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6" r:id="rId2"/>
    <p:sldMasterId id="2147483888" r:id="rId3"/>
    <p:sldMasterId id="2147483900" r:id="rId4"/>
  </p:sldMasterIdLst>
  <p:notesMasterIdLst>
    <p:notesMasterId r:id="rId31"/>
  </p:notesMasterIdLst>
  <p:sldIdLst>
    <p:sldId id="257" r:id="rId5"/>
    <p:sldId id="303" r:id="rId6"/>
    <p:sldId id="304" r:id="rId7"/>
    <p:sldId id="305" r:id="rId8"/>
    <p:sldId id="306" r:id="rId9"/>
    <p:sldId id="307" r:id="rId10"/>
    <p:sldId id="308" r:id="rId11"/>
    <p:sldId id="309" r:id="rId12"/>
    <p:sldId id="310" r:id="rId13"/>
    <p:sldId id="311" r:id="rId14"/>
    <p:sldId id="312" r:id="rId15"/>
    <p:sldId id="314" r:id="rId16"/>
    <p:sldId id="315" r:id="rId17"/>
    <p:sldId id="316" r:id="rId18"/>
    <p:sldId id="317" r:id="rId19"/>
    <p:sldId id="318" r:id="rId20"/>
    <p:sldId id="319" r:id="rId21"/>
    <p:sldId id="320" r:id="rId22"/>
    <p:sldId id="321" r:id="rId23"/>
    <p:sldId id="322" r:id="rId24"/>
    <p:sldId id="324" r:id="rId25"/>
    <p:sldId id="325" r:id="rId26"/>
    <p:sldId id="326" r:id="rId27"/>
    <p:sldId id="327" r:id="rId28"/>
    <p:sldId id="328" r:id="rId29"/>
    <p:sldId id="329" r:id="rId3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76736" autoAdjust="0"/>
  </p:normalViewPr>
  <p:slideViewPr>
    <p:cSldViewPr snapToGrid="0">
      <p:cViewPr varScale="1">
        <p:scale>
          <a:sx n="86" d="100"/>
          <a:sy n="86" d="100"/>
        </p:scale>
        <p:origin x="20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192BF-13D3-4E8D-9AA7-205CA6D1552F}" type="datetimeFigureOut">
              <a:rPr lang="ko-KR" altLang="en-US" smtClean="0"/>
              <a:t>2017-05-29</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CCD1B-C7A2-4CBD-B624-10E9DA440868}" type="slidenum">
              <a:rPr lang="ko-KR" altLang="en-US" smtClean="0"/>
              <a:t>‹#›</a:t>
            </a:fld>
            <a:endParaRPr lang="ko-KR" altLang="en-US"/>
          </a:p>
        </p:txBody>
      </p:sp>
    </p:spTree>
    <p:extLst>
      <p:ext uri="{BB962C8B-B14F-4D97-AF65-F5344CB8AC3E}">
        <p14:creationId xmlns:p14="http://schemas.microsoft.com/office/powerpoint/2010/main" val="305751731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0" fontAlgn="base" latinLnBrk="1" hangingPunct="0">
              <a:lnSpc>
                <a:spcPct val="100000"/>
              </a:lnSpc>
              <a:spcBef>
                <a:spcPct val="30000"/>
              </a:spcBef>
              <a:spcAft>
                <a:spcPct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pPr>
              <a:defRPr/>
            </a:pPr>
            <a:fld id="{95E5502C-448D-46B0-A97D-DAC71BF2EB8D}" type="slidenum">
              <a:rPr lang="ko-KR" altLang="en-US" smtClean="0">
                <a:solidFill>
                  <a:prstClr val="black"/>
                </a:solidFill>
              </a:rPr>
              <a:pPr>
                <a:defRPr/>
              </a:pPr>
              <a:t>2</a:t>
            </a:fld>
            <a:endParaRPr lang="ko-KR" altLang="en-US">
              <a:solidFill>
                <a:prstClr val="black"/>
              </a:solidFill>
            </a:endParaRPr>
          </a:p>
        </p:txBody>
      </p:sp>
    </p:spTree>
    <p:extLst>
      <p:ext uri="{BB962C8B-B14F-4D97-AF65-F5344CB8AC3E}">
        <p14:creationId xmlns:p14="http://schemas.microsoft.com/office/powerpoint/2010/main" val="410521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sz="1200" kern="1200" baseline="0" dirty="0" smtClean="0">
                <a:solidFill>
                  <a:schemeClr val="tx1"/>
                </a:solidFill>
                <a:latin typeface="+mn-lt"/>
                <a:ea typeface="+mn-ea"/>
                <a:cs typeface="+mn-cs"/>
              </a:rPr>
              <a:t>I have chosen this paper. </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This paper title is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a:t>
            </a:r>
            <a:r>
              <a:rPr lang="en-US" altLang="ko-KR" sz="1200" kern="1200" baseline="0" dirty="0" err="1" smtClean="0">
                <a:solidFill>
                  <a:schemeClr val="tx1"/>
                </a:solidFill>
                <a:latin typeface="+mn-lt"/>
                <a:ea typeface="+mn-ea"/>
                <a:cs typeface="+mn-cs"/>
              </a:rPr>
              <a:t>hydrogels</a:t>
            </a:r>
            <a:r>
              <a:rPr lang="en-US" altLang="ko-KR" sz="1200" kern="1200" baseline="0" dirty="0" smtClean="0">
                <a:solidFill>
                  <a:schemeClr val="tx1"/>
                </a:solidFill>
                <a:latin typeface="+mn-lt"/>
                <a:ea typeface="+mn-ea"/>
                <a:cs typeface="+mn-cs"/>
              </a:rPr>
              <a:t> with adjusted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potential for improved efficiency in Z-scheme inspired </a:t>
            </a:r>
            <a:r>
              <a:rPr lang="en-US" altLang="ko-KR" sz="1200" kern="1200" baseline="0" dirty="0" err="1" smtClean="0">
                <a:solidFill>
                  <a:schemeClr val="tx1"/>
                </a:solidFill>
                <a:latin typeface="+mn-lt"/>
                <a:ea typeface="+mn-ea"/>
                <a:cs typeface="+mn-cs"/>
              </a:rPr>
              <a:t>biophotovoltaic</a:t>
            </a:r>
            <a:r>
              <a:rPr lang="en-US" altLang="ko-KR" sz="1200" kern="1200" baseline="0" dirty="0" smtClean="0">
                <a:solidFill>
                  <a:schemeClr val="tx1"/>
                </a:solidFill>
                <a:latin typeface="+mn-lt"/>
                <a:ea typeface="+mn-ea"/>
                <a:cs typeface="+mn-cs"/>
              </a:rPr>
              <a:t> cells".</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This paper combines the PS1-based cathode with the novel </a:t>
            </a:r>
            <a:r>
              <a:rPr lang="en-US" altLang="ko-KR" sz="1200" kern="1200" baseline="0" dirty="0" err="1" smtClean="0">
                <a:solidFill>
                  <a:schemeClr val="tx1"/>
                </a:solidFill>
                <a:latin typeface="+mn-lt"/>
                <a:ea typeface="+mn-ea"/>
                <a:cs typeface="+mn-cs"/>
              </a:rPr>
              <a:t>toluidine</a:t>
            </a:r>
            <a:r>
              <a:rPr lang="en-US" altLang="ko-KR" sz="1200" kern="1200" baseline="0" dirty="0" smtClean="0">
                <a:solidFill>
                  <a:schemeClr val="tx1"/>
                </a:solidFill>
                <a:latin typeface="+mn-lt"/>
                <a:ea typeface="+mn-ea"/>
                <a:cs typeface="+mn-cs"/>
              </a:rPr>
              <a:t> blue O/PS2 based anode in order to efficiently make use of the potential difference between PS1 and PS2.</a:t>
            </a:r>
          </a:p>
        </p:txBody>
      </p:sp>
      <p:sp>
        <p:nvSpPr>
          <p:cNvPr id="4" name="슬라이드 번호 개체 틀 3"/>
          <p:cNvSpPr>
            <a:spLocks noGrp="1"/>
          </p:cNvSpPr>
          <p:nvPr>
            <p:ph type="sldNum" sz="quarter" idx="10"/>
          </p:nvPr>
        </p:nvSpPr>
        <p:spPr/>
        <p:txBody>
          <a:bodyPr/>
          <a:lstStyle/>
          <a:p>
            <a:pPr>
              <a:defRPr/>
            </a:pPr>
            <a:fld id="{95E5502C-448D-46B0-A97D-DAC71BF2EB8D}" type="slidenum">
              <a:rPr lang="ko-KR" altLang="en-US" smtClean="0">
                <a:solidFill>
                  <a:prstClr val="black"/>
                </a:solidFill>
              </a:rPr>
              <a:pPr>
                <a:defRPr/>
              </a:pPr>
              <a:t>11</a:t>
            </a:fld>
            <a:endParaRPr lang="ko-KR" altLang="en-US">
              <a:solidFill>
                <a:prstClr val="black"/>
              </a:solidFill>
            </a:endParaRPr>
          </a:p>
        </p:txBody>
      </p:sp>
    </p:spTree>
    <p:extLst>
      <p:ext uri="{BB962C8B-B14F-4D97-AF65-F5344CB8AC3E}">
        <p14:creationId xmlns:p14="http://schemas.microsoft.com/office/powerpoint/2010/main" val="417812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kern="1200" baseline="0" dirty="0" smtClean="0">
                <a:solidFill>
                  <a:schemeClr val="tx1"/>
                </a:solidFill>
                <a:latin typeface="+mn-lt"/>
                <a:ea typeface="+mn-ea"/>
                <a:cs typeface="+mn-cs"/>
              </a:rPr>
              <a:t>Recently In this research group, the isolated proteins were immobilized and electrically connected by Os-complex modified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a:t>
            </a:r>
            <a:r>
              <a:rPr lang="en-US" altLang="ko-KR" sz="1200" kern="1200" baseline="0" dirty="0" err="1" smtClean="0">
                <a:solidFill>
                  <a:schemeClr val="tx1"/>
                </a:solidFill>
                <a:latin typeface="+mn-lt"/>
                <a:ea typeface="+mn-ea"/>
                <a:cs typeface="+mn-cs"/>
              </a:rPr>
              <a:t>hydrogels</a:t>
            </a:r>
            <a:r>
              <a:rPr lang="en-US" altLang="ko-KR" sz="1200" kern="1200" baseline="0" dirty="0" smtClean="0">
                <a:solidFill>
                  <a:schemeClr val="tx1"/>
                </a:solidFill>
                <a:latin typeface="+mn-lt"/>
                <a:ea typeface="+mn-ea"/>
                <a:cs typeface="+mn-cs"/>
              </a:rPr>
              <a:t> to the respective electrode surfaces, resulting in a potential difference of about 100 mV.</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Unfortunately, this contributes considerably to the fact that most of the energy harnessed via the light induced charge separation at PS2 is dissipated as heat in the electron transfer step between the QB site of PS2 and the Os-complex.</a:t>
            </a: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12</a:t>
            </a:fld>
            <a:endParaRPr lang="ko-KR" altLang="en-US" smtClean="0">
              <a:solidFill>
                <a:prstClr val="black"/>
              </a:solidFill>
            </a:endParaRPr>
          </a:p>
        </p:txBody>
      </p:sp>
    </p:spTree>
    <p:extLst>
      <p:ext uri="{BB962C8B-B14F-4D97-AF65-F5344CB8AC3E}">
        <p14:creationId xmlns:p14="http://schemas.microsoft.com/office/powerpoint/2010/main" val="99922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kern="1200" baseline="0" dirty="0" smtClean="0">
                <a:solidFill>
                  <a:schemeClr val="tx1"/>
                </a:solidFill>
                <a:latin typeface="+mn-lt"/>
                <a:ea typeface="+mn-ea"/>
                <a:cs typeface="+mn-cs"/>
              </a:rPr>
              <a:t>In order to substantially decrease the energy loss in the anodic half-cell the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polymer should have a formal potential which is slightly more positive than the PS2 acceptor site.</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This paper exploit recently developed </a:t>
            </a:r>
            <a:r>
              <a:rPr lang="en-US" altLang="ko-KR" sz="1200" kern="1200" baseline="0" dirty="0" err="1" smtClean="0">
                <a:solidFill>
                  <a:schemeClr val="tx1"/>
                </a:solidFill>
                <a:latin typeface="+mn-lt"/>
                <a:ea typeface="+mn-ea"/>
                <a:cs typeface="+mn-cs"/>
              </a:rPr>
              <a:t>phenothiazine</a:t>
            </a:r>
            <a:r>
              <a:rPr lang="en-US" altLang="ko-KR" sz="1200" kern="1200" baseline="0" dirty="0" smtClean="0">
                <a:solidFill>
                  <a:schemeClr val="tx1"/>
                </a:solidFill>
                <a:latin typeface="+mn-lt"/>
                <a:ea typeface="+mn-ea"/>
                <a:cs typeface="+mn-cs"/>
              </a:rPr>
              <a:t> modified polymers.</a:t>
            </a:r>
          </a:p>
          <a:p>
            <a:endParaRPr lang="en-US" altLang="ko-KR" sz="1200" kern="1200" baseline="0" dirty="0" smtClean="0">
              <a:solidFill>
                <a:schemeClr val="tx1"/>
              </a:solidFill>
              <a:latin typeface="+mn-lt"/>
              <a:ea typeface="+mn-ea"/>
              <a:cs typeface="+mn-cs"/>
            </a:endParaRPr>
          </a:p>
          <a:p>
            <a:r>
              <a:rPr lang="en-US" altLang="ko-KR" sz="1200" kern="1200" baseline="0" dirty="0" err="1" smtClean="0">
                <a:solidFill>
                  <a:schemeClr val="tx1"/>
                </a:solidFill>
                <a:latin typeface="+mn-lt"/>
                <a:ea typeface="+mn-ea"/>
                <a:cs typeface="+mn-cs"/>
              </a:rPr>
              <a:t>Phenothiazine</a:t>
            </a:r>
            <a:r>
              <a:rPr lang="en-US" altLang="ko-KR" sz="1200" kern="1200" baseline="0" dirty="0" smtClean="0">
                <a:solidFill>
                  <a:schemeClr val="tx1"/>
                </a:solidFill>
                <a:latin typeface="+mn-lt"/>
                <a:ea typeface="+mn-ea"/>
                <a:cs typeface="+mn-cs"/>
              </a:rPr>
              <a:t> modified polymers typically exhibit formal potentials that match the terminal electron acceptor Q</a:t>
            </a:r>
            <a:r>
              <a:rPr lang="en-US" altLang="ko-KR" sz="1200" kern="1200" baseline="-25000" dirty="0" smtClean="0">
                <a:solidFill>
                  <a:schemeClr val="tx1"/>
                </a:solidFill>
                <a:latin typeface="+mn-lt"/>
                <a:ea typeface="+mn-ea"/>
                <a:cs typeface="+mn-cs"/>
              </a:rPr>
              <a:t>B</a:t>
            </a:r>
            <a:r>
              <a:rPr lang="en-US" altLang="ko-KR" sz="1200" kern="1200" baseline="0" dirty="0" smtClean="0">
                <a:solidFill>
                  <a:schemeClr val="tx1"/>
                </a:solidFill>
                <a:latin typeface="+mn-lt"/>
                <a:ea typeface="+mn-ea"/>
                <a:cs typeface="+mn-cs"/>
              </a:rPr>
              <a:t> of PS2.</a:t>
            </a:r>
          </a:p>
          <a:p>
            <a:endParaRPr lang="en-US" altLang="ko-KR" sz="1200" kern="1200" baseline="0" dirty="0" smtClean="0">
              <a:solidFill>
                <a:schemeClr val="tx1"/>
              </a:solidFill>
              <a:latin typeface="+mn-lt"/>
              <a:ea typeface="+mn-ea"/>
              <a:cs typeface="+mn-cs"/>
            </a:endParaRPr>
          </a:p>
          <a:p>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a:t>
            </a:r>
            <a:r>
              <a:rPr lang="en-US" altLang="ko-KR" sz="1200" kern="1200" baseline="0" dirty="0" err="1" smtClean="0">
                <a:solidFill>
                  <a:schemeClr val="tx1"/>
                </a:solidFill>
                <a:latin typeface="+mn-lt"/>
                <a:ea typeface="+mn-ea"/>
                <a:cs typeface="+mn-cs"/>
              </a:rPr>
              <a:t>hydrogels</a:t>
            </a:r>
            <a:r>
              <a:rPr lang="en-US" altLang="ko-KR" sz="1200" kern="1200" baseline="0" dirty="0" smtClean="0">
                <a:solidFill>
                  <a:schemeClr val="tx1"/>
                </a:solidFill>
                <a:latin typeface="+mn-lt"/>
                <a:ea typeface="+mn-ea"/>
                <a:cs typeface="+mn-cs"/>
              </a:rPr>
              <a:t> with a more negative formal potential than the formerly used Os1 increase the overall potential difference between both half-cells and should result in an increased open circuit voltage of the </a:t>
            </a:r>
            <a:r>
              <a:rPr lang="en-US" altLang="ko-KR" sz="1200" kern="1200" baseline="0" dirty="0" err="1" smtClean="0">
                <a:solidFill>
                  <a:schemeClr val="tx1"/>
                </a:solidFill>
                <a:latin typeface="+mn-lt"/>
                <a:ea typeface="+mn-ea"/>
                <a:cs typeface="+mn-cs"/>
              </a:rPr>
              <a:t>biophotovoltaic</a:t>
            </a:r>
            <a:r>
              <a:rPr lang="en-US" altLang="ko-KR" sz="1200" kern="1200" baseline="0" dirty="0" smtClean="0">
                <a:solidFill>
                  <a:schemeClr val="tx1"/>
                </a:solidFill>
                <a:latin typeface="+mn-lt"/>
                <a:ea typeface="+mn-ea"/>
                <a:cs typeface="+mn-cs"/>
              </a:rPr>
              <a:t> cell.</a:t>
            </a: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13</a:t>
            </a:fld>
            <a:endParaRPr lang="ko-KR" altLang="en-US" smtClean="0">
              <a:solidFill>
                <a:prstClr val="black"/>
              </a:solidFill>
            </a:endParaRPr>
          </a:p>
        </p:txBody>
      </p:sp>
    </p:spTree>
    <p:extLst>
      <p:ext uri="{BB962C8B-B14F-4D97-AF65-F5344CB8AC3E}">
        <p14:creationId xmlns:p14="http://schemas.microsoft.com/office/powerpoint/2010/main" val="1279991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kern="1200" baseline="0" dirty="0" smtClean="0">
                <a:solidFill>
                  <a:schemeClr val="tx1"/>
                </a:solidFill>
                <a:latin typeface="+mn-lt"/>
                <a:ea typeface="+mn-ea"/>
                <a:cs typeface="+mn-cs"/>
              </a:rPr>
              <a:t>Fig. 2 is Screening of </a:t>
            </a:r>
            <a:r>
              <a:rPr lang="en-US" altLang="ko-KR" sz="1200" kern="1200" baseline="0" dirty="0" err="1" smtClean="0">
                <a:solidFill>
                  <a:schemeClr val="tx1"/>
                </a:solidFill>
                <a:latin typeface="+mn-lt"/>
                <a:ea typeface="+mn-ea"/>
                <a:cs typeface="+mn-cs"/>
              </a:rPr>
              <a:t>phenothiazine</a:t>
            </a:r>
            <a:r>
              <a:rPr lang="en-US" altLang="ko-KR" sz="1200" kern="1200" baseline="0" dirty="0" smtClean="0">
                <a:solidFill>
                  <a:schemeClr val="tx1"/>
                </a:solidFill>
                <a:latin typeface="+mn-lt"/>
                <a:ea typeface="+mn-ea"/>
                <a:cs typeface="+mn-cs"/>
              </a:rPr>
              <a:t> modified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polymers for PS2 photocurrent generation.</a:t>
            </a:r>
          </a:p>
          <a:p>
            <a:endParaRPr lang="en-US" altLang="ko-KR" sz="1200" b="0" kern="1200" baseline="0" dirty="0" smtClean="0">
              <a:solidFill>
                <a:schemeClr val="tx1"/>
              </a:solidFill>
              <a:latin typeface="+mn-lt"/>
              <a:ea typeface="+mn-ea"/>
              <a:cs typeface="+mn-cs"/>
            </a:endParaRPr>
          </a:p>
          <a:p>
            <a:r>
              <a:rPr lang="en-US" altLang="ko-KR" sz="1200" b="0" kern="1200" baseline="0" dirty="0" smtClean="0">
                <a:solidFill>
                  <a:schemeClr val="tx1"/>
                </a:solidFill>
                <a:latin typeface="+mn-lt"/>
                <a:ea typeface="+mn-ea"/>
                <a:cs typeface="+mn-cs"/>
              </a:rPr>
              <a:t>From the preliminary screening the polymers P022-AzB(</a:t>
            </a:r>
            <a:r>
              <a:rPr lang="en-US" altLang="ko-KR" sz="1200" kern="1200" baseline="0" dirty="0" smtClean="0">
                <a:solidFill>
                  <a:schemeClr val="tx1"/>
                </a:solidFill>
                <a:latin typeface="+mn-lt"/>
                <a:ea typeface="+mn-ea"/>
                <a:cs typeface="+mn-cs"/>
              </a:rPr>
              <a:t>azure blue)</a:t>
            </a:r>
            <a:r>
              <a:rPr lang="en-US" altLang="ko-KR" sz="1200" b="0" kern="1200" baseline="0" dirty="0" smtClean="0">
                <a:solidFill>
                  <a:schemeClr val="tx1"/>
                </a:solidFill>
                <a:latin typeface="+mn-lt"/>
                <a:ea typeface="+mn-ea"/>
                <a:cs typeface="+mn-cs"/>
              </a:rPr>
              <a:t> and P023-TB(</a:t>
            </a:r>
            <a:r>
              <a:rPr lang="en-US" altLang="ko-KR" sz="1200" kern="1200" baseline="0" dirty="0" err="1" smtClean="0">
                <a:solidFill>
                  <a:schemeClr val="tx1"/>
                </a:solidFill>
                <a:latin typeface="+mn-lt"/>
                <a:ea typeface="+mn-ea"/>
                <a:cs typeface="+mn-cs"/>
              </a:rPr>
              <a:t>toluidine</a:t>
            </a:r>
            <a:r>
              <a:rPr lang="en-US" altLang="ko-KR" sz="1200" kern="1200" baseline="0" dirty="0" smtClean="0">
                <a:solidFill>
                  <a:schemeClr val="tx1"/>
                </a:solidFill>
                <a:latin typeface="+mn-lt"/>
                <a:ea typeface="+mn-ea"/>
                <a:cs typeface="+mn-cs"/>
              </a:rPr>
              <a:t> blue)</a:t>
            </a:r>
            <a:r>
              <a:rPr lang="en-US" altLang="ko-KR" sz="1200" b="0" kern="1200" baseline="0" dirty="0" smtClean="0">
                <a:solidFill>
                  <a:schemeClr val="tx1"/>
                </a:solidFill>
                <a:latin typeface="+mn-lt"/>
                <a:ea typeface="+mn-ea"/>
                <a:cs typeface="+mn-cs"/>
              </a:rPr>
              <a:t> have shown the highest photocurrents for the corresponding PS2-based anodes.</a:t>
            </a:r>
          </a:p>
          <a:p>
            <a:endParaRPr lang="en-US" altLang="ko-KR" sz="1200" b="0" kern="1200" baseline="0" dirty="0" smtClean="0">
              <a:solidFill>
                <a:schemeClr val="tx1"/>
              </a:solidFill>
              <a:latin typeface="+mn-lt"/>
              <a:ea typeface="+mn-ea"/>
              <a:cs typeface="+mn-cs"/>
            </a:endParaRPr>
          </a:p>
          <a:p>
            <a:r>
              <a:rPr lang="en-US" altLang="ko-KR" sz="1200" b="0" kern="1200" baseline="0" dirty="0" smtClean="0">
                <a:solidFill>
                  <a:schemeClr val="tx1"/>
                </a:solidFill>
                <a:latin typeface="+mn-lt"/>
                <a:ea typeface="+mn-ea"/>
                <a:cs typeface="+mn-cs"/>
              </a:rPr>
              <a:t>As expected the </a:t>
            </a:r>
            <a:r>
              <a:rPr lang="en-US" altLang="ko-KR" sz="1200" b="0" kern="1200" baseline="0" dirty="0" err="1" smtClean="0">
                <a:solidFill>
                  <a:schemeClr val="tx1"/>
                </a:solidFill>
                <a:latin typeface="+mn-lt"/>
                <a:ea typeface="+mn-ea"/>
                <a:cs typeface="+mn-cs"/>
              </a:rPr>
              <a:t>redox</a:t>
            </a:r>
            <a:r>
              <a:rPr lang="en-US" altLang="ko-KR" sz="1200" b="0" kern="1200" baseline="0" dirty="0" smtClean="0">
                <a:solidFill>
                  <a:schemeClr val="tx1"/>
                </a:solidFill>
                <a:latin typeface="+mn-lt"/>
                <a:ea typeface="+mn-ea"/>
                <a:cs typeface="+mn-cs"/>
              </a:rPr>
              <a:t> polymers modified with NB (</a:t>
            </a:r>
            <a:r>
              <a:rPr lang="en-US" altLang="ko-KR" sz="1200" b="0" kern="1200" baseline="0" dirty="0" err="1" smtClean="0">
                <a:solidFill>
                  <a:schemeClr val="tx1"/>
                </a:solidFill>
                <a:latin typeface="+mn-lt"/>
                <a:ea typeface="+mn-ea"/>
                <a:cs typeface="+mn-cs"/>
              </a:rPr>
              <a:t>nile</a:t>
            </a:r>
            <a:r>
              <a:rPr lang="en-US" altLang="ko-KR" sz="1200" b="0" kern="1200" baseline="0" dirty="0" smtClean="0">
                <a:solidFill>
                  <a:schemeClr val="tx1"/>
                </a:solidFill>
                <a:latin typeface="+mn-lt"/>
                <a:ea typeface="+mn-ea"/>
                <a:cs typeface="+mn-cs"/>
              </a:rPr>
              <a:t> blue) have shown the lowest photocurrents due to their substantially more </a:t>
            </a:r>
            <a:r>
              <a:rPr lang="en-US" altLang="ko-KR" sz="1200" b="0" kern="1200" baseline="0" dirty="0" err="1" smtClean="0">
                <a:solidFill>
                  <a:schemeClr val="tx1"/>
                </a:solidFill>
                <a:latin typeface="+mn-lt"/>
                <a:ea typeface="+mn-ea"/>
                <a:cs typeface="+mn-cs"/>
              </a:rPr>
              <a:t>cathodic</a:t>
            </a:r>
            <a:r>
              <a:rPr lang="en-US" altLang="ko-KR" sz="1200" b="0" kern="1200" baseline="0" dirty="0" smtClean="0">
                <a:solidFill>
                  <a:schemeClr val="tx1"/>
                </a:solidFill>
                <a:latin typeface="+mn-lt"/>
                <a:ea typeface="+mn-ea"/>
                <a:cs typeface="+mn-cs"/>
              </a:rPr>
              <a:t> formal potential.</a:t>
            </a:r>
          </a:p>
          <a:p>
            <a:endParaRPr lang="en-US" altLang="ko-KR" sz="1200" b="0" kern="1200" baseline="0" dirty="0" smtClean="0">
              <a:solidFill>
                <a:schemeClr val="tx1"/>
              </a:solidFill>
              <a:latin typeface="+mn-lt"/>
              <a:ea typeface="+mn-ea"/>
              <a:cs typeface="+mn-cs"/>
            </a:endParaRPr>
          </a:p>
          <a:p>
            <a:r>
              <a:rPr lang="en-US" altLang="ko-KR" sz="1200" b="0" kern="1200" baseline="0" dirty="0" smtClean="0">
                <a:solidFill>
                  <a:schemeClr val="tx1"/>
                </a:solidFill>
                <a:latin typeface="+mn-lt"/>
                <a:ea typeface="+mn-ea"/>
                <a:cs typeface="+mn-cs"/>
              </a:rPr>
              <a:t>In the case of the </a:t>
            </a:r>
            <a:r>
              <a:rPr lang="en-US" altLang="ko-KR" sz="1200" b="0" kern="1200" baseline="0" dirty="0" err="1" smtClean="0">
                <a:solidFill>
                  <a:schemeClr val="tx1"/>
                </a:solidFill>
                <a:latin typeface="+mn-lt"/>
                <a:ea typeface="+mn-ea"/>
                <a:cs typeface="+mn-cs"/>
              </a:rPr>
              <a:t>bioanodes</a:t>
            </a:r>
            <a:r>
              <a:rPr lang="en-US" altLang="ko-KR" sz="1200" b="0" kern="1200" baseline="0" dirty="0" smtClean="0">
                <a:solidFill>
                  <a:schemeClr val="tx1"/>
                </a:solidFill>
                <a:latin typeface="+mn-lt"/>
                <a:ea typeface="+mn-ea"/>
                <a:cs typeface="+mn-cs"/>
              </a:rPr>
              <a:t> based on P023-TB had no impact on the </a:t>
            </a:r>
            <a:r>
              <a:rPr lang="en-US" altLang="ko-KR" sz="1200" b="0" kern="1200" baseline="0" dirty="0" err="1" smtClean="0">
                <a:solidFill>
                  <a:schemeClr val="tx1"/>
                </a:solidFill>
                <a:latin typeface="+mn-lt"/>
                <a:ea typeface="+mn-ea"/>
                <a:cs typeface="+mn-cs"/>
              </a:rPr>
              <a:t>hydrogel</a:t>
            </a:r>
            <a:r>
              <a:rPr lang="en-US" altLang="ko-KR" sz="1200" b="0" kern="1200" baseline="0" dirty="0" smtClean="0">
                <a:solidFill>
                  <a:schemeClr val="tx1"/>
                </a:solidFill>
                <a:latin typeface="+mn-lt"/>
                <a:ea typeface="+mn-ea"/>
                <a:cs typeface="+mn-cs"/>
              </a:rPr>
              <a:t> film properties than P022-AzB.</a:t>
            </a:r>
          </a:p>
          <a:p>
            <a:endParaRPr lang="en-US" altLang="ko-KR" sz="1200" b="0" kern="1200" baseline="0" dirty="0" smtClean="0">
              <a:solidFill>
                <a:schemeClr val="tx1"/>
              </a:solidFill>
              <a:latin typeface="+mn-lt"/>
              <a:ea typeface="+mn-ea"/>
              <a:cs typeface="+mn-cs"/>
            </a:endParaRPr>
          </a:p>
          <a:p>
            <a:r>
              <a:rPr lang="en-US" altLang="ko-KR" sz="1200" b="0" kern="1200" baseline="0" dirty="0" smtClean="0">
                <a:solidFill>
                  <a:schemeClr val="tx1"/>
                </a:solidFill>
                <a:latin typeface="+mn-lt"/>
                <a:ea typeface="+mn-ea"/>
                <a:cs typeface="+mn-cs"/>
              </a:rPr>
              <a:t>For this reason the polymer P023-TB was selected for further investigations with the related </a:t>
            </a:r>
            <a:r>
              <a:rPr lang="en-US" altLang="ko-KR" sz="1200" b="0" kern="1200" baseline="0" dirty="0" err="1" smtClean="0">
                <a:solidFill>
                  <a:schemeClr val="tx1"/>
                </a:solidFill>
                <a:latin typeface="+mn-lt"/>
                <a:ea typeface="+mn-ea"/>
                <a:cs typeface="+mn-cs"/>
              </a:rPr>
              <a:t>bioanodes</a:t>
            </a:r>
            <a:r>
              <a:rPr lang="en-US" altLang="ko-KR" sz="1200" b="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14</a:t>
            </a:fld>
            <a:endParaRPr lang="ko-KR" altLang="en-US" smtClean="0">
              <a:solidFill>
                <a:prstClr val="black"/>
              </a:solidFill>
            </a:endParaRPr>
          </a:p>
        </p:txBody>
      </p:sp>
    </p:spTree>
    <p:extLst>
      <p:ext uri="{BB962C8B-B14F-4D97-AF65-F5344CB8AC3E}">
        <p14:creationId xmlns:p14="http://schemas.microsoft.com/office/powerpoint/2010/main" val="3580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kern="1200" baseline="0" dirty="0" smtClean="0">
                <a:solidFill>
                  <a:schemeClr val="tx1"/>
                </a:solidFill>
                <a:latin typeface="+mn-lt"/>
                <a:ea typeface="+mn-ea"/>
                <a:cs typeface="+mn-cs"/>
              </a:rPr>
              <a:t>Determination of the midpoint potential of P023-TB by cyclic </a:t>
            </a:r>
            <a:r>
              <a:rPr lang="en-US" altLang="ko-KR" sz="1200" kern="1200" baseline="0" dirty="0" err="1" smtClean="0">
                <a:solidFill>
                  <a:schemeClr val="tx1"/>
                </a:solidFill>
                <a:latin typeface="+mn-lt"/>
                <a:ea typeface="+mn-ea"/>
                <a:cs typeface="+mn-cs"/>
              </a:rPr>
              <a:t>voltammetry</a:t>
            </a:r>
            <a:r>
              <a:rPr lang="en-US" altLang="ko-KR" sz="1200" kern="1200" baseline="0" dirty="0" smtClean="0">
                <a:solidFill>
                  <a:schemeClr val="tx1"/>
                </a:solidFill>
                <a:latin typeface="+mn-lt"/>
                <a:ea typeface="+mn-ea"/>
                <a:cs typeface="+mn-cs"/>
              </a:rPr>
              <a:t> at pH 6.5 yielded a value of -1 mV.</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That is considerably more negative than the 395 mV of the Os1 polymer.</a:t>
            </a:r>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15</a:t>
            </a:fld>
            <a:endParaRPr lang="ko-KR" altLang="en-US" smtClean="0">
              <a:solidFill>
                <a:prstClr val="black"/>
              </a:solidFill>
            </a:endParaRPr>
          </a:p>
        </p:txBody>
      </p:sp>
    </p:spTree>
    <p:extLst>
      <p:ext uri="{BB962C8B-B14F-4D97-AF65-F5344CB8AC3E}">
        <p14:creationId xmlns:p14="http://schemas.microsoft.com/office/powerpoint/2010/main" val="210675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b="0" kern="1200" baseline="0" dirty="0" smtClean="0">
                <a:solidFill>
                  <a:schemeClr val="tx1"/>
                </a:solidFill>
                <a:latin typeface="+mn-lt"/>
                <a:ea typeface="+mn-ea"/>
                <a:cs typeface="+mn-cs"/>
              </a:rPr>
              <a:t>Further characterization of the PS2-based anodic half-cells was done by </a:t>
            </a:r>
            <a:r>
              <a:rPr lang="en-US" altLang="ko-KR" sz="1200" b="0" kern="1200" baseline="0" dirty="0" err="1" smtClean="0">
                <a:solidFill>
                  <a:schemeClr val="tx1"/>
                </a:solidFill>
                <a:latin typeface="+mn-lt"/>
                <a:ea typeface="+mn-ea"/>
                <a:cs typeface="+mn-cs"/>
              </a:rPr>
              <a:t>chronoamperometry</a:t>
            </a:r>
            <a:r>
              <a:rPr lang="en-US" altLang="ko-KR" sz="1200" b="0" kern="1200" baseline="0" dirty="0" smtClean="0">
                <a:solidFill>
                  <a:schemeClr val="tx1"/>
                </a:solidFill>
                <a:latin typeface="+mn-lt"/>
                <a:ea typeface="+mn-ea"/>
                <a:cs typeface="+mn-cs"/>
              </a:rPr>
              <a:t>. </a:t>
            </a:r>
          </a:p>
          <a:p>
            <a:endParaRPr lang="en-US" altLang="ko-KR" sz="1200" b="0" kern="1200" baseline="0" dirty="0" smtClean="0">
              <a:solidFill>
                <a:schemeClr val="tx1"/>
              </a:solidFill>
              <a:latin typeface="+mn-lt"/>
              <a:ea typeface="+mn-ea"/>
              <a:cs typeface="+mn-cs"/>
            </a:endParaRPr>
          </a:p>
          <a:p>
            <a:r>
              <a:rPr lang="en-US" altLang="ko-KR" sz="1200" b="0" kern="1200" baseline="0" dirty="0" smtClean="0">
                <a:solidFill>
                  <a:schemeClr val="tx1"/>
                </a:solidFill>
                <a:latin typeface="+mn-lt"/>
                <a:ea typeface="+mn-ea"/>
                <a:cs typeface="+mn-cs"/>
              </a:rPr>
              <a:t>While illumination produced an average anodic photocurrent density of 10 </a:t>
            </a:r>
            <a:r>
              <a:rPr lang="en-US" altLang="ko-KR" sz="1200" b="0" kern="1200" baseline="0" dirty="0" err="1" smtClean="0">
                <a:solidFill>
                  <a:schemeClr val="tx1"/>
                </a:solidFill>
                <a:latin typeface="+mn-lt"/>
                <a:ea typeface="+mn-ea"/>
                <a:cs typeface="+mn-cs"/>
              </a:rPr>
              <a:t>μA</a:t>
            </a:r>
            <a:r>
              <a:rPr lang="en-US" altLang="ko-KR" sz="1200" b="0" kern="1200" baseline="0" dirty="0" smtClean="0">
                <a:solidFill>
                  <a:schemeClr val="tx1"/>
                </a:solidFill>
                <a:latin typeface="+mn-lt"/>
                <a:ea typeface="+mn-ea"/>
                <a:cs typeface="+mn-cs"/>
              </a:rPr>
              <a:t> cm</a:t>
            </a:r>
            <a:r>
              <a:rPr lang="en-US" altLang="ko-KR" sz="1200" b="0" kern="1200" baseline="30000" dirty="0" smtClean="0">
                <a:solidFill>
                  <a:schemeClr val="tx1"/>
                </a:solidFill>
                <a:latin typeface="+mn-lt"/>
                <a:ea typeface="+mn-ea"/>
                <a:cs typeface="+mn-cs"/>
              </a:rPr>
              <a:t>-2</a:t>
            </a:r>
            <a:r>
              <a:rPr lang="en-US" altLang="ko-KR" sz="1200" b="0" kern="1200" baseline="0" dirty="0" smtClean="0">
                <a:solidFill>
                  <a:schemeClr val="tx1"/>
                </a:solidFill>
                <a:latin typeface="+mn-lt"/>
                <a:ea typeface="+mn-ea"/>
                <a:cs typeface="+mn-cs"/>
              </a:rPr>
              <a:t>, addition of the PS2-inhibitor </a:t>
            </a:r>
            <a:r>
              <a:rPr lang="en-US" altLang="ko-KR" sz="1200" b="0" kern="1200" baseline="0" dirty="0" err="1" smtClean="0">
                <a:solidFill>
                  <a:schemeClr val="tx1"/>
                </a:solidFill>
                <a:latin typeface="+mn-lt"/>
                <a:ea typeface="+mn-ea"/>
                <a:cs typeface="+mn-cs"/>
              </a:rPr>
              <a:t>dinoterb</a:t>
            </a:r>
            <a:r>
              <a:rPr lang="en-US" altLang="ko-KR" sz="1200" b="0" kern="1200" baseline="0" dirty="0" smtClean="0">
                <a:solidFill>
                  <a:schemeClr val="tx1"/>
                </a:solidFill>
                <a:latin typeface="+mn-lt"/>
                <a:ea typeface="+mn-ea"/>
                <a:cs typeface="+mn-cs"/>
              </a:rPr>
              <a:t> reduced this current to 25%.</a:t>
            </a:r>
          </a:p>
          <a:p>
            <a:endParaRPr lang="en-US" altLang="ko-KR" sz="1200" b="0" kern="1200" baseline="0" dirty="0" smtClean="0">
              <a:solidFill>
                <a:schemeClr val="tx1"/>
              </a:solidFill>
              <a:latin typeface="+mn-lt"/>
              <a:ea typeface="+mn-ea"/>
              <a:cs typeface="+mn-cs"/>
            </a:endParaRPr>
          </a:p>
          <a:p>
            <a:r>
              <a:rPr lang="en-US" altLang="ko-KR" sz="1200" b="0" kern="1200" baseline="0" dirty="0" smtClean="0">
                <a:solidFill>
                  <a:schemeClr val="tx1"/>
                </a:solidFill>
                <a:latin typeface="+mn-lt"/>
                <a:ea typeface="+mn-ea"/>
                <a:cs typeface="+mn-cs"/>
              </a:rPr>
              <a:t>This clearly indicates that the light induced catalytic current originated from PS2.</a:t>
            </a:r>
          </a:p>
          <a:p>
            <a:endParaRPr lang="en-US" altLang="ko-KR" sz="1200" b="0" kern="1200" baseline="0" dirty="0" smtClean="0">
              <a:solidFill>
                <a:schemeClr val="tx1"/>
              </a:solidFill>
              <a:latin typeface="+mn-lt"/>
              <a:ea typeface="+mn-ea"/>
              <a:cs typeface="+mn-cs"/>
            </a:endParaRPr>
          </a:p>
          <a:p>
            <a:r>
              <a:rPr lang="en-US" altLang="ko-KR" sz="1200" b="0" kern="1200" baseline="0" dirty="0" smtClean="0">
                <a:solidFill>
                  <a:schemeClr val="tx1"/>
                </a:solidFill>
                <a:latin typeface="+mn-lt"/>
                <a:ea typeface="+mn-ea"/>
                <a:cs typeface="+mn-cs"/>
              </a:rPr>
              <a:t>The PS1-cathode half-cell was characterized by application of 200 mV vs. SHE, yielding an average </a:t>
            </a:r>
            <a:r>
              <a:rPr lang="en-US" altLang="ko-KR" sz="1200" b="0" kern="1200" baseline="0" dirty="0" err="1" smtClean="0">
                <a:solidFill>
                  <a:schemeClr val="tx1"/>
                </a:solidFill>
                <a:latin typeface="+mn-lt"/>
                <a:ea typeface="+mn-ea"/>
                <a:cs typeface="+mn-cs"/>
              </a:rPr>
              <a:t>cathodic</a:t>
            </a:r>
            <a:r>
              <a:rPr lang="en-US" altLang="ko-KR" sz="1200" b="0" kern="1200" baseline="0" dirty="0" smtClean="0">
                <a:solidFill>
                  <a:schemeClr val="tx1"/>
                </a:solidFill>
                <a:latin typeface="+mn-lt"/>
                <a:ea typeface="+mn-ea"/>
                <a:cs typeface="+mn-cs"/>
              </a:rPr>
              <a:t> photocurrent density of 150 </a:t>
            </a:r>
            <a:r>
              <a:rPr lang="en-US" altLang="ko-KR" sz="1200" b="0" kern="1200" baseline="0" dirty="0" err="1" smtClean="0">
                <a:solidFill>
                  <a:schemeClr val="tx1"/>
                </a:solidFill>
                <a:latin typeface="+mn-lt"/>
                <a:ea typeface="+mn-ea"/>
                <a:cs typeface="+mn-cs"/>
              </a:rPr>
              <a:t>μA</a:t>
            </a:r>
            <a:r>
              <a:rPr lang="en-US" altLang="ko-KR" sz="1200" b="0" kern="1200" baseline="0" dirty="0" smtClean="0">
                <a:solidFill>
                  <a:schemeClr val="tx1"/>
                </a:solidFill>
                <a:latin typeface="+mn-lt"/>
                <a:ea typeface="+mn-ea"/>
                <a:cs typeface="+mn-cs"/>
              </a:rPr>
              <a:t> cm</a:t>
            </a:r>
            <a:r>
              <a:rPr lang="en-US" altLang="ko-KR" sz="1200" b="0" kern="1200" baseline="30000" dirty="0" smtClean="0">
                <a:solidFill>
                  <a:schemeClr val="tx1"/>
                </a:solidFill>
                <a:latin typeface="+mn-lt"/>
                <a:ea typeface="+mn-ea"/>
                <a:cs typeface="+mn-cs"/>
              </a:rPr>
              <a:t>-2</a:t>
            </a:r>
            <a:r>
              <a:rPr lang="en-US" altLang="ko-KR" sz="1200" b="0" kern="1200" baseline="0" dirty="0" smtClean="0">
                <a:solidFill>
                  <a:schemeClr val="tx1"/>
                </a:solidFill>
                <a:latin typeface="+mn-lt"/>
                <a:ea typeface="+mn-ea"/>
                <a:cs typeface="+mn-cs"/>
              </a:rPr>
              <a:t>.</a:t>
            </a: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16</a:t>
            </a:fld>
            <a:endParaRPr lang="ko-KR" altLang="en-US" smtClean="0">
              <a:solidFill>
                <a:prstClr val="black"/>
              </a:solidFill>
            </a:endParaRPr>
          </a:p>
        </p:txBody>
      </p:sp>
    </p:spTree>
    <p:extLst>
      <p:ext uri="{BB962C8B-B14F-4D97-AF65-F5344CB8AC3E}">
        <p14:creationId xmlns:p14="http://schemas.microsoft.com/office/powerpoint/2010/main" val="236979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kern="1200" baseline="0" dirty="0" smtClean="0">
                <a:solidFill>
                  <a:schemeClr val="tx1"/>
                </a:solidFill>
                <a:latin typeface="+mn-lt"/>
                <a:ea typeface="+mn-ea"/>
                <a:cs typeface="+mn-cs"/>
              </a:rPr>
              <a:t>The assembled </a:t>
            </a:r>
            <a:r>
              <a:rPr lang="en-US" altLang="ko-KR" sz="1200" kern="1200" baseline="0" dirty="0" err="1" smtClean="0">
                <a:solidFill>
                  <a:schemeClr val="tx1"/>
                </a:solidFill>
                <a:latin typeface="+mn-lt"/>
                <a:ea typeface="+mn-ea"/>
                <a:cs typeface="+mn-cs"/>
              </a:rPr>
              <a:t>biophotovoltaic</a:t>
            </a:r>
            <a:r>
              <a:rPr lang="en-US" altLang="ko-KR" sz="1200" kern="1200" baseline="0" dirty="0" smtClean="0">
                <a:solidFill>
                  <a:schemeClr val="tx1"/>
                </a:solidFill>
                <a:latin typeface="+mn-lt"/>
                <a:ea typeface="+mn-ea"/>
                <a:cs typeface="+mn-cs"/>
              </a:rPr>
              <a:t> cell was characterized at a light intensity of 21 </a:t>
            </a:r>
            <a:r>
              <a:rPr lang="en-US" altLang="ko-KR" sz="1200" kern="1200" baseline="0" dirty="0" err="1" smtClean="0">
                <a:solidFill>
                  <a:schemeClr val="tx1"/>
                </a:solidFill>
                <a:latin typeface="+mn-lt"/>
                <a:ea typeface="+mn-ea"/>
                <a:cs typeface="+mn-cs"/>
              </a:rPr>
              <a:t>mW</a:t>
            </a:r>
            <a:r>
              <a:rPr lang="en-US" altLang="ko-KR" sz="1200" kern="1200" baseline="0" dirty="0" smtClean="0">
                <a:solidFill>
                  <a:schemeClr val="tx1"/>
                </a:solidFill>
                <a:latin typeface="+mn-lt"/>
                <a:ea typeface="+mn-ea"/>
                <a:cs typeface="+mn-cs"/>
              </a:rPr>
              <a:t> cm</a:t>
            </a:r>
            <a:r>
              <a:rPr lang="en-US" altLang="ko-KR" sz="1200" kern="1200" baseline="30000" dirty="0" smtClean="0">
                <a:solidFill>
                  <a:schemeClr val="tx1"/>
                </a:solidFill>
                <a:latin typeface="+mn-lt"/>
                <a:ea typeface="+mn-ea"/>
                <a:cs typeface="+mn-cs"/>
              </a:rPr>
              <a:t>-2</a:t>
            </a:r>
            <a:r>
              <a:rPr lang="en-US" altLang="ko-KR" sz="1200" kern="1200" baseline="0" dirty="0" smtClean="0">
                <a:solidFill>
                  <a:schemeClr val="tx1"/>
                </a:solidFill>
                <a:latin typeface="+mn-lt"/>
                <a:ea typeface="+mn-ea"/>
                <a:cs typeface="+mn-cs"/>
              </a:rPr>
              <a:t> (at 685 nm), which is close to the light saturation of the limiting anodic half-cell.</a:t>
            </a:r>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17</a:t>
            </a:fld>
            <a:endParaRPr lang="ko-KR" altLang="en-US" smtClean="0">
              <a:solidFill>
                <a:prstClr val="black"/>
              </a:solidFill>
            </a:endParaRPr>
          </a:p>
        </p:txBody>
      </p:sp>
    </p:spTree>
    <p:extLst>
      <p:ext uri="{BB962C8B-B14F-4D97-AF65-F5344CB8AC3E}">
        <p14:creationId xmlns:p14="http://schemas.microsoft.com/office/powerpoint/2010/main" val="69849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kern="1200" baseline="0" dirty="0" smtClean="0">
                <a:solidFill>
                  <a:schemeClr val="tx1"/>
                </a:solidFill>
                <a:latin typeface="+mn-lt"/>
                <a:ea typeface="+mn-ea"/>
                <a:cs typeface="+mn-cs"/>
              </a:rPr>
              <a:t>The </a:t>
            </a:r>
            <a:r>
              <a:rPr lang="en-US" altLang="ko-KR" sz="1200" i="1" kern="1200" baseline="0" dirty="0" smtClean="0">
                <a:solidFill>
                  <a:schemeClr val="tx1"/>
                </a:solidFill>
                <a:latin typeface="+mn-lt"/>
                <a:ea typeface="+mn-ea"/>
                <a:cs typeface="+mn-cs"/>
              </a:rPr>
              <a:t>J–U</a:t>
            </a:r>
            <a:r>
              <a:rPr lang="en-US" altLang="ko-KR" sz="1200" kern="1200" baseline="0" dirty="0" smtClean="0">
                <a:solidFill>
                  <a:schemeClr val="tx1"/>
                </a:solidFill>
                <a:latin typeface="+mn-lt"/>
                <a:ea typeface="+mn-ea"/>
                <a:cs typeface="+mn-cs"/>
              </a:rPr>
              <a:t> curve is shown in Fig.5 left exhibiting an V</a:t>
            </a:r>
            <a:r>
              <a:rPr lang="en-US" altLang="ko-KR" sz="1200" kern="1200" baseline="-25000" dirty="0" smtClean="0">
                <a:solidFill>
                  <a:schemeClr val="tx1"/>
                </a:solidFill>
                <a:latin typeface="+mn-lt"/>
                <a:ea typeface="+mn-ea"/>
                <a:cs typeface="+mn-cs"/>
              </a:rPr>
              <a:t>OC</a:t>
            </a:r>
            <a:r>
              <a:rPr lang="en-US" altLang="ko-KR" sz="1200" kern="1200" baseline="0" dirty="0" smtClean="0">
                <a:solidFill>
                  <a:schemeClr val="tx1"/>
                </a:solidFill>
                <a:latin typeface="+mn-lt"/>
                <a:ea typeface="+mn-ea"/>
                <a:cs typeface="+mn-cs"/>
              </a:rPr>
              <a:t> of 372.5 mV which is in good agreement with the theoretical V</a:t>
            </a:r>
            <a:r>
              <a:rPr lang="en-US" altLang="ko-KR" sz="1200" kern="1200" baseline="-25000" dirty="0" smtClean="0">
                <a:solidFill>
                  <a:schemeClr val="tx1"/>
                </a:solidFill>
                <a:latin typeface="+mn-lt"/>
                <a:ea typeface="+mn-ea"/>
                <a:cs typeface="+mn-cs"/>
              </a:rPr>
              <a:t>OC</a:t>
            </a:r>
            <a:r>
              <a:rPr lang="en-US" altLang="ko-KR" sz="1200" kern="1200" baseline="0" dirty="0" smtClean="0">
                <a:solidFill>
                  <a:schemeClr val="tx1"/>
                </a:solidFill>
                <a:latin typeface="+mn-lt"/>
                <a:ea typeface="+mn-ea"/>
                <a:cs typeface="+mn-cs"/>
              </a:rPr>
              <a:t> of 396 mV as determined from the formal</a:t>
            </a:r>
          </a:p>
          <a:p>
            <a:r>
              <a:rPr lang="en-US" altLang="ko-KR" sz="1200" kern="1200" baseline="0" dirty="0" smtClean="0">
                <a:solidFill>
                  <a:schemeClr val="tx1"/>
                </a:solidFill>
                <a:latin typeface="+mn-lt"/>
                <a:ea typeface="+mn-ea"/>
                <a:cs typeface="+mn-cs"/>
              </a:rPr>
              <a:t>potential difference of the two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polymers.</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The short circuit current density (I</a:t>
            </a:r>
            <a:r>
              <a:rPr lang="en-US" altLang="ko-KR" sz="1200" kern="1200" baseline="-25000" dirty="0" smtClean="0">
                <a:solidFill>
                  <a:schemeClr val="tx1"/>
                </a:solidFill>
                <a:latin typeface="+mn-lt"/>
                <a:ea typeface="+mn-ea"/>
                <a:cs typeface="+mn-cs"/>
              </a:rPr>
              <a:t>SC</a:t>
            </a:r>
            <a:r>
              <a:rPr lang="en-US" altLang="ko-KR" sz="1200" kern="1200" baseline="0" dirty="0" smtClean="0">
                <a:solidFill>
                  <a:schemeClr val="tx1"/>
                </a:solidFill>
                <a:latin typeface="+mn-lt"/>
                <a:ea typeface="+mn-ea"/>
                <a:cs typeface="+mn-cs"/>
              </a:rPr>
              <a:t>) is 9 </a:t>
            </a:r>
            <a:r>
              <a:rPr lang="el-GR" altLang="ko-KR" sz="1200" kern="1200" baseline="0" dirty="0" smtClean="0">
                <a:solidFill>
                  <a:schemeClr val="tx1"/>
                </a:solidFill>
                <a:latin typeface="+mn-lt"/>
                <a:ea typeface="+mn-ea"/>
                <a:cs typeface="+mn-cs"/>
              </a:rPr>
              <a:t>μ</a:t>
            </a:r>
            <a:r>
              <a:rPr lang="en-US" altLang="ko-KR" sz="1200" kern="1200" baseline="0" dirty="0" smtClean="0">
                <a:solidFill>
                  <a:schemeClr val="tx1"/>
                </a:solidFill>
                <a:latin typeface="+mn-lt"/>
                <a:ea typeface="+mn-ea"/>
                <a:cs typeface="+mn-cs"/>
              </a:rPr>
              <a:t>A cm</a:t>
            </a:r>
            <a:r>
              <a:rPr lang="en-US" altLang="ko-KR" sz="1200" kern="1200" baseline="30000" dirty="0" smtClean="0">
                <a:solidFill>
                  <a:schemeClr val="tx1"/>
                </a:solidFill>
                <a:latin typeface="+mn-lt"/>
                <a:ea typeface="+mn-ea"/>
                <a:cs typeface="+mn-cs"/>
              </a:rPr>
              <a:t>-2</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Based on these data, the cell power (</a:t>
            </a:r>
            <a:r>
              <a:rPr lang="en-US" altLang="ko-KR" sz="1200" kern="1200" baseline="0" dirty="0" err="1" smtClean="0">
                <a:solidFill>
                  <a:schemeClr val="tx1"/>
                </a:solidFill>
                <a:latin typeface="+mn-lt"/>
                <a:ea typeface="+mn-ea"/>
                <a:cs typeface="+mn-cs"/>
              </a:rPr>
              <a:t>P</a:t>
            </a:r>
            <a:r>
              <a:rPr lang="en-US" altLang="ko-KR" sz="1200" kern="1200" baseline="-25000" dirty="0" err="1" smtClean="0">
                <a:solidFill>
                  <a:schemeClr val="tx1"/>
                </a:solidFill>
                <a:latin typeface="+mn-lt"/>
                <a:ea typeface="+mn-ea"/>
                <a:cs typeface="+mn-cs"/>
              </a:rPr>
              <a:t>cell</a:t>
            </a:r>
            <a:r>
              <a:rPr lang="en-US" altLang="ko-KR" sz="1200" kern="1200" baseline="0" dirty="0" smtClean="0">
                <a:solidFill>
                  <a:schemeClr val="tx1"/>
                </a:solidFill>
                <a:latin typeface="+mn-lt"/>
                <a:ea typeface="+mn-ea"/>
                <a:cs typeface="+mn-cs"/>
              </a:rPr>
              <a:t>) was calculated and plotted against the potential (Fig. 5 right), with a maximum </a:t>
            </a:r>
            <a:r>
              <a:rPr lang="en-US" altLang="ko-KR" sz="1200" kern="1200" baseline="0" dirty="0" err="1" smtClean="0">
                <a:solidFill>
                  <a:schemeClr val="tx1"/>
                </a:solidFill>
                <a:latin typeface="+mn-lt"/>
                <a:ea typeface="+mn-ea"/>
                <a:cs typeface="+mn-cs"/>
              </a:rPr>
              <a:t>P</a:t>
            </a:r>
            <a:r>
              <a:rPr lang="en-US" altLang="ko-KR" sz="1200" kern="1200" baseline="-25000" dirty="0" err="1" smtClean="0">
                <a:solidFill>
                  <a:schemeClr val="tx1"/>
                </a:solidFill>
                <a:latin typeface="+mn-lt"/>
                <a:ea typeface="+mn-ea"/>
                <a:cs typeface="+mn-cs"/>
              </a:rPr>
              <a:t>cell</a:t>
            </a:r>
            <a:r>
              <a:rPr lang="en-US" altLang="ko-KR" sz="1200" kern="1200" baseline="0" dirty="0" smtClean="0">
                <a:solidFill>
                  <a:schemeClr val="tx1"/>
                </a:solidFill>
                <a:latin typeface="+mn-lt"/>
                <a:ea typeface="+mn-ea"/>
                <a:cs typeface="+mn-cs"/>
              </a:rPr>
              <a:t> of 1.91</a:t>
            </a:r>
            <a:r>
              <a:rPr lang="el-GR" altLang="ko-KR" sz="1200" kern="1200" baseline="0" dirty="0" smtClean="0">
                <a:solidFill>
                  <a:schemeClr val="tx1"/>
                </a:solidFill>
                <a:latin typeface="+mn-lt"/>
                <a:ea typeface="+mn-ea"/>
                <a:cs typeface="+mn-cs"/>
              </a:rPr>
              <a:t>μ</a:t>
            </a:r>
            <a:r>
              <a:rPr lang="en-US" altLang="ko-KR" sz="1200" kern="1200" baseline="0" dirty="0" smtClean="0">
                <a:solidFill>
                  <a:schemeClr val="tx1"/>
                </a:solidFill>
                <a:latin typeface="+mn-lt"/>
                <a:ea typeface="+mn-ea"/>
                <a:cs typeface="+mn-cs"/>
              </a:rPr>
              <a:t>W cm</a:t>
            </a:r>
            <a:r>
              <a:rPr lang="en-US" altLang="ko-KR" sz="1200" kern="1200" baseline="30000" dirty="0" smtClean="0">
                <a:solidFill>
                  <a:schemeClr val="tx1"/>
                </a:solidFill>
                <a:latin typeface="+mn-lt"/>
                <a:ea typeface="+mn-ea"/>
                <a:cs typeface="+mn-cs"/>
              </a:rPr>
              <a:t>-2</a:t>
            </a:r>
            <a:r>
              <a:rPr lang="en-US" altLang="ko-KR" sz="1200" kern="1200" baseline="0" dirty="0" smtClean="0">
                <a:solidFill>
                  <a:schemeClr val="tx1"/>
                </a:solidFill>
                <a:latin typeface="+mn-lt"/>
                <a:ea typeface="+mn-ea"/>
                <a:cs typeface="+mn-cs"/>
              </a:rPr>
              <a:t>.</a:t>
            </a:r>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18</a:t>
            </a:fld>
            <a:endParaRPr lang="ko-KR" altLang="en-US" smtClean="0">
              <a:solidFill>
                <a:prstClr val="black"/>
              </a:solidFill>
            </a:endParaRPr>
          </a:p>
        </p:txBody>
      </p:sp>
    </p:spTree>
    <p:extLst>
      <p:ext uri="{BB962C8B-B14F-4D97-AF65-F5344CB8AC3E}">
        <p14:creationId xmlns:p14="http://schemas.microsoft.com/office/powerpoint/2010/main" val="229115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endParaRPr lang="en-US" altLang="ko-KR" sz="1200" kern="1200" baseline="0" dirty="0" smtClean="0">
              <a:solidFill>
                <a:schemeClr val="tx1"/>
              </a:solidFill>
              <a:latin typeface="+mn-lt"/>
              <a:ea typeface="+mn-ea"/>
              <a:cs typeface="+mn-cs"/>
            </a:endParaRPr>
          </a:p>
          <a:p>
            <a:endParaRPr lang="ko-KR" altLang="en-US" b="0" dirty="0"/>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19</a:t>
            </a:fld>
            <a:endParaRPr lang="ko-KR" altLang="en-US" smtClean="0">
              <a:solidFill>
                <a:prstClr val="black"/>
              </a:solidFill>
            </a:endParaRPr>
          </a:p>
        </p:txBody>
      </p:sp>
    </p:spTree>
    <p:extLst>
      <p:ext uri="{BB962C8B-B14F-4D97-AF65-F5344CB8AC3E}">
        <p14:creationId xmlns:p14="http://schemas.microsoft.com/office/powerpoint/2010/main" val="128127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algn="just"/>
            <a:r>
              <a:rPr lang="en-US" altLang="ko-KR" sz="1200" kern="1200" baseline="0" dirty="0" smtClean="0">
                <a:solidFill>
                  <a:schemeClr val="tx1"/>
                </a:solidFill>
                <a:latin typeface="+mn-lt"/>
                <a:ea typeface="+mn-ea"/>
                <a:cs typeface="+mn-cs"/>
              </a:rPr>
              <a:t>I have chosen this paper. </a:t>
            </a:r>
          </a:p>
          <a:p>
            <a:pPr algn="just"/>
            <a:endParaRPr lang="en-US" altLang="ko-KR" sz="1200" kern="1200" baseline="0" dirty="0" smtClean="0">
              <a:solidFill>
                <a:schemeClr val="tx1"/>
              </a:solidFill>
              <a:latin typeface="+mn-lt"/>
              <a:ea typeface="+mn-ea"/>
              <a:cs typeface="+mn-cs"/>
            </a:endParaRPr>
          </a:p>
          <a:p>
            <a:pPr algn="just"/>
            <a:r>
              <a:rPr lang="en-US" altLang="ko-KR" sz="1200" kern="1200" baseline="0" dirty="0" smtClean="0">
                <a:solidFill>
                  <a:schemeClr val="tx1"/>
                </a:solidFill>
                <a:latin typeface="+mn-lt"/>
                <a:ea typeface="+mn-ea"/>
                <a:cs typeface="+mn-cs"/>
              </a:rPr>
              <a:t>This paper title is "</a:t>
            </a:r>
            <a:r>
              <a:rPr lang="en-US" altLang="ko-KR" sz="1200" b="1" dirty="0" smtClean="0">
                <a:latin typeface="Times New Roman" panose="02020603050405020304" pitchFamily="18" charset="0"/>
                <a:cs typeface="Times New Roman" panose="02020603050405020304" pitchFamily="18" charset="0"/>
              </a:rPr>
              <a:t>Combination of A Photosystem 1-Based Photocathode and a Photosystem 2-Based </a:t>
            </a:r>
            <a:r>
              <a:rPr lang="en-US" altLang="ko-KR" sz="1200" b="1" dirty="0" err="1" smtClean="0">
                <a:latin typeface="Times New Roman" panose="02020603050405020304" pitchFamily="18" charset="0"/>
                <a:cs typeface="Times New Roman" panose="02020603050405020304" pitchFamily="18" charset="0"/>
              </a:rPr>
              <a:t>Photoanode</a:t>
            </a:r>
            <a:r>
              <a:rPr lang="en-US" altLang="ko-KR" sz="1200" b="1" dirty="0" smtClean="0">
                <a:latin typeface="Times New Roman" panose="02020603050405020304" pitchFamily="18" charset="0"/>
                <a:cs typeface="Times New Roman" panose="02020603050405020304" pitchFamily="18" charset="0"/>
              </a:rPr>
              <a:t> to a Z-Scheme Mimic for </a:t>
            </a:r>
            <a:r>
              <a:rPr lang="en-US" altLang="ko-KR" sz="1200" b="1" dirty="0" err="1" smtClean="0">
                <a:latin typeface="Times New Roman" panose="02020603050405020304" pitchFamily="18" charset="0"/>
                <a:cs typeface="Times New Roman" panose="02020603050405020304" pitchFamily="18" charset="0"/>
              </a:rPr>
              <a:t>Biophotovoltaic</a:t>
            </a:r>
            <a:r>
              <a:rPr lang="en-US" altLang="ko-KR" sz="1200" b="1" dirty="0" smtClean="0">
                <a:latin typeface="Times New Roman" panose="02020603050405020304" pitchFamily="18" charset="0"/>
                <a:cs typeface="Times New Roman" panose="02020603050405020304" pitchFamily="18" charset="0"/>
              </a:rPr>
              <a:t> Applications</a:t>
            </a:r>
            <a:r>
              <a:rPr lang="en-US" altLang="ko-KR" sz="1200" kern="1200" baseline="0" dirty="0" smtClean="0">
                <a:solidFill>
                  <a:schemeClr val="tx1"/>
                </a:solidFill>
                <a:latin typeface="+mn-lt"/>
                <a:ea typeface="+mn-ea"/>
                <a:cs typeface="+mn-cs"/>
              </a:rPr>
              <a:t>".</a:t>
            </a:r>
          </a:p>
          <a:p>
            <a:pPr algn="just"/>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In this paper, </a:t>
            </a:r>
            <a:r>
              <a:rPr lang="en-US" altLang="ko-KR" sz="1200" b="0" i="0" kern="1200" dirty="0" smtClean="0">
                <a:solidFill>
                  <a:schemeClr val="tx1"/>
                </a:solidFill>
                <a:effectLst/>
                <a:latin typeface="+mn-lt"/>
                <a:ea typeface="+mn-ea"/>
                <a:cs typeface="+mn-cs"/>
              </a:rPr>
              <a:t>The two photosystems of the natural photosynthetic Z-scheme have been connected by immobilizing them within redox hydrogels on individual electrodes. </a:t>
            </a:r>
            <a:endParaRPr lang="en-US" altLang="ko-KR" sz="1200" kern="1200" baseline="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pPr>
              <a:defRPr/>
            </a:pPr>
            <a:fld id="{95E5502C-448D-46B0-A97D-DAC71BF2EB8D}" type="slidenum">
              <a:rPr lang="ko-KR" altLang="en-US" smtClean="0">
                <a:solidFill>
                  <a:prstClr val="black"/>
                </a:solidFill>
              </a:rPr>
              <a:pPr>
                <a:defRPr/>
              </a:pPr>
              <a:t>20</a:t>
            </a:fld>
            <a:endParaRPr lang="ko-KR" altLang="en-US">
              <a:solidFill>
                <a:prstClr val="black"/>
              </a:solidFill>
            </a:endParaRPr>
          </a:p>
        </p:txBody>
      </p:sp>
    </p:spTree>
    <p:extLst>
      <p:ext uri="{BB962C8B-B14F-4D97-AF65-F5344CB8AC3E}">
        <p14:creationId xmlns:p14="http://schemas.microsoft.com/office/powerpoint/2010/main" val="225663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ko-KR" altLang="en-US" sz="1200" kern="1200" baseline="0" dirty="0" smtClean="0">
                <a:solidFill>
                  <a:schemeClr val="tx1"/>
                </a:solidFill>
                <a:latin typeface="+mn-lt"/>
                <a:ea typeface="+mn-ea"/>
                <a:cs typeface="+mn-cs"/>
              </a:rPr>
              <a:t>다음 왼 </a:t>
            </a:r>
            <a:r>
              <a:rPr lang="ko-KR" altLang="en-US" sz="1200" kern="1200" baseline="0" dirty="0" err="1" smtClean="0">
                <a:solidFill>
                  <a:schemeClr val="tx1"/>
                </a:solidFill>
                <a:latin typeface="+mn-lt"/>
                <a:ea typeface="+mn-ea"/>
                <a:cs typeface="+mn-cs"/>
              </a:rPr>
              <a:t>쪽위의</a:t>
            </a:r>
            <a:r>
              <a:rPr lang="ko-KR" altLang="en-US" sz="1200" kern="1200" baseline="0" dirty="0" smtClean="0">
                <a:solidFill>
                  <a:schemeClr val="tx1"/>
                </a:solidFill>
                <a:latin typeface="+mn-lt"/>
                <a:ea typeface="+mn-ea"/>
                <a:cs typeface="+mn-cs"/>
              </a:rPr>
              <a:t> 그림은 </a:t>
            </a:r>
            <a:r>
              <a:rPr lang="en-US" altLang="ko-KR" sz="1200" kern="1200" baseline="0" dirty="0" err="1" smtClean="0">
                <a:solidFill>
                  <a:schemeClr val="tx1"/>
                </a:solidFill>
                <a:latin typeface="+mn-lt"/>
                <a:ea typeface="+mn-ea"/>
                <a:cs typeface="+mn-cs"/>
              </a:rPr>
              <a:t>thylakoid</a:t>
            </a:r>
            <a:r>
              <a:rPr lang="en-US" altLang="ko-KR" sz="1200" kern="1200" baseline="0" dirty="0" smtClean="0">
                <a:solidFill>
                  <a:schemeClr val="tx1"/>
                </a:solidFill>
                <a:latin typeface="+mn-lt"/>
                <a:ea typeface="+mn-ea"/>
                <a:cs typeface="+mn-cs"/>
              </a:rPr>
              <a:t> membrane</a:t>
            </a:r>
            <a:r>
              <a:rPr lang="ko-KR" altLang="en-US" sz="1200" kern="1200" baseline="0" dirty="0" smtClean="0">
                <a:solidFill>
                  <a:schemeClr val="tx1"/>
                </a:solidFill>
                <a:latin typeface="+mn-lt"/>
                <a:ea typeface="+mn-ea"/>
                <a:cs typeface="+mn-cs"/>
              </a:rPr>
              <a:t>의 그림이고 다음과 같이 </a:t>
            </a:r>
            <a:r>
              <a:rPr lang="en-US" altLang="ko-KR" sz="1200" kern="1200" baseline="0" dirty="0" smtClean="0">
                <a:solidFill>
                  <a:schemeClr val="tx1"/>
                </a:solidFill>
                <a:latin typeface="+mn-lt"/>
                <a:ea typeface="+mn-ea"/>
                <a:cs typeface="+mn-cs"/>
              </a:rPr>
              <a:t>photosynthesis</a:t>
            </a:r>
            <a:r>
              <a:rPr lang="ko-KR" altLang="en-US" sz="1200" kern="1200" baseline="0" dirty="0" smtClean="0">
                <a:solidFill>
                  <a:schemeClr val="tx1"/>
                </a:solidFill>
                <a:latin typeface="+mn-lt"/>
                <a:ea typeface="+mn-ea"/>
                <a:cs typeface="+mn-cs"/>
              </a:rPr>
              <a:t>가 일어 납니다</a:t>
            </a:r>
            <a:r>
              <a:rPr lang="en-US" altLang="ko-KR" sz="1200" kern="1200" baseline="0" dirty="0" smtClean="0">
                <a:solidFill>
                  <a:schemeClr val="tx1"/>
                </a:solidFill>
                <a:latin typeface="+mn-lt"/>
                <a:ea typeface="+mn-ea"/>
                <a:cs typeface="+mn-cs"/>
              </a:rPr>
              <a:t>. </a:t>
            </a:r>
          </a:p>
          <a:p>
            <a:r>
              <a:rPr lang="ko-KR" altLang="en-US" sz="1200" kern="1200" baseline="0" dirty="0" smtClean="0">
                <a:solidFill>
                  <a:schemeClr val="tx1"/>
                </a:solidFill>
                <a:latin typeface="+mn-lt"/>
                <a:ea typeface="+mn-ea"/>
                <a:cs typeface="+mn-cs"/>
              </a:rPr>
              <a:t>기존 관련된 연구는 광합성과 같이 빛 에너지를 화학에너지로 변환시키는 과정에서 일어나는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reaction</a:t>
            </a:r>
            <a:r>
              <a:rPr lang="ko-KR" altLang="en-US" sz="1200" kern="1200" baseline="0" dirty="0" smtClean="0">
                <a:solidFill>
                  <a:schemeClr val="tx1"/>
                </a:solidFill>
                <a:latin typeface="+mn-lt"/>
                <a:ea typeface="+mn-ea"/>
                <a:cs typeface="+mn-cs"/>
              </a:rPr>
              <a:t>중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을 이용하여 전기에너지로 변환하는 연구를 진행하고 있습니다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오른쪽 위의 그림은 광합성에서 일어나는 </a:t>
            </a:r>
            <a:r>
              <a:rPr lang="en-US" altLang="ko-KR" sz="1200" kern="1200" baseline="0" dirty="0" smtClean="0">
                <a:solidFill>
                  <a:schemeClr val="tx1"/>
                </a:solidFill>
                <a:latin typeface="+mn-lt"/>
                <a:ea typeface="+mn-ea"/>
                <a:cs typeface="+mn-cs"/>
              </a:rPr>
              <a:t>electron transfer </a:t>
            </a:r>
            <a:r>
              <a:rPr lang="ko-KR" altLang="en-US" sz="1200" kern="1200" baseline="0" dirty="0" smtClean="0">
                <a:solidFill>
                  <a:schemeClr val="tx1"/>
                </a:solidFill>
                <a:latin typeface="+mn-lt"/>
                <a:ea typeface="+mn-ea"/>
                <a:cs typeface="+mn-cs"/>
              </a:rPr>
              <a:t>과정을 간단하게 보여주는 </a:t>
            </a:r>
            <a:r>
              <a:rPr lang="en-US" altLang="ko-KR" sz="1200" kern="1200" baseline="0" dirty="0" smtClean="0">
                <a:solidFill>
                  <a:schemeClr val="tx1"/>
                </a:solidFill>
                <a:latin typeface="+mn-lt"/>
                <a:ea typeface="+mn-ea"/>
                <a:cs typeface="+mn-cs"/>
              </a:rPr>
              <a:t>z-scheme</a:t>
            </a:r>
            <a:r>
              <a:rPr lang="ko-KR" altLang="en-US" sz="1200" kern="1200" baseline="0" dirty="0" smtClean="0">
                <a:solidFill>
                  <a:schemeClr val="tx1"/>
                </a:solidFill>
                <a:latin typeface="+mn-lt"/>
                <a:ea typeface="+mn-ea"/>
                <a:cs typeface="+mn-cs"/>
              </a:rPr>
              <a:t>입니다</a:t>
            </a:r>
            <a:r>
              <a:rPr lang="en-US" altLang="ko-KR" sz="1200" kern="1200" baseline="0" dirty="0" smtClean="0">
                <a:solidFill>
                  <a:schemeClr val="tx1"/>
                </a:solidFill>
                <a:latin typeface="+mn-lt"/>
                <a:ea typeface="+mn-ea"/>
                <a:cs typeface="+mn-cs"/>
              </a:rPr>
              <a:t>. </a:t>
            </a:r>
          </a:p>
          <a:p>
            <a:r>
              <a:rPr lang="ko-KR" altLang="en-US" sz="1200" kern="1200" baseline="0" dirty="0" smtClean="0">
                <a:solidFill>
                  <a:schemeClr val="tx1"/>
                </a:solidFill>
                <a:latin typeface="+mn-lt"/>
                <a:ea typeface="+mn-ea"/>
                <a:cs typeface="+mn-cs"/>
              </a:rPr>
              <a:t>주로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를 이용할 때는 </a:t>
            </a:r>
            <a:r>
              <a:rPr lang="ko-KR" altLang="en-US" sz="1200" kern="1200" baseline="0" dirty="0" err="1" smtClean="0">
                <a:solidFill>
                  <a:schemeClr val="tx1"/>
                </a:solidFill>
                <a:latin typeface="+mn-lt"/>
                <a:ea typeface="+mn-ea"/>
                <a:cs typeface="+mn-cs"/>
              </a:rPr>
              <a:t>퀴논부분인</a:t>
            </a:r>
            <a:r>
              <a:rPr lang="ko-KR" altLang="en-US" sz="1200" kern="1200" baseline="0" dirty="0" smtClean="0">
                <a:solidFill>
                  <a:schemeClr val="tx1"/>
                </a:solidFill>
                <a:latin typeface="+mn-lt"/>
                <a:ea typeface="+mn-ea"/>
                <a:cs typeface="+mn-cs"/>
              </a:rPr>
              <a:t> </a:t>
            </a:r>
            <a:r>
              <a:rPr lang="en-US" altLang="ko-KR" sz="1200" kern="1200" baseline="0" dirty="0" smtClean="0">
                <a:solidFill>
                  <a:schemeClr val="tx1"/>
                </a:solidFill>
                <a:latin typeface="+mn-lt"/>
                <a:ea typeface="+mn-ea"/>
                <a:cs typeface="+mn-cs"/>
              </a:rPr>
              <a:t>Q</a:t>
            </a:r>
            <a:r>
              <a:rPr lang="ko-KR" altLang="en-US" sz="1200" kern="1200" baseline="0" dirty="0" smtClean="0">
                <a:solidFill>
                  <a:schemeClr val="tx1"/>
                </a:solidFill>
                <a:latin typeface="+mn-lt"/>
                <a:ea typeface="+mn-ea"/>
                <a:cs typeface="+mn-cs"/>
              </a:rPr>
              <a:t> </a:t>
            </a:r>
            <a:r>
              <a:rPr lang="en-US" altLang="ko-KR" sz="1200" kern="1200" baseline="0" dirty="0" smtClean="0">
                <a:solidFill>
                  <a:schemeClr val="tx1"/>
                </a:solidFill>
                <a:latin typeface="+mn-lt"/>
                <a:ea typeface="+mn-ea"/>
                <a:cs typeface="+mn-cs"/>
              </a:rPr>
              <a:t>potential</a:t>
            </a:r>
            <a:r>
              <a:rPr lang="ko-KR" altLang="en-US" sz="1200" kern="1200" baseline="0" dirty="0" smtClean="0">
                <a:solidFill>
                  <a:schemeClr val="tx1"/>
                </a:solidFill>
                <a:latin typeface="+mn-lt"/>
                <a:ea typeface="+mn-ea"/>
                <a:cs typeface="+mn-cs"/>
              </a:rPr>
              <a:t>을 이용하고 </a:t>
            </a:r>
            <a:r>
              <a:rPr lang="en-US" altLang="ko-KR" sz="1200" kern="1200" baseline="0" dirty="0" smtClean="0">
                <a:solidFill>
                  <a:schemeClr val="tx1"/>
                </a:solidFill>
                <a:latin typeface="+mn-lt"/>
                <a:ea typeface="+mn-ea"/>
                <a:cs typeface="+mn-cs"/>
              </a:rPr>
              <a:t>PS1</a:t>
            </a:r>
            <a:r>
              <a:rPr lang="ko-KR" altLang="en-US" sz="1200" kern="1200" baseline="0" dirty="0" err="1" smtClean="0">
                <a:solidFill>
                  <a:schemeClr val="tx1"/>
                </a:solidFill>
                <a:latin typeface="+mn-lt"/>
                <a:ea typeface="+mn-ea"/>
                <a:cs typeface="+mn-cs"/>
              </a:rPr>
              <a:t>일때는</a:t>
            </a:r>
            <a:r>
              <a:rPr lang="ko-KR" altLang="en-US" sz="1200" kern="1200" baseline="0" dirty="0" smtClean="0">
                <a:solidFill>
                  <a:schemeClr val="tx1"/>
                </a:solidFill>
                <a:latin typeface="+mn-lt"/>
                <a:ea typeface="+mn-ea"/>
                <a:cs typeface="+mn-cs"/>
              </a:rPr>
              <a:t> </a:t>
            </a:r>
            <a:r>
              <a:rPr lang="en-US" altLang="ko-KR" sz="1200" kern="1200" baseline="0" dirty="0" err="1" smtClean="0">
                <a:solidFill>
                  <a:schemeClr val="tx1"/>
                </a:solidFill>
                <a:latin typeface="+mn-lt"/>
                <a:ea typeface="+mn-ea"/>
                <a:cs typeface="+mn-cs"/>
              </a:rPr>
              <a:t>ferredoxin</a:t>
            </a:r>
            <a:r>
              <a:rPr lang="ko-KR" altLang="en-US" sz="1200" kern="1200" baseline="0" dirty="0" smtClean="0">
                <a:solidFill>
                  <a:schemeClr val="tx1"/>
                </a:solidFill>
                <a:latin typeface="+mn-lt"/>
                <a:ea typeface="+mn-ea"/>
                <a:cs typeface="+mn-cs"/>
              </a:rPr>
              <a:t> 부분인 </a:t>
            </a:r>
            <a:r>
              <a:rPr lang="en-US" altLang="ko-KR" sz="1200" kern="1200" baseline="0" dirty="0" smtClean="0">
                <a:solidFill>
                  <a:schemeClr val="tx1"/>
                </a:solidFill>
                <a:latin typeface="+mn-lt"/>
                <a:ea typeface="+mn-ea"/>
                <a:cs typeface="+mn-cs"/>
              </a:rPr>
              <a:t>F</a:t>
            </a:r>
            <a:r>
              <a:rPr lang="ko-KR" altLang="en-US" sz="1200" kern="1200" baseline="0" dirty="0" smtClean="0">
                <a:solidFill>
                  <a:schemeClr val="tx1"/>
                </a:solidFill>
                <a:latin typeface="+mn-lt"/>
                <a:ea typeface="+mn-ea"/>
                <a:cs typeface="+mn-cs"/>
              </a:rPr>
              <a:t>를 이용합니다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우선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을 이용할때에는 각각의 </a:t>
            </a:r>
            <a:r>
              <a:rPr lang="en-US" altLang="ko-KR" sz="1200" kern="1200" baseline="0" dirty="0" smtClean="0">
                <a:solidFill>
                  <a:schemeClr val="tx1"/>
                </a:solidFill>
                <a:latin typeface="+mn-lt"/>
                <a:ea typeface="+mn-ea"/>
                <a:cs typeface="+mn-cs"/>
              </a:rPr>
              <a:t>position</a:t>
            </a:r>
            <a:r>
              <a:rPr lang="ko-KR" altLang="en-US" sz="1200" kern="1200" baseline="0" dirty="0" smtClean="0">
                <a:solidFill>
                  <a:schemeClr val="tx1"/>
                </a:solidFill>
                <a:latin typeface="+mn-lt"/>
                <a:ea typeface="+mn-ea"/>
                <a:cs typeface="+mn-cs"/>
              </a:rPr>
              <a:t>에 따라 </a:t>
            </a:r>
            <a:r>
              <a:rPr lang="en-US" altLang="ko-KR" sz="1200" kern="1200" baseline="0" dirty="0" smtClean="0">
                <a:solidFill>
                  <a:schemeClr val="tx1"/>
                </a:solidFill>
                <a:latin typeface="+mn-lt"/>
                <a:ea typeface="+mn-ea"/>
                <a:cs typeface="+mn-cs"/>
              </a:rPr>
              <a:t>anodic current</a:t>
            </a:r>
            <a:r>
              <a:rPr lang="ko-KR" altLang="en-US" sz="1200" kern="1200" baseline="0" dirty="0" smtClean="0">
                <a:solidFill>
                  <a:schemeClr val="tx1"/>
                </a:solidFill>
                <a:latin typeface="+mn-lt"/>
                <a:ea typeface="+mn-ea"/>
                <a:cs typeface="+mn-cs"/>
              </a:rPr>
              <a:t>와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current</a:t>
            </a:r>
            <a:r>
              <a:rPr lang="ko-KR" altLang="en-US" sz="1200" kern="1200" baseline="0" dirty="0" smtClean="0">
                <a:solidFill>
                  <a:schemeClr val="tx1"/>
                </a:solidFill>
                <a:latin typeface="+mn-lt"/>
                <a:ea typeface="+mn-ea"/>
                <a:cs typeface="+mn-cs"/>
              </a:rPr>
              <a:t>가 나누어집니다</a:t>
            </a:r>
            <a:r>
              <a:rPr lang="en-US" altLang="ko-KR" sz="1200" kern="1200" baseline="0" dirty="0" smtClean="0">
                <a:solidFill>
                  <a:schemeClr val="tx1"/>
                </a:solidFill>
                <a:latin typeface="+mn-lt"/>
                <a:ea typeface="+mn-ea"/>
                <a:cs typeface="+mn-cs"/>
              </a:rPr>
              <a:t>.</a:t>
            </a:r>
          </a:p>
          <a:p>
            <a:r>
              <a:rPr lang="en-US" altLang="ko-KR" sz="1200" kern="1200" baseline="0" dirty="0" smtClean="0">
                <a:solidFill>
                  <a:schemeClr val="tx1"/>
                </a:solidFill>
                <a:latin typeface="+mn-lt"/>
                <a:ea typeface="+mn-ea"/>
                <a:cs typeface="+mn-cs"/>
              </a:rPr>
              <a:t>anodic current</a:t>
            </a:r>
            <a:r>
              <a:rPr lang="ko-KR" altLang="en-US" sz="1200" kern="1200" baseline="0" dirty="0" smtClean="0">
                <a:solidFill>
                  <a:schemeClr val="tx1"/>
                </a:solidFill>
                <a:latin typeface="+mn-lt"/>
                <a:ea typeface="+mn-ea"/>
                <a:cs typeface="+mn-cs"/>
              </a:rPr>
              <a:t>은 </a:t>
            </a:r>
            <a:r>
              <a:rPr lang="en-US" altLang="ko-KR" sz="1200" kern="1200" baseline="0" dirty="0" smtClean="0">
                <a:solidFill>
                  <a:schemeClr val="tx1"/>
                </a:solidFill>
                <a:latin typeface="+mn-lt"/>
                <a:ea typeface="+mn-ea"/>
                <a:cs typeface="+mn-cs"/>
              </a:rPr>
              <a:t>electrode donor</a:t>
            </a:r>
            <a:r>
              <a:rPr lang="ko-KR" altLang="en-US" sz="1200" kern="1200" baseline="0" dirty="0" smtClean="0">
                <a:solidFill>
                  <a:schemeClr val="tx1"/>
                </a:solidFill>
                <a:latin typeface="+mn-lt"/>
                <a:ea typeface="+mn-ea"/>
                <a:cs typeface="+mn-cs"/>
              </a:rPr>
              <a:t>을 이용함으로써 얻을 수있고</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current</a:t>
            </a:r>
            <a:r>
              <a:rPr lang="ko-KR" altLang="en-US" sz="1200" kern="1200" baseline="0" dirty="0" smtClean="0">
                <a:solidFill>
                  <a:schemeClr val="tx1"/>
                </a:solidFill>
                <a:latin typeface="+mn-lt"/>
                <a:ea typeface="+mn-ea"/>
                <a:cs typeface="+mn-cs"/>
              </a:rPr>
              <a:t>은 </a:t>
            </a:r>
            <a:r>
              <a:rPr lang="en-US" altLang="ko-KR" sz="1200" kern="1200" baseline="0" dirty="0" smtClean="0">
                <a:solidFill>
                  <a:schemeClr val="tx1"/>
                </a:solidFill>
                <a:latin typeface="+mn-lt"/>
                <a:ea typeface="+mn-ea"/>
                <a:cs typeface="+mn-cs"/>
              </a:rPr>
              <a:t>electron acceptor</a:t>
            </a:r>
            <a:r>
              <a:rPr lang="ko-KR" altLang="en-US" sz="1200" kern="1200" baseline="0" dirty="0" smtClean="0">
                <a:solidFill>
                  <a:schemeClr val="tx1"/>
                </a:solidFill>
                <a:latin typeface="+mn-lt"/>
                <a:ea typeface="+mn-ea"/>
                <a:cs typeface="+mn-cs"/>
              </a:rPr>
              <a:t>를 </a:t>
            </a:r>
            <a:r>
              <a:rPr lang="ko-KR" altLang="en-US" sz="1200" kern="1200" baseline="0" dirty="0" err="1" smtClean="0">
                <a:solidFill>
                  <a:schemeClr val="tx1"/>
                </a:solidFill>
                <a:latin typeface="+mn-lt"/>
                <a:ea typeface="+mn-ea"/>
                <a:cs typeface="+mn-cs"/>
              </a:rPr>
              <a:t>사용하므로써</a:t>
            </a:r>
            <a:r>
              <a:rPr lang="ko-KR" altLang="en-US" sz="1200" kern="1200" baseline="0" dirty="0" smtClean="0">
                <a:solidFill>
                  <a:schemeClr val="tx1"/>
                </a:solidFill>
                <a:latin typeface="+mn-lt"/>
                <a:ea typeface="+mn-ea"/>
                <a:cs typeface="+mn-cs"/>
              </a:rPr>
              <a:t> 얻을 수 있습니다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그리고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를 사용할 경우는 물을 산화하여 </a:t>
            </a:r>
            <a:r>
              <a:rPr lang="en-US" altLang="ko-KR" sz="1200" kern="1200" baseline="0" dirty="0" smtClean="0">
                <a:solidFill>
                  <a:schemeClr val="tx1"/>
                </a:solidFill>
                <a:latin typeface="+mn-lt"/>
                <a:ea typeface="+mn-ea"/>
                <a:cs typeface="+mn-cs"/>
              </a:rPr>
              <a:t>electron</a:t>
            </a:r>
            <a:r>
              <a:rPr lang="ko-KR" altLang="en-US" sz="1200" kern="1200" baseline="0" dirty="0" smtClean="0">
                <a:solidFill>
                  <a:schemeClr val="tx1"/>
                </a:solidFill>
                <a:latin typeface="+mn-lt"/>
                <a:ea typeface="+mn-ea"/>
                <a:cs typeface="+mn-cs"/>
              </a:rPr>
              <a:t>을 얻어 </a:t>
            </a:r>
            <a:r>
              <a:rPr lang="en-US" altLang="ko-KR" sz="1200" kern="1200" baseline="0" dirty="0" smtClean="0">
                <a:solidFill>
                  <a:schemeClr val="tx1"/>
                </a:solidFill>
                <a:latin typeface="+mn-lt"/>
                <a:ea typeface="+mn-ea"/>
                <a:cs typeface="+mn-cs"/>
              </a:rPr>
              <a:t>anodic current</a:t>
            </a:r>
            <a:r>
              <a:rPr lang="ko-KR" altLang="en-US" sz="1200" kern="1200" baseline="0" dirty="0" smtClean="0">
                <a:solidFill>
                  <a:schemeClr val="tx1"/>
                </a:solidFill>
                <a:latin typeface="+mn-lt"/>
                <a:ea typeface="+mn-ea"/>
                <a:cs typeface="+mn-cs"/>
              </a:rPr>
              <a:t>을 얻습니다</a:t>
            </a:r>
            <a:r>
              <a:rPr lang="en-US" altLang="ko-KR" sz="1200" kern="1200" baseline="0" dirty="0" smtClean="0">
                <a:solidFill>
                  <a:schemeClr val="tx1"/>
                </a:solidFill>
                <a:latin typeface="+mn-lt"/>
                <a:ea typeface="+mn-ea"/>
                <a:cs typeface="+mn-cs"/>
              </a:rPr>
              <a:t>.</a:t>
            </a: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3</a:t>
            </a:fld>
            <a:endParaRPr lang="ko-KR" altLang="en-US" smtClean="0">
              <a:solidFill>
                <a:prstClr val="black"/>
              </a:solidFill>
            </a:endParaRPr>
          </a:p>
        </p:txBody>
      </p:sp>
    </p:spTree>
    <p:extLst>
      <p:ext uri="{BB962C8B-B14F-4D97-AF65-F5344CB8AC3E}">
        <p14:creationId xmlns:p14="http://schemas.microsoft.com/office/powerpoint/2010/main" val="915540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pPr marL="0" marR="0" indent="0" algn="just" defTabSz="914400" rtl="0" eaLnBrk="0" fontAlgn="base" latinLnBrk="1" hangingPunct="0">
              <a:lnSpc>
                <a:spcPct val="100000"/>
              </a:lnSpc>
              <a:spcBef>
                <a:spcPct val="30000"/>
              </a:spcBef>
              <a:spcAft>
                <a:spcPct val="0"/>
              </a:spcAft>
              <a:buClrTx/>
              <a:buSzTx/>
              <a:buFontTx/>
              <a:buNone/>
              <a:tabLst/>
              <a:defRPr/>
            </a:pPr>
            <a:r>
              <a:rPr lang="en-US" altLang="ko-KR" sz="1200" b="0" dirty="0" smtClean="0">
                <a:latin typeface="Times New Roman" panose="02020603050405020304" pitchFamily="18" charset="0"/>
                <a:cs typeface="Times New Roman" panose="02020603050405020304" pitchFamily="18" charset="0"/>
              </a:rPr>
              <a:t>The charge separation processes in the Z-scheme inspired the design of photosynthesis-like systems based on organic and inorganic photosensitizers to convert solar energy into chemical energy.</a:t>
            </a:r>
          </a:p>
          <a:p>
            <a:pPr marL="0" marR="0" indent="0" algn="just" defTabSz="914400" rtl="0" eaLnBrk="0" fontAlgn="base" latinLnBrk="1" hangingPunct="0">
              <a:lnSpc>
                <a:spcPct val="100000"/>
              </a:lnSpc>
              <a:spcBef>
                <a:spcPct val="30000"/>
              </a:spcBef>
              <a:spcAft>
                <a:spcPct val="0"/>
              </a:spcAft>
              <a:buClrTx/>
              <a:buSzTx/>
              <a:buFontTx/>
              <a:buNone/>
              <a:tabLst/>
              <a:defRPr/>
            </a:pPr>
            <a:endParaRPr lang="en-US" altLang="ko-KR" sz="1200" b="0" dirty="0" smtClean="0">
              <a:latin typeface="Times New Roman" panose="02020603050405020304" pitchFamily="18" charset="0"/>
              <a:cs typeface="Times New Roman" panose="02020603050405020304" pitchFamily="18" charset="0"/>
            </a:endParaRPr>
          </a:p>
          <a:p>
            <a:r>
              <a:rPr lang="en-US" altLang="ko-KR" sz="1200" b="0" dirty="0" smtClean="0">
                <a:latin typeface="Times New Roman" panose="02020603050405020304" pitchFamily="18" charset="0"/>
                <a:cs typeface="Times New Roman" panose="02020603050405020304" pitchFamily="18" charset="0"/>
              </a:rPr>
              <a:t>However,</a:t>
            </a:r>
            <a:r>
              <a:rPr lang="en-US" altLang="ko-KR" sz="1200" b="0" baseline="0" dirty="0" smtClean="0">
                <a:latin typeface="Times New Roman" panose="02020603050405020304" pitchFamily="18" charset="0"/>
                <a:cs typeface="Times New Roman" panose="02020603050405020304" pitchFamily="18" charset="0"/>
              </a:rPr>
              <a:t> </a:t>
            </a:r>
            <a:r>
              <a:rPr lang="en-US" altLang="ko-KR" sz="1200" b="0" i="0" u="none" strike="noStrike" kern="1200" baseline="0" dirty="0" smtClean="0">
                <a:solidFill>
                  <a:schemeClr val="tx1"/>
                </a:solidFill>
                <a:latin typeface="+mn-lt"/>
                <a:ea typeface="+mn-ea"/>
                <a:cs typeface="+mn-cs"/>
              </a:rPr>
              <a:t>The electrons provided by PS2 are insufficiently energetic, and PS1-based systems require sacrificial electron donors.</a:t>
            </a:r>
          </a:p>
          <a:p>
            <a:endParaRPr lang="en-US" altLang="ko-KR" sz="1200" b="0" i="0" u="none" strike="noStrike" kern="1200" baseline="0" dirty="0" smtClean="0">
              <a:solidFill>
                <a:schemeClr val="tx1"/>
              </a:solidFill>
              <a:latin typeface="+mn-lt"/>
              <a:ea typeface="+mn-ea"/>
              <a:cs typeface="+mn-cs"/>
            </a:endParaRPr>
          </a:p>
          <a:p>
            <a:pPr marL="0" marR="0" indent="0" algn="l" defTabSz="914400" rtl="0" eaLnBrk="0" fontAlgn="base" latinLnBrk="1" hangingPunct="0">
              <a:lnSpc>
                <a:spcPct val="100000"/>
              </a:lnSpc>
              <a:spcBef>
                <a:spcPct val="30000"/>
              </a:spcBef>
              <a:spcAft>
                <a:spcPct val="0"/>
              </a:spcAft>
              <a:buClrTx/>
              <a:buSzTx/>
              <a:buFontTx/>
              <a:buNone/>
              <a:tabLst/>
              <a:defRPr/>
            </a:pPr>
            <a:r>
              <a:rPr lang="en-US" altLang="ko-KR" sz="1200" b="0" i="0" u="none" strike="noStrike" kern="1200" baseline="0" dirty="0" smtClean="0">
                <a:solidFill>
                  <a:schemeClr val="tx1"/>
                </a:solidFill>
                <a:latin typeface="+mn-lt"/>
                <a:ea typeface="+mn-ea"/>
                <a:cs typeface="+mn-cs"/>
              </a:rPr>
              <a:t>These limitations may be overcome by the serial coupling of both light excitation steps of PS1 and PS2 in a semi-artificial photosynthesis device.</a:t>
            </a:r>
          </a:p>
          <a:p>
            <a:endParaRPr lang="en-US" altLang="ko-KR" sz="1200" b="0" dirty="0" smtClean="0">
              <a:latin typeface="Times New Roman" panose="02020603050405020304" pitchFamily="18" charset="0"/>
              <a:cs typeface="Times New Roman" panose="02020603050405020304" pitchFamily="18" charset="0"/>
            </a:endParaRPr>
          </a:p>
          <a:p>
            <a:pPr marL="0" marR="0" indent="0" algn="just" defTabSz="914400" rtl="0" eaLnBrk="0" fontAlgn="base" latinLnBrk="1" hangingPunct="0">
              <a:lnSpc>
                <a:spcPct val="100000"/>
              </a:lnSpc>
              <a:spcBef>
                <a:spcPct val="30000"/>
              </a:spcBef>
              <a:spcAft>
                <a:spcPct val="0"/>
              </a:spcAft>
              <a:buClrTx/>
              <a:buSzTx/>
              <a:buFontTx/>
              <a:buNone/>
              <a:tabLst/>
              <a:defRPr/>
            </a:pPr>
            <a:endParaRPr lang="en-US" altLang="ko-KR" sz="1200" b="0" dirty="0" smtClean="0">
              <a:latin typeface="Times New Roman" panose="02020603050405020304" pitchFamily="18" charset="0"/>
              <a:cs typeface="Times New Roman" panose="02020603050405020304" pitchFamily="18" charset="0"/>
            </a:endParaRPr>
          </a:p>
          <a:p>
            <a:pPr marL="0" marR="0" indent="0" algn="just" defTabSz="914400" rtl="0" eaLnBrk="0" fontAlgn="base" latinLnBrk="1" hangingPunct="0">
              <a:lnSpc>
                <a:spcPct val="100000"/>
              </a:lnSpc>
              <a:spcBef>
                <a:spcPct val="30000"/>
              </a:spcBef>
              <a:spcAft>
                <a:spcPct val="0"/>
              </a:spcAft>
              <a:buClrTx/>
              <a:buSzTx/>
              <a:buFontTx/>
              <a:buNone/>
              <a:tabLst/>
              <a:defRPr/>
            </a:pPr>
            <a:endParaRPr lang="ko-KR" altLang="en-US" sz="1200" b="0" dirty="0" smtClean="0">
              <a:latin typeface="Times New Roman" panose="02020603050405020304" pitchFamily="18" charset="0"/>
              <a:cs typeface="Times New Roman" panose="02020603050405020304" pitchFamily="18" charset="0"/>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21</a:t>
            </a:fld>
            <a:endParaRPr lang="ko-KR" altLang="en-US" smtClean="0">
              <a:solidFill>
                <a:prstClr val="black"/>
              </a:solidFill>
            </a:endParaRPr>
          </a:p>
        </p:txBody>
      </p:sp>
    </p:spTree>
    <p:extLst>
      <p:ext uri="{BB962C8B-B14F-4D97-AF65-F5344CB8AC3E}">
        <p14:creationId xmlns:p14="http://schemas.microsoft.com/office/powerpoint/2010/main" val="404213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pPr algn="just"/>
            <a:r>
              <a:rPr lang="en-US" altLang="ko-KR" sz="1200" kern="1200" baseline="0" dirty="0" smtClean="0">
                <a:solidFill>
                  <a:schemeClr val="tx1"/>
                </a:solidFill>
                <a:latin typeface="+mn-lt"/>
                <a:ea typeface="+mn-ea"/>
                <a:cs typeface="+mn-cs"/>
              </a:rPr>
              <a:t>In this paper, </a:t>
            </a:r>
            <a:r>
              <a:rPr lang="en-US" altLang="ko-KR" sz="1200" b="0" i="0" kern="1200" baseline="0" dirty="0" smtClean="0">
                <a:solidFill>
                  <a:schemeClr val="tx1"/>
                </a:solidFill>
                <a:effectLst/>
                <a:latin typeface="+mn-lt"/>
                <a:ea typeface="+mn-ea"/>
                <a:cs typeface="+mn-cs"/>
              </a:rPr>
              <a:t>t</a:t>
            </a:r>
            <a:r>
              <a:rPr lang="en-US" altLang="ko-KR" sz="1200" b="0" i="0" kern="1200" dirty="0" smtClean="0">
                <a:solidFill>
                  <a:schemeClr val="tx1"/>
                </a:solidFill>
                <a:effectLst/>
                <a:latin typeface="+mn-lt"/>
                <a:ea typeface="+mn-ea"/>
                <a:cs typeface="+mn-cs"/>
              </a:rPr>
              <a:t>he two photosystems have been connected by immobilizing them within redox hydrogels on individual electrodes.</a:t>
            </a:r>
          </a:p>
          <a:p>
            <a:pPr algn="just"/>
            <a:endParaRPr lang="en-US" altLang="ko-KR" sz="1200" b="0" i="0" kern="1200" dirty="0" smtClean="0">
              <a:solidFill>
                <a:schemeClr val="tx1"/>
              </a:solidFill>
              <a:effectLst/>
              <a:latin typeface="+mn-lt"/>
              <a:ea typeface="+mn-ea"/>
              <a:cs typeface="+mn-cs"/>
            </a:endParaRPr>
          </a:p>
          <a:p>
            <a:r>
              <a:rPr lang="en-US" altLang="ko-KR" sz="1200" b="0" i="0" u="none" strike="noStrike" kern="1200" baseline="0" dirty="0" smtClean="0">
                <a:solidFill>
                  <a:schemeClr val="tx1"/>
                </a:solidFill>
                <a:latin typeface="+mn-lt"/>
                <a:ea typeface="+mn-ea"/>
                <a:cs typeface="+mn-cs"/>
              </a:rPr>
              <a:t>This paper focuses on the generation of electrical energy from the difference in potential between the acceptor side of PS2 and the donor side of PS1.</a:t>
            </a:r>
          </a:p>
          <a:p>
            <a:endParaRPr lang="en-US" altLang="ko-KR" sz="1200" b="0" i="0" u="none" strike="noStrike" kern="1200" baseline="0" dirty="0" smtClean="0">
              <a:solidFill>
                <a:schemeClr val="tx1"/>
              </a:solidFill>
              <a:effectLst/>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22</a:t>
            </a:fld>
            <a:endParaRPr lang="ko-KR" altLang="en-US" smtClean="0">
              <a:solidFill>
                <a:prstClr val="black"/>
              </a:solidFill>
            </a:endParaRPr>
          </a:p>
        </p:txBody>
      </p:sp>
    </p:spTree>
    <p:extLst>
      <p:ext uri="{BB962C8B-B14F-4D97-AF65-F5344CB8AC3E}">
        <p14:creationId xmlns:p14="http://schemas.microsoft.com/office/powerpoint/2010/main" val="1038142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In the </a:t>
            </a:r>
            <a:r>
              <a:rPr lang="en-US" altLang="ko-KR" sz="1200" dirty="0" err="1" smtClean="0">
                <a:latin typeface="Times New Roman" panose="02020603050405020304" pitchFamily="18" charset="0"/>
                <a:cs typeface="Times New Roman" panose="02020603050405020304" pitchFamily="18" charset="0"/>
              </a:rPr>
              <a:t>biophotovoltaic</a:t>
            </a:r>
            <a:r>
              <a:rPr lang="en-US" altLang="ko-KR" sz="1200" dirty="0" smtClean="0">
                <a:latin typeface="Times New Roman" panose="02020603050405020304" pitchFamily="18" charset="0"/>
                <a:cs typeface="Times New Roman" panose="02020603050405020304" pitchFamily="18" charset="0"/>
              </a:rPr>
              <a:t> cell, t</a:t>
            </a:r>
            <a:r>
              <a:rPr lang="en-US" altLang="ko-KR" sz="1200" b="0" i="0" u="none" strike="noStrike" kern="1200" baseline="0" dirty="0" smtClean="0">
                <a:solidFill>
                  <a:schemeClr val="tx1"/>
                </a:solidFill>
                <a:latin typeface="+mn-lt"/>
                <a:ea typeface="+mn-ea"/>
                <a:cs typeface="+mn-cs"/>
              </a:rPr>
              <a:t>he reducing site of PS2 was contacted to an electrode via an </a:t>
            </a:r>
            <a:r>
              <a:rPr lang="en-US" altLang="ko-KR" sz="1200" b="0" i="0" u="none" strike="noStrike" kern="1200" baseline="0" dirty="0" err="1" smtClean="0">
                <a:solidFill>
                  <a:schemeClr val="tx1"/>
                </a:solidFill>
                <a:latin typeface="+mn-lt"/>
                <a:ea typeface="+mn-ea"/>
                <a:cs typeface="+mn-cs"/>
              </a:rPr>
              <a:t>Os</a:t>
            </a:r>
            <a:r>
              <a:rPr lang="en-US" altLang="ko-KR" sz="1200" b="0" i="0" u="none" strike="noStrike" kern="1200" baseline="0" dirty="0" smtClean="0">
                <a:solidFill>
                  <a:schemeClr val="tx1"/>
                </a:solidFill>
                <a:latin typeface="+mn-lt"/>
                <a:ea typeface="+mn-ea"/>
                <a:cs typeface="+mn-cs"/>
              </a:rPr>
              <a:t>-complex 1 modified hydrogel, resulting in high photocurrent densities.</a:t>
            </a:r>
          </a:p>
          <a:p>
            <a:endParaRPr lang="en-US" altLang="ko-KR" sz="1200" b="0" i="0" u="none" strike="noStrike" kern="1200" baseline="0" dirty="0" smtClean="0">
              <a:solidFill>
                <a:schemeClr val="tx1"/>
              </a:solidFill>
              <a:effectLst/>
              <a:latin typeface="+mn-lt"/>
              <a:ea typeface="+mn-ea"/>
              <a:cs typeface="+mn-cs"/>
            </a:endParaRPr>
          </a:p>
          <a:p>
            <a:r>
              <a:rPr lang="en-US" altLang="ko-KR" sz="1200" b="0" i="0" u="none" strike="noStrike" kern="1200" baseline="0" dirty="0" smtClean="0">
                <a:solidFill>
                  <a:schemeClr val="tx1"/>
                </a:solidFill>
                <a:latin typeface="+mn-lt"/>
                <a:ea typeface="+mn-ea"/>
                <a:cs typeface="+mn-cs"/>
              </a:rPr>
              <a:t>Similarly, the oxidizing site of PS1 was contacted with an electrode via an </a:t>
            </a:r>
            <a:r>
              <a:rPr lang="en-US" altLang="ko-KR" sz="1200" b="0" i="0" u="none" strike="noStrike" kern="1200" baseline="0" dirty="0" err="1" smtClean="0">
                <a:solidFill>
                  <a:schemeClr val="tx1"/>
                </a:solidFill>
                <a:latin typeface="+mn-lt"/>
                <a:ea typeface="+mn-ea"/>
                <a:cs typeface="+mn-cs"/>
              </a:rPr>
              <a:t>Os</a:t>
            </a:r>
            <a:r>
              <a:rPr lang="en-US" altLang="ko-KR" sz="1200" b="0" i="0" u="none" strike="noStrike" kern="1200" baseline="0" dirty="0" smtClean="0">
                <a:solidFill>
                  <a:schemeClr val="tx1"/>
                </a:solidFill>
                <a:latin typeface="+mn-lt"/>
                <a:ea typeface="+mn-ea"/>
                <a:cs typeface="+mn-cs"/>
              </a:rPr>
              <a:t>-complex 2, which resulted in the generation of high </a:t>
            </a:r>
            <a:r>
              <a:rPr lang="en-US" altLang="ko-KR" sz="1200" b="0" i="0" u="none" strike="noStrike" kern="1200" baseline="0" dirty="0" err="1" smtClean="0">
                <a:solidFill>
                  <a:schemeClr val="tx1"/>
                </a:solidFill>
                <a:latin typeface="+mn-lt"/>
                <a:ea typeface="+mn-ea"/>
                <a:cs typeface="+mn-cs"/>
              </a:rPr>
              <a:t>cathodic</a:t>
            </a:r>
            <a:r>
              <a:rPr lang="en-US" altLang="ko-KR" sz="1200" b="0" i="0" u="none" strike="noStrike" kern="1200" baseline="0" dirty="0" smtClean="0">
                <a:solidFill>
                  <a:schemeClr val="tx1"/>
                </a:solidFill>
                <a:latin typeface="+mn-lt"/>
                <a:ea typeface="+mn-ea"/>
                <a:cs typeface="+mn-cs"/>
              </a:rPr>
              <a:t> photocurrents.</a:t>
            </a:r>
            <a:endParaRPr lang="en-US" altLang="ko-KR" sz="1200" b="0" i="0" kern="1200" dirty="0" smtClean="0">
              <a:solidFill>
                <a:schemeClr val="tx1"/>
              </a:solidFill>
              <a:effectLst/>
              <a:latin typeface="+mn-lt"/>
              <a:ea typeface="+mn-ea"/>
              <a:cs typeface="+mn-cs"/>
            </a:endParaRPr>
          </a:p>
          <a:p>
            <a:pPr algn="just"/>
            <a:endParaRPr lang="en-US" altLang="ko-KR" sz="1200" b="0" i="0" kern="1200" dirty="0" smtClean="0">
              <a:solidFill>
                <a:schemeClr val="tx1"/>
              </a:solidFill>
              <a:effectLst/>
              <a:latin typeface="+mn-lt"/>
              <a:ea typeface="+mn-ea"/>
              <a:cs typeface="+mn-cs"/>
            </a:endParaRPr>
          </a:p>
          <a:p>
            <a:r>
              <a:rPr lang="en-US" altLang="ko-KR" sz="1200" b="0" i="0" u="none" strike="noStrike" kern="1200" baseline="0" dirty="0" smtClean="0">
                <a:solidFill>
                  <a:schemeClr val="tx1"/>
                </a:solidFill>
                <a:latin typeface="+mn-lt"/>
                <a:ea typeface="+mn-ea"/>
                <a:cs typeface="+mn-cs"/>
              </a:rPr>
              <a:t>Under illumination, water is oxidized to oxygen and proton in the anodic compartment by PS2, and oxygen is reduced to water in the </a:t>
            </a:r>
            <a:r>
              <a:rPr lang="en-US" altLang="ko-KR" sz="1200" b="0" i="0" u="none" strike="noStrike" kern="1200" baseline="0" dirty="0" err="1" smtClean="0">
                <a:solidFill>
                  <a:schemeClr val="tx1"/>
                </a:solidFill>
                <a:latin typeface="+mn-lt"/>
                <a:ea typeface="+mn-ea"/>
                <a:cs typeface="+mn-cs"/>
              </a:rPr>
              <a:t>cathodic</a:t>
            </a:r>
            <a:r>
              <a:rPr lang="en-US" altLang="ko-KR" sz="1200" b="0" i="0" u="none" strike="noStrike" kern="1200" baseline="0" dirty="0" smtClean="0">
                <a:solidFill>
                  <a:schemeClr val="tx1"/>
                </a:solidFill>
                <a:latin typeface="+mn-lt"/>
                <a:ea typeface="+mn-ea"/>
                <a:cs typeface="+mn-cs"/>
              </a:rPr>
              <a:t> compartment by PS1 via methyl </a:t>
            </a:r>
            <a:r>
              <a:rPr lang="en-US" altLang="ko-KR" sz="1200" b="0" i="0" u="none" strike="noStrike" kern="1200" baseline="0" dirty="0" err="1" smtClean="0">
                <a:solidFill>
                  <a:schemeClr val="tx1"/>
                </a:solidFill>
                <a:latin typeface="+mn-lt"/>
                <a:ea typeface="+mn-ea"/>
                <a:cs typeface="+mn-cs"/>
              </a:rPr>
              <a:t>viologen</a:t>
            </a:r>
            <a:r>
              <a:rPr lang="en-US" altLang="ko-KR" sz="1200" b="0" i="0" u="none" strike="noStrike" kern="1200" baseline="0" dirty="0" smtClean="0">
                <a:solidFill>
                  <a:schemeClr val="tx1"/>
                </a:solidFill>
                <a:latin typeface="+mn-lt"/>
                <a:ea typeface="+mn-ea"/>
                <a:cs typeface="+mn-cs"/>
              </a:rPr>
              <a:t> (MV) and protons.</a:t>
            </a:r>
            <a:endParaRPr lang="en-US" altLang="ko-KR" sz="120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23</a:t>
            </a:fld>
            <a:endParaRPr lang="ko-KR" altLang="en-US" smtClean="0">
              <a:solidFill>
                <a:prstClr val="black"/>
              </a:solidFill>
            </a:endParaRPr>
          </a:p>
        </p:txBody>
      </p:sp>
    </p:spTree>
    <p:extLst>
      <p:ext uri="{BB962C8B-B14F-4D97-AF65-F5344CB8AC3E}">
        <p14:creationId xmlns:p14="http://schemas.microsoft.com/office/powerpoint/2010/main" val="517992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As you can see in this figure 3, Electrical connection and illumination of both half-cells generate a steady-state photocurrent of about 1 </a:t>
            </a:r>
            <a:r>
              <a:rPr lang="en-US" altLang="ko-KR" sz="1200" b="0" i="0" u="none" strike="noStrike" kern="1200" baseline="0" dirty="0" err="1" smtClean="0">
                <a:solidFill>
                  <a:schemeClr val="tx1"/>
                </a:solidFill>
                <a:latin typeface="+mn-lt"/>
                <a:ea typeface="+mn-ea"/>
                <a:cs typeface="+mn-cs"/>
              </a:rPr>
              <a:t>uA</a:t>
            </a:r>
            <a:r>
              <a:rPr lang="en-US" altLang="ko-KR" sz="1200" b="0" i="0" u="none" strike="noStrike" kern="1200" baseline="0" dirty="0" smtClean="0">
                <a:solidFill>
                  <a:schemeClr val="tx1"/>
                </a:solidFill>
                <a:latin typeface="+mn-lt"/>
                <a:ea typeface="+mn-ea"/>
                <a:cs typeface="+mn-cs"/>
              </a:rPr>
              <a:t> cm</a:t>
            </a:r>
            <a:r>
              <a:rPr lang="en-US" altLang="ko-KR" sz="1200" b="0" i="0" u="none" strike="noStrike" kern="1200" baseline="30000" dirty="0" smtClean="0">
                <a:solidFill>
                  <a:schemeClr val="tx1"/>
                </a:solidFill>
                <a:latin typeface="+mn-lt"/>
                <a:ea typeface="+mn-ea"/>
                <a:cs typeface="+mn-cs"/>
              </a:rPr>
              <a:t>-2</a:t>
            </a:r>
            <a:r>
              <a:rPr lang="en-US" altLang="ko-KR" sz="1200" b="0" i="0" u="none" strike="noStrike" kern="1200" baseline="0" dirty="0" smtClean="0">
                <a:solidFill>
                  <a:schemeClr val="tx1"/>
                </a:solidFill>
                <a:latin typeface="+mn-lt"/>
                <a:ea typeface="+mn-ea"/>
                <a:cs typeface="+mn-cs"/>
              </a:rPr>
              <a:t>.</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Switching off illumination exclusively on the anode side (PS2) results in a decrease of the photocurrent.</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The decreased photocurrent was restored by switching light on again.</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As shown in the figure S3, the photocurrent density decreases upon addition of </a:t>
            </a:r>
            <a:r>
              <a:rPr lang="en-US" altLang="ko-KR" sz="1200" b="0" i="0" u="none" strike="noStrike" kern="1200" baseline="0" dirty="0" err="1" smtClean="0">
                <a:solidFill>
                  <a:schemeClr val="tx1"/>
                </a:solidFill>
                <a:latin typeface="+mn-lt"/>
                <a:ea typeface="+mn-ea"/>
                <a:cs typeface="+mn-cs"/>
              </a:rPr>
              <a:t>dinoterb</a:t>
            </a:r>
            <a:r>
              <a:rPr lang="en-US" altLang="ko-KR" sz="1200" b="0" i="0" u="none" strike="noStrike" kern="1200" baseline="0" dirty="0" smtClean="0">
                <a:solidFill>
                  <a:schemeClr val="tx1"/>
                </a:solidFill>
                <a:latin typeface="+mn-lt"/>
                <a:ea typeface="+mn-ea"/>
                <a:cs typeface="+mn-cs"/>
              </a:rPr>
              <a:t>.</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These results indicated that the activity of PS2/Os1-based </a:t>
            </a:r>
            <a:r>
              <a:rPr lang="en-US" altLang="ko-KR" sz="1200" b="0" i="0" u="none" strike="noStrike" kern="1200" baseline="0" dirty="0" err="1" smtClean="0">
                <a:solidFill>
                  <a:schemeClr val="tx1"/>
                </a:solidFill>
                <a:latin typeface="+mn-lt"/>
                <a:ea typeface="+mn-ea"/>
                <a:cs typeface="+mn-cs"/>
              </a:rPr>
              <a:t>photoanode</a:t>
            </a:r>
            <a:r>
              <a:rPr lang="en-US" altLang="ko-KR" sz="1200" b="0" i="0" u="none" strike="noStrike" kern="1200" baseline="0" dirty="0" smtClean="0">
                <a:solidFill>
                  <a:schemeClr val="tx1"/>
                </a:solidFill>
                <a:latin typeface="+mn-lt"/>
                <a:ea typeface="+mn-ea"/>
                <a:cs typeface="+mn-cs"/>
              </a:rPr>
              <a:t> contributed to the overall photocurrent.</a:t>
            </a:r>
          </a:p>
          <a:p>
            <a:endParaRPr lang="en-US" altLang="ko-KR" sz="1200" kern="1200" baseline="0" dirty="0" smtClean="0">
              <a:solidFill>
                <a:schemeClr val="tx1"/>
              </a:solidFill>
              <a:latin typeface="+mn-lt"/>
              <a:ea typeface="+mn-ea"/>
              <a:cs typeface="+mn-cs"/>
            </a:endParaRPr>
          </a:p>
          <a:p>
            <a:endParaRPr lang="en-US" altLang="ko-KR" sz="1200" kern="1200" baseline="0" dirty="0" smtClean="0">
              <a:solidFill>
                <a:schemeClr val="tx1"/>
              </a:solidFill>
              <a:latin typeface="+mn-lt"/>
              <a:ea typeface="+mn-ea"/>
              <a:cs typeface="+mn-cs"/>
            </a:endParaRPr>
          </a:p>
          <a:p>
            <a:endParaRPr lang="en-US" altLang="ko-KR" sz="120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24</a:t>
            </a:fld>
            <a:endParaRPr lang="ko-KR" altLang="en-US" smtClean="0">
              <a:solidFill>
                <a:prstClr val="black"/>
              </a:solidFill>
            </a:endParaRPr>
          </a:p>
        </p:txBody>
      </p:sp>
    </p:spTree>
    <p:extLst>
      <p:ext uri="{BB962C8B-B14F-4D97-AF65-F5344CB8AC3E}">
        <p14:creationId xmlns:p14="http://schemas.microsoft.com/office/powerpoint/2010/main" val="3875386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kern="1200" baseline="0" dirty="0" smtClean="0">
                <a:solidFill>
                  <a:schemeClr val="tx1"/>
                </a:solidFill>
                <a:latin typeface="+mn-lt"/>
                <a:ea typeface="+mn-ea"/>
                <a:cs typeface="+mn-cs"/>
              </a:rPr>
              <a:t>Figure 4 is I-V curve and P-V curve.</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As you can see in this figure 4, the </a:t>
            </a:r>
            <a:r>
              <a:rPr lang="en-US" altLang="ko-KR" sz="1200" b="0" i="0" u="none" strike="noStrike" kern="1200" baseline="0" dirty="0" smtClean="0">
                <a:solidFill>
                  <a:schemeClr val="tx1"/>
                </a:solidFill>
                <a:latin typeface="+mn-lt"/>
                <a:ea typeface="+mn-ea"/>
                <a:cs typeface="+mn-cs"/>
              </a:rPr>
              <a:t>short-circuit current density (I</a:t>
            </a:r>
            <a:r>
              <a:rPr lang="en-US" altLang="ko-KR" sz="1200" b="0" i="0" u="none" strike="noStrike" kern="1200" baseline="-25000" dirty="0" smtClean="0">
                <a:solidFill>
                  <a:schemeClr val="tx1"/>
                </a:solidFill>
                <a:latin typeface="+mn-lt"/>
                <a:ea typeface="+mn-ea"/>
                <a:cs typeface="+mn-cs"/>
              </a:rPr>
              <a:t>SC</a:t>
            </a:r>
            <a:r>
              <a:rPr lang="en-US" altLang="ko-KR" sz="1200" b="0" i="0" u="none" strike="noStrike" kern="1200" baseline="0" dirty="0" smtClean="0">
                <a:solidFill>
                  <a:schemeClr val="tx1"/>
                </a:solidFill>
                <a:latin typeface="+mn-lt"/>
                <a:ea typeface="+mn-ea"/>
                <a:cs typeface="+mn-cs"/>
              </a:rPr>
              <a:t>) is 2 </a:t>
            </a:r>
            <a:r>
              <a:rPr lang="en-US" altLang="ko-KR" sz="1200" b="0" i="0" u="none" strike="noStrike" kern="1200" baseline="0" dirty="0" err="1" smtClean="0">
                <a:solidFill>
                  <a:schemeClr val="tx1"/>
                </a:solidFill>
                <a:latin typeface="+mn-lt"/>
                <a:ea typeface="+mn-ea"/>
                <a:cs typeface="+mn-cs"/>
              </a:rPr>
              <a:t>uA</a:t>
            </a:r>
            <a:r>
              <a:rPr lang="en-US" altLang="ko-KR" sz="1200" b="0" i="0" u="none" strike="noStrike" kern="1200" baseline="0" dirty="0" smtClean="0">
                <a:solidFill>
                  <a:schemeClr val="tx1"/>
                </a:solidFill>
                <a:latin typeface="+mn-lt"/>
                <a:ea typeface="+mn-ea"/>
                <a:cs typeface="+mn-cs"/>
              </a:rPr>
              <a:t> cm</a:t>
            </a:r>
            <a:r>
              <a:rPr lang="en-US" altLang="ko-KR" sz="1200" b="0" i="0" u="none" strike="noStrike" kern="1200" baseline="30000" dirty="0" smtClean="0">
                <a:solidFill>
                  <a:schemeClr val="tx1"/>
                </a:solidFill>
                <a:latin typeface="+mn-lt"/>
                <a:ea typeface="+mn-ea"/>
                <a:cs typeface="+mn-cs"/>
              </a:rPr>
              <a:t>-2</a:t>
            </a:r>
            <a:r>
              <a:rPr lang="en-US" altLang="ko-KR" sz="1200" b="0" i="0" u="none" strike="noStrike" kern="1200" baseline="0" dirty="0" smtClean="0">
                <a:solidFill>
                  <a:schemeClr val="tx1"/>
                </a:solidFill>
                <a:latin typeface="+mn-lt"/>
                <a:ea typeface="+mn-ea"/>
                <a:cs typeface="+mn-cs"/>
              </a:rPr>
              <a:t> and open-circuit voltage (V</a:t>
            </a:r>
            <a:r>
              <a:rPr lang="en-US" altLang="ko-KR" sz="1200" b="0" i="0" u="none" strike="noStrike" kern="1200" baseline="-25000" dirty="0" smtClean="0">
                <a:solidFill>
                  <a:schemeClr val="tx1"/>
                </a:solidFill>
                <a:latin typeface="+mn-lt"/>
                <a:ea typeface="+mn-ea"/>
                <a:cs typeface="+mn-cs"/>
              </a:rPr>
              <a:t>OC</a:t>
            </a:r>
            <a:r>
              <a:rPr lang="en-US" altLang="ko-KR" sz="1200" b="0" i="0" u="none" strike="noStrike" kern="1200" baseline="0" dirty="0" smtClean="0">
                <a:solidFill>
                  <a:schemeClr val="tx1"/>
                </a:solidFill>
                <a:latin typeface="+mn-lt"/>
                <a:ea typeface="+mn-ea"/>
                <a:cs typeface="+mn-cs"/>
              </a:rPr>
              <a:t>) is 90 mV and power density is 23 </a:t>
            </a:r>
            <a:r>
              <a:rPr lang="en-US" altLang="ko-KR" sz="1200" b="0" i="0" u="none" strike="noStrike" kern="1200" baseline="0" dirty="0" err="1" smtClean="0">
                <a:solidFill>
                  <a:schemeClr val="tx1"/>
                </a:solidFill>
                <a:latin typeface="+mn-lt"/>
                <a:ea typeface="+mn-ea"/>
                <a:cs typeface="+mn-cs"/>
              </a:rPr>
              <a:t>nW</a:t>
            </a:r>
            <a:r>
              <a:rPr lang="en-US" altLang="ko-KR" sz="1200" b="0" i="0" u="none" strike="noStrike" kern="1200" baseline="0" dirty="0" smtClean="0">
                <a:solidFill>
                  <a:schemeClr val="tx1"/>
                </a:solidFill>
                <a:latin typeface="+mn-lt"/>
                <a:ea typeface="+mn-ea"/>
                <a:cs typeface="+mn-cs"/>
              </a:rPr>
              <a:t> cm</a:t>
            </a:r>
            <a:r>
              <a:rPr lang="en-US" altLang="ko-KR" sz="1200" b="0" i="0" u="none" strike="noStrike" kern="1200" baseline="30000" dirty="0" smtClean="0">
                <a:solidFill>
                  <a:schemeClr val="tx1"/>
                </a:solidFill>
                <a:latin typeface="+mn-lt"/>
                <a:ea typeface="+mn-ea"/>
                <a:cs typeface="+mn-cs"/>
              </a:rPr>
              <a:t>-2</a:t>
            </a:r>
            <a:r>
              <a:rPr lang="en-US" altLang="ko-KR" sz="1200" b="0" i="0" u="none" strike="noStrike" kern="1200" baseline="0" dirty="0" smtClean="0">
                <a:solidFill>
                  <a:schemeClr val="tx1"/>
                </a:solidFill>
                <a:latin typeface="+mn-lt"/>
                <a:ea typeface="+mn-ea"/>
                <a:cs typeface="+mn-cs"/>
              </a:rPr>
              <a:t>.</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The low open-circuit voltage of </a:t>
            </a:r>
            <a:r>
              <a:rPr lang="en-US" altLang="ko-KR" sz="1200" b="0" i="0" u="none" strike="noStrike" kern="1200" baseline="0" dirty="0" err="1" smtClean="0">
                <a:solidFill>
                  <a:schemeClr val="tx1"/>
                </a:solidFill>
                <a:latin typeface="+mn-lt"/>
                <a:ea typeface="+mn-ea"/>
                <a:cs typeface="+mn-cs"/>
              </a:rPr>
              <a:t>biophotovoltaic</a:t>
            </a:r>
            <a:r>
              <a:rPr lang="en-US" altLang="ko-KR" sz="1200" b="0" i="0" u="none" strike="noStrike" kern="1200" baseline="0" dirty="0" smtClean="0">
                <a:solidFill>
                  <a:schemeClr val="tx1"/>
                </a:solidFill>
                <a:latin typeface="+mn-lt"/>
                <a:ea typeface="+mn-ea"/>
                <a:cs typeface="+mn-cs"/>
              </a:rPr>
              <a:t> cell corresponds to the potential difference between the two redox hydrogels.</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And, the open-circuit voltage indicates the coupling of the two charge separation steps.</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Fill factor (FF) and conversion efficiency(ŋ) of </a:t>
            </a:r>
            <a:r>
              <a:rPr lang="en-US" altLang="ko-KR" sz="1200" b="0" i="0" u="none" strike="noStrike" kern="1200" baseline="0" dirty="0" err="1" smtClean="0">
                <a:solidFill>
                  <a:schemeClr val="tx1"/>
                </a:solidFill>
                <a:latin typeface="+mn-lt"/>
                <a:ea typeface="+mn-ea"/>
                <a:cs typeface="+mn-cs"/>
              </a:rPr>
              <a:t>biophotovoltaic</a:t>
            </a:r>
            <a:r>
              <a:rPr lang="en-US" altLang="ko-KR" sz="1200" b="0" i="0" u="none" strike="noStrike" kern="1200" baseline="0" dirty="0" smtClean="0">
                <a:solidFill>
                  <a:schemeClr val="tx1"/>
                </a:solidFill>
                <a:latin typeface="+mn-lt"/>
                <a:ea typeface="+mn-ea"/>
                <a:cs typeface="+mn-cs"/>
              </a:rPr>
              <a:t> cell are calculated respectively using I</a:t>
            </a:r>
            <a:r>
              <a:rPr lang="en-US" altLang="ko-KR" sz="1200" b="0" i="0" u="none" strike="noStrike" kern="1200" baseline="-25000" dirty="0" smtClean="0">
                <a:solidFill>
                  <a:schemeClr val="tx1"/>
                </a:solidFill>
                <a:latin typeface="+mn-lt"/>
                <a:ea typeface="+mn-ea"/>
                <a:cs typeface="+mn-cs"/>
              </a:rPr>
              <a:t>SC</a:t>
            </a:r>
            <a:r>
              <a:rPr lang="en-US" altLang="ko-KR" sz="1200" b="0" i="0" u="none" strike="noStrike" kern="1200" baseline="0" dirty="0" smtClean="0">
                <a:solidFill>
                  <a:schemeClr val="tx1"/>
                </a:solidFill>
                <a:latin typeface="+mn-lt"/>
                <a:ea typeface="+mn-ea"/>
                <a:cs typeface="+mn-cs"/>
              </a:rPr>
              <a:t> and V</a:t>
            </a:r>
            <a:r>
              <a:rPr lang="en-US" altLang="ko-KR" sz="1200" b="0" i="0" u="none" strike="noStrike" kern="1200" baseline="-25000" dirty="0" smtClean="0">
                <a:solidFill>
                  <a:schemeClr val="tx1"/>
                </a:solidFill>
                <a:latin typeface="+mn-lt"/>
                <a:ea typeface="+mn-ea"/>
                <a:cs typeface="+mn-cs"/>
              </a:rPr>
              <a:t>OC</a:t>
            </a:r>
            <a:r>
              <a:rPr lang="en-US" altLang="ko-KR" sz="1200" b="0" i="0" u="none" strike="noStrike" kern="1200" baseline="0" dirty="0" smtClean="0">
                <a:solidFill>
                  <a:schemeClr val="tx1"/>
                </a:solidFill>
                <a:latin typeface="+mn-lt"/>
                <a:ea typeface="+mn-ea"/>
                <a:cs typeface="+mn-cs"/>
              </a:rPr>
              <a:t> and </a:t>
            </a:r>
            <a:r>
              <a:rPr lang="en-US" altLang="ko-KR" sz="1200" b="0" i="0" u="none" strike="noStrike" kern="1200" baseline="0" dirty="0" err="1" smtClean="0">
                <a:solidFill>
                  <a:schemeClr val="tx1"/>
                </a:solidFill>
                <a:latin typeface="+mn-lt"/>
                <a:ea typeface="+mn-ea"/>
                <a:cs typeface="+mn-cs"/>
              </a:rPr>
              <a:t>P</a:t>
            </a:r>
            <a:r>
              <a:rPr lang="en-US" altLang="ko-KR" sz="1200" b="0" i="0" u="none" strike="noStrike" kern="1200" baseline="-25000" dirty="0" err="1" smtClean="0">
                <a:solidFill>
                  <a:schemeClr val="tx1"/>
                </a:solidFill>
                <a:latin typeface="+mn-lt"/>
                <a:ea typeface="+mn-ea"/>
                <a:cs typeface="+mn-cs"/>
              </a:rPr>
              <a:t>cell</a:t>
            </a:r>
            <a:r>
              <a:rPr lang="en-US" altLang="ko-KR" sz="1200" b="0" i="0" u="none" strike="noStrike" kern="1200" baseline="0" dirty="0" smtClean="0">
                <a:solidFill>
                  <a:schemeClr val="tx1"/>
                </a:solidFill>
                <a:latin typeface="+mn-lt"/>
                <a:ea typeface="+mn-ea"/>
                <a:cs typeface="+mn-cs"/>
              </a:rPr>
              <a:t>.</a:t>
            </a:r>
          </a:p>
          <a:p>
            <a:endParaRPr lang="en-US" altLang="ko-KR" sz="1200" b="0" i="0" u="none" strike="noStrike" kern="1200" baseline="0" dirty="0" smtClean="0">
              <a:solidFill>
                <a:schemeClr val="tx1"/>
              </a:solidFill>
              <a:latin typeface="+mn-lt"/>
              <a:ea typeface="+mn-ea"/>
              <a:cs typeface="+mn-cs"/>
            </a:endParaRPr>
          </a:p>
          <a:p>
            <a:endParaRPr lang="en-US" altLang="ko-KR" sz="1200" b="0" i="0" u="none" strike="noStrike" kern="1200" baseline="0" dirty="0" smtClean="0">
              <a:solidFill>
                <a:schemeClr val="tx1"/>
              </a:solidFill>
              <a:latin typeface="+mn-lt"/>
              <a:ea typeface="+mn-ea"/>
              <a:cs typeface="+mn-cs"/>
            </a:endParaRPr>
          </a:p>
          <a:p>
            <a:endParaRPr lang="en-US" altLang="ko-KR" sz="1200" b="0" i="0" u="none" strike="noStrike" kern="1200" baseline="0" dirty="0" smtClean="0">
              <a:solidFill>
                <a:schemeClr val="tx1"/>
              </a:solidFill>
              <a:latin typeface="+mn-lt"/>
              <a:ea typeface="+mn-ea"/>
              <a:cs typeface="+mn-cs"/>
            </a:endParaRPr>
          </a:p>
          <a:p>
            <a:endParaRPr lang="en-US" altLang="ko-KR" sz="1200" b="0" i="0" u="none" strike="noStrike" kern="1200" baseline="0" dirty="0" smtClean="0">
              <a:solidFill>
                <a:schemeClr val="tx1"/>
              </a:solidFill>
              <a:latin typeface="+mn-lt"/>
              <a:ea typeface="+mn-ea"/>
              <a:cs typeface="+mn-cs"/>
            </a:endParaRPr>
          </a:p>
          <a:p>
            <a:endParaRPr lang="en-US" altLang="ko-KR" sz="1200" kern="1200" baseline="0" dirty="0" smtClean="0">
              <a:solidFill>
                <a:schemeClr val="tx1"/>
              </a:solidFill>
              <a:latin typeface="+mn-lt"/>
              <a:ea typeface="+mn-ea"/>
              <a:cs typeface="+mn-cs"/>
            </a:endParaRPr>
          </a:p>
          <a:p>
            <a:endParaRPr lang="en-US" altLang="ko-KR" sz="1200" kern="1200" baseline="0" dirty="0" smtClean="0">
              <a:solidFill>
                <a:schemeClr val="tx1"/>
              </a:solidFill>
              <a:latin typeface="+mn-lt"/>
              <a:ea typeface="+mn-ea"/>
              <a:cs typeface="+mn-cs"/>
            </a:endParaRPr>
          </a:p>
          <a:p>
            <a:endParaRPr lang="en-US" altLang="ko-KR" sz="1200" kern="1200" baseline="0" dirty="0" smtClean="0">
              <a:solidFill>
                <a:schemeClr val="tx1"/>
              </a:solidFill>
              <a:latin typeface="+mn-lt"/>
              <a:ea typeface="+mn-ea"/>
              <a:cs typeface="+mn-cs"/>
            </a:endParaRPr>
          </a:p>
          <a:p>
            <a:endParaRPr lang="en-US" altLang="ko-KR" sz="120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25</a:t>
            </a:fld>
            <a:endParaRPr lang="ko-KR" altLang="en-US" smtClean="0">
              <a:solidFill>
                <a:prstClr val="black"/>
              </a:solidFill>
            </a:endParaRPr>
          </a:p>
        </p:txBody>
      </p:sp>
    </p:spTree>
    <p:extLst>
      <p:ext uri="{BB962C8B-B14F-4D97-AF65-F5344CB8AC3E}">
        <p14:creationId xmlns:p14="http://schemas.microsoft.com/office/powerpoint/2010/main" val="4148114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26</a:t>
            </a:fld>
            <a:endParaRPr lang="ko-KR" altLang="en-US" smtClean="0">
              <a:solidFill>
                <a:prstClr val="black"/>
              </a:solidFill>
            </a:endParaRPr>
          </a:p>
        </p:txBody>
      </p:sp>
    </p:spTree>
    <p:extLst>
      <p:ext uri="{BB962C8B-B14F-4D97-AF65-F5344CB8AC3E}">
        <p14:creationId xmlns:p14="http://schemas.microsoft.com/office/powerpoint/2010/main" val="150865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endParaRPr lang="en-US" altLang="ko-KR" sz="120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본 논문에서는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과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를 이용하였고 </a:t>
            </a:r>
            <a:r>
              <a:rPr lang="en-US" altLang="ko-KR" sz="1200" kern="1200" baseline="0" dirty="0" smtClean="0">
                <a:solidFill>
                  <a:schemeClr val="tx1"/>
                </a:solidFill>
                <a:latin typeface="+mn-lt"/>
                <a:ea typeface="+mn-ea"/>
                <a:cs typeface="+mn-cs"/>
              </a:rPr>
              <a:t>polymer</a:t>
            </a:r>
            <a:r>
              <a:rPr lang="ko-KR" altLang="en-US" sz="1200" kern="1200" baseline="0" dirty="0" smtClean="0">
                <a:solidFill>
                  <a:schemeClr val="tx1"/>
                </a:solidFill>
                <a:latin typeface="+mn-lt"/>
                <a:ea typeface="+mn-ea"/>
                <a:cs typeface="+mn-cs"/>
              </a:rPr>
              <a:t>를 사용하여 </a:t>
            </a:r>
            <a:r>
              <a:rPr lang="en-US" altLang="ko-KR" sz="1200" kern="1200" baseline="0" dirty="0" smtClean="0">
                <a:solidFill>
                  <a:schemeClr val="tx1"/>
                </a:solidFill>
                <a:latin typeface="+mn-lt"/>
                <a:ea typeface="+mn-ea"/>
                <a:cs typeface="+mn-cs"/>
              </a:rPr>
              <a:t>electrode</a:t>
            </a:r>
            <a:r>
              <a:rPr lang="ko-KR" altLang="en-US" sz="1200" kern="1200" baseline="0" dirty="0" smtClean="0">
                <a:solidFill>
                  <a:schemeClr val="tx1"/>
                </a:solidFill>
                <a:latin typeface="+mn-lt"/>
                <a:ea typeface="+mn-ea"/>
                <a:cs typeface="+mn-cs"/>
              </a:rPr>
              <a:t>에 다양한 </a:t>
            </a:r>
            <a:r>
              <a:rPr lang="en-US" altLang="ko-KR" sz="1200" kern="1200" baseline="0" dirty="0" smtClean="0">
                <a:solidFill>
                  <a:schemeClr val="tx1"/>
                </a:solidFill>
                <a:latin typeface="+mn-lt"/>
                <a:ea typeface="+mn-ea"/>
                <a:cs typeface="+mn-cs"/>
              </a:rPr>
              <a:t>position</a:t>
            </a:r>
            <a:r>
              <a:rPr lang="ko-KR" altLang="en-US" sz="1200" kern="1200" baseline="0" dirty="0" smtClean="0">
                <a:solidFill>
                  <a:schemeClr val="tx1"/>
                </a:solidFill>
                <a:latin typeface="+mn-lt"/>
                <a:ea typeface="+mn-ea"/>
                <a:cs typeface="+mn-cs"/>
              </a:rPr>
              <a:t>으로 고정하였습니다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Data</a:t>
            </a:r>
            <a:r>
              <a:rPr lang="ko-KR" altLang="en-US" sz="1200" kern="1200" baseline="0" dirty="0" smtClean="0">
                <a:solidFill>
                  <a:schemeClr val="tx1"/>
                </a:solidFill>
                <a:latin typeface="+mn-lt"/>
                <a:ea typeface="+mn-ea"/>
                <a:cs typeface="+mn-cs"/>
              </a:rPr>
              <a:t>설명 전에 간단하게 설명하면</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왼쪽 상단에 있는 그림은 </a:t>
            </a:r>
            <a:r>
              <a:rPr lang="en-US" altLang="ko-KR" sz="1200" kern="1200" baseline="0" dirty="0" smtClean="0">
                <a:solidFill>
                  <a:schemeClr val="tx1"/>
                </a:solidFill>
                <a:latin typeface="+mn-lt"/>
                <a:ea typeface="+mn-ea"/>
                <a:cs typeface="+mn-cs"/>
              </a:rPr>
              <a:t>electrode</a:t>
            </a:r>
            <a:r>
              <a:rPr lang="ko-KR" altLang="en-US" sz="1200" kern="1200" baseline="0" dirty="0" smtClean="0">
                <a:solidFill>
                  <a:schemeClr val="tx1"/>
                </a:solidFill>
                <a:latin typeface="+mn-lt"/>
                <a:ea typeface="+mn-ea"/>
                <a:cs typeface="+mn-cs"/>
              </a:rPr>
              <a:t>에 </a:t>
            </a:r>
            <a:r>
              <a:rPr lang="en-US" altLang="ko-KR" sz="1200" kern="1200" baseline="0" dirty="0" smtClean="0">
                <a:solidFill>
                  <a:schemeClr val="tx1"/>
                </a:solidFill>
                <a:latin typeface="+mn-lt"/>
                <a:ea typeface="+mn-ea"/>
                <a:cs typeface="+mn-cs"/>
              </a:rPr>
              <a:t>polymer</a:t>
            </a:r>
            <a:r>
              <a:rPr lang="ko-KR" altLang="en-US" sz="1200" kern="1200" baseline="0" dirty="0" smtClean="0">
                <a:solidFill>
                  <a:schemeClr val="tx1"/>
                </a:solidFill>
                <a:latin typeface="+mn-lt"/>
                <a:ea typeface="+mn-ea"/>
                <a:cs typeface="+mn-cs"/>
              </a:rPr>
              <a:t>를 이용하여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을 고정하였고 </a:t>
            </a:r>
            <a:r>
              <a:rPr lang="en-US" altLang="ko-KR" sz="1200" kern="1200" baseline="0" dirty="0" smtClean="0">
                <a:solidFill>
                  <a:schemeClr val="tx1"/>
                </a:solidFill>
                <a:latin typeface="+mn-lt"/>
                <a:ea typeface="+mn-ea"/>
                <a:cs typeface="+mn-cs"/>
              </a:rPr>
              <a:t>electron donor</a:t>
            </a:r>
            <a:r>
              <a:rPr lang="ko-KR" altLang="en-US" sz="1200" kern="1200" baseline="0" dirty="0" smtClean="0">
                <a:solidFill>
                  <a:schemeClr val="tx1"/>
                </a:solidFill>
                <a:latin typeface="+mn-lt"/>
                <a:ea typeface="+mn-ea"/>
                <a:cs typeface="+mn-cs"/>
              </a:rPr>
              <a:t>를 사용하여 </a:t>
            </a:r>
            <a:r>
              <a:rPr lang="en-US" altLang="ko-KR" sz="1200" kern="1200" baseline="0" dirty="0" smtClean="0">
                <a:solidFill>
                  <a:schemeClr val="tx1"/>
                </a:solidFill>
                <a:latin typeface="+mn-lt"/>
                <a:ea typeface="+mn-ea"/>
                <a:cs typeface="+mn-cs"/>
              </a:rPr>
              <a:t>anodic photocurrent</a:t>
            </a:r>
            <a:r>
              <a:rPr lang="ko-KR" altLang="en-US" sz="1200" kern="1200" baseline="0" dirty="0" smtClean="0">
                <a:solidFill>
                  <a:schemeClr val="tx1"/>
                </a:solidFill>
                <a:latin typeface="+mn-lt"/>
                <a:ea typeface="+mn-ea"/>
                <a:cs typeface="+mn-cs"/>
              </a:rPr>
              <a:t>를 얻었습니다</a:t>
            </a:r>
            <a:r>
              <a:rPr lang="en-US" altLang="ko-KR" sz="1200" kern="1200" baseline="0" dirty="0" smtClean="0">
                <a:solidFill>
                  <a:schemeClr val="tx1"/>
                </a:solidFill>
                <a:latin typeface="+mn-lt"/>
                <a:ea typeface="+mn-ea"/>
                <a:cs typeface="+mn-cs"/>
              </a:rPr>
              <a:t>.</a:t>
            </a:r>
          </a:p>
          <a:p>
            <a:r>
              <a:rPr lang="ko-KR" altLang="en-US" sz="1200" kern="1200" baseline="0" dirty="0" smtClean="0">
                <a:solidFill>
                  <a:schemeClr val="tx1"/>
                </a:solidFill>
                <a:latin typeface="+mn-lt"/>
                <a:ea typeface="+mn-ea"/>
                <a:cs typeface="+mn-cs"/>
              </a:rPr>
              <a:t>바로 아래 그림은 동일한 방법으로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를 고정시키고 물을 산화하여 </a:t>
            </a:r>
            <a:r>
              <a:rPr lang="en-US" altLang="ko-KR" sz="1200" kern="1200" baseline="0" dirty="0" smtClean="0">
                <a:solidFill>
                  <a:schemeClr val="tx1"/>
                </a:solidFill>
                <a:latin typeface="+mn-lt"/>
                <a:ea typeface="+mn-ea"/>
                <a:cs typeface="+mn-cs"/>
              </a:rPr>
              <a:t>anodic photocurrent</a:t>
            </a:r>
            <a:r>
              <a:rPr lang="ko-KR" altLang="en-US" sz="1200" kern="1200" baseline="0" dirty="0" smtClean="0">
                <a:solidFill>
                  <a:schemeClr val="tx1"/>
                </a:solidFill>
                <a:latin typeface="+mn-lt"/>
                <a:ea typeface="+mn-ea"/>
                <a:cs typeface="+mn-cs"/>
              </a:rPr>
              <a:t>를 얻었습니다</a:t>
            </a:r>
            <a:r>
              <a:rPr lang="en-US" altLang="ko-KR" sz="1200" kern="1200" baseline="0" dirty="0" smtClean="0">
                <a:solidFill>
                  <a:schemeClr val="tx1"/>
                </a:solidFill>
                <a:latin typeface="+mn-lt"/>
                <a:ea typeface="+mn-ea"/>
                <a:cs typeface="+mn-cs"/>
              </a:rPr>
              <a:t>.</a:t>
            </a:r>
          </a:p>
          <a:p>
            <a:r>
              <a:rPr lang="ko-KR" altLang="en-US" sz="1200" kern="1200" baseline="0" dirty="0" smtClean="0">
                <a:solidFill>
                  <a:schemeClr val="tx1"/>
                </a:solidFill>
                <a:latin typeface="+mn-lt"/>
                <a:ea typeface="+mn-ea"/>
                <a:cs typeface="+mn-cs"/>
              </a:rPr>
              <a:t>왼쪽에서 제일 아래 있는 그림은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과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를 보이는 것과 같이 배열함으로써 </a:t>
            </a:r>
            <a:r>
              <a:rPr lang="en-US" altLang="ko-KR" sz="1200" kern="1200" baseline="0" dirty="0" smtClean="0">
                <a:solidFill>
                  <a:schemeClr val="tx1"/>
                </a:solidFill>
                <a:latin typeface="+mn-lt"/>
                <a:ea typeface="+mn-ea"/>
                <a:cs typeface="+mn-cs"/>
              </a:rPr>
              <a:t>anodic photocurrent</a:t>
            </a:r>
            <a:r>
              <a:rPr lang="ko-KR" altLang="en-US" sz="1200" kern="1200" baseline="0" dirty="0" smtClean="0">
                <a:solidFill>
                  <a:schemeClr val="tx1"/>
                </a:solidFill>
                <a:latin typeface="+mn-lt"/>
                <a:ea typeface="+mn-ea"/>
                <a:cs typeface="+mn-cs"/>
              </a:rPr>
              <a:t>을 증가 시켰습니다</a:t>
            </a:r>
            <a:r>
              <a:rPr lang="en-US" altLang="ko-KR" sz="1200" kern="1200" baseline="0" dirty="0" smtClean="0">
                <a:solidFill>
                  <a:schemeClr val="tx1"/>
                </a:solidFill>
                <a:latin typeface="+mn-lt"/>
                <a:ea typeface="+mn-ea"/>
                <a:cs typeface="+mn-cs"/>
              </a:rPr>
              <a:t>.</a:t>
            </a:r>
          </a:p>
          <a:p>
            <a:r>
              <a:rPr lang="ko-KR" altLang="en-US" sz="1200" kern="1200" baseline="0" dirty="0" smtClean="0">
                <a:solidFill>
                  <a:schemeClr val="tx1"/>
                </a:solidFill>
                <a:latin typeface="+mn-lt"/>
                <a:ea typeface="+mn-ea"/>
                <a:cs typeface="+mn-cs"/>
              </a:rPr>
              <a:t>그리고 오른쪽 상단의 그림은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과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를 사용하였고 다른 </a:t>
            </a:r>
            <a:r>
              <a:rPr lang="en-US" altLang="ko-KR" sz="1200" kern="1200" baseline="0" dirty="0" err="1" smtClean="0">
                <a:solidFill>
                  <a:schemeClr val="tx1"/>
                </a:solidFill>
                <a:latin typeface="+mn-lt"/>
                <a:ea typeface="+mn-ea"/>
                <a:cs typeface="+mn-cs"/>
              </a:rPr>
              <a:t>postential</a:t>
            </a:r>
            <a:r>
              <a:rPr lang="ko-KR" altLang="en-US" sz="1200" kern="1200" baseline="0" dirty="0" smtClean="0">
                <a:solidFill>
                  <a:schemeClr val="tx1"/>
                </a:solidFill>
                <a:latin typeface="+mn-lt"/>
                <a:ea typeface="+mn-ea"/>
                <a:cs typeface="+mn-cs"/>
              </a:rPr>
              <a:t>을 갖는 </a:t>
            </a:r>
            <a:r>
              <a:rPr lang="en-US" altLang="ko-KR" sz="1200" kern="1200" baseline="0" dirty="0" smtClean="0">
                <a:solidFill>
                  <a:schemeClr val="tx1"/>
                </a:solidFill>
                <a:latin typeface="+mn-lt"/>
                <a:ea typeface="+mn-ea"/>
                <a:cs typeface="+mn-cs"/>
              </a:rPr>
              <a:t>polymer</a:t>
            </a:r>
            <a:r>
              <a:rPr lang="ko-KR" altLang="en-US" sz="1200" kern="1200" baseline="0" dirty="0" smtClean="0">
                <a:solidFill>
                  <a:schemeClr val="tx1"/>
                </a:solidFill>
                <a:latin typeface="+mn-lt"/>
                <a:ea typeface="+mn-ea"/>
                <a:cs typeface="+mn-cs"/>
              </a:rPr>
              <a:t>을 사용함으로서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을</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개선하여 효과적으로 </a:t>
            </a:r>
            <a:r>
              <a:rPr lang="en-US" altLang="ko-KR" sz="1200" kern="1200" baseline="0" dirty="0" smtClean="0">
                <a:solidFill>
                  <a:schemeClr val="tx1"/>
                </a:solidFill>
                <a:latin typeface="+mn-lt"/>
                <a:ea typeface="+mn-ea"/>
                <a:cs typeface="+mn-cs"/>
              </a:rPr>
              <a:t>anodic photocurrent</a:t>
            </a:r>
            <a:r>
              <a:rPr lang="ko-KR" altLang="en-US" sz="1200" kern="1200" baseline="0" dirty="0" smtClean="0">
                <a:solidFill>
                  <a:schemeClr val="tx1"/>
                </a:solidFill>
                <a:latin typeface="+mn-lt"/>
                <a:ea typeface="+mn-ea"/>
                <a:cs typeface="+mn-cs"/>
              </a:rPr>
              <a:t>을 증가시켰습니다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오른쪽 </a:t>
            </a:r>
            <a:r>
              <a:rPr lang="en-US" altLang="ko-KR" sz="1200" kern="1200" baseline="0" dirty="0" smtClean="0">
                <a:solidFill>
                  <a:schemeClr val="tx1"/>
                </a:solidFill>
                <a:latin typeface="+mn-lt"/>
                <a:ea typeface="+mn-ea"/>
                <a:cs typeface="+mn-cs"/>
              </a:rPr>
              <a:t>2 </a:t>
            </a:r>
            <a:r>
              <a:rPr lang="ko-KR" altLang="en-US" sz="1200" kern="1200" baseline="0" dirty="0" smtClean="0">
                <a:solidFill>
                  <a:schemeClr val="tx1"/>
                </a:solidFill>
                <a:latin typeface="+mn-lt"/>
                <a:ea typeface="+mn-ea"/>
                <a:cs typeface="+mn-cs"/>
              </a:rPr>
              <a:t>번째와 </a:t>
            </a:r>
            <a:r>
              <a:rPr lang="en-US" altLang="ko-KR" sz="1200" kern="1200" baseline="0" dirty="0" smtClean="0">
                <a:solidFill>
                  <a:schemeClr val="tx1"/>
                </a:solidFill>
                <a:latin typeface="+mn-lt"/>
                <a:ea typeface="+mn-ea"/>
                <a:cs typeface="+mn-cs"/>
              </a:rPr>
              <a:t>3</a:t>
            </a:r>
            <a:r>
              <a:rPr lang="ko-KR" altLang="en-US" sz="1200" kern="1200" baseline="0" dirty="0" smtClean="0">
                <a:solidFill>
                  <a:schemeClr val="tx1"/>
                </a:solidFill>
                <a:latin typeface="+mn-lt"/>
                <a:ea typeface="+mn-ea"/>
                <a:cs typeface="+mn-cs"/>
              </a:rPr>
              <a:t>번째 그림은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photocurrent</a:t>
            </a:r>
            <a:r>
              <a:rPr lang="ko-KR" altLang="en-US" sz="1200" kern="1200" baseline="0" dirty="0" smtClean="0">
                <a:solidFill>
                  <a:schemeClr val="tx1"/>
                </a:solidFill>
                <a:latin typeface="+mn-lt"/>
                <a:ea typeface="+mn-ea"/>
                <a:cs typeface="+mn-cs"/>
              </a:rPr>
              <a:t>를 관찰 하였으며</a:t>
            </a:r>
            <a:r>
              <a:rPr lang="en-US" altLang="ko-KR" sz="1200" kern="1200" baseline="0" dirty="0" smtClean="0">
                <a:solidFill>
                  <a:schemeClr val="tx1"/>
                </a:solidFill>
                <a:latin typeface="+mn-lt"/>
                <a:ea typeface="+mn-ea"/>
                <a:cs typeface="+mn-cs"/>
              </a:rPr>
              <a:t>, PS1</a:t>
            </a:r>
            <a:r>
              <a:rPr lang="ko-KR" altLang="en-US" sz="1200" kern="1200" baseline="0" dirty="0" smtClean="0">
                <a:solidFill>
                  <a:schemeClr val="tx1"/>
                </a:solidFill>
                <a:latin typeface="+mn-lt"/>
                <a:ea typeface="+mn-ea"/>
                <a:cs typeface="+mn-cs"/>
              </a:rPr>
              <a:t>와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를 배열을 왼쪽아래그림과 반대로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photocurrent</a:t>
            </a:r>
            <a:r>
              <a:rPr lang="ko-KR" altLang="en-US" sz="1200" kern="1200" baseline="0" dirty="0" smtClean="0">
                <a:solidFill>
                  <a:schemeClr val="tx1"/>
                </a:solidFill>
                <a:latin typeface="+mn-lt"/>
                <a:ea typeface="+mn-ea"/>
                <a:cs typeface="+mn-cs"/>
              </a:rPr>
              <a:t>가 발생한다는 것을 할 수 있습니다</a:t>
            </a:r>
            <a:r>
              <a:rPr lang="en-US" altLang="ko-KR" sz="1200" kern="1200" baseline="0" dirty="0" smtClean="0">
                <a:solidFill>
                  <a:schemeClr val="tx1"/>
                </a:solidFill>
                <a:latin typeface="+mn-lt"/>
                <a:ea typeface="+mn-ea"/>
                <a:cs typeface="+mn-cs"/>
              </a:rPr>
              <a:t>.</a:t>
            </a:r>
          </a:p>
          <a:p>
            <a:r>
              <a:rPr lang="ko-KR" altLang="en-US" sz="1200" kern="1200" baseline="0" dirty="0" smtClean="0">
                <a:solidFill>
                  <a:schemeClr val="tx1"/>
                </a:solidFill>
                <a:latin typeface="+mn-lt"/>
                <a:ea typeface="+mn-ea"/>
                <a:cs typeface="+mn-cs"/>
              </a:rPr>
              <a:t>본 논문에서는 거론하지 않았지만 이 것으로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에서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으로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가 유도된다는 사실을 알 수 있습니다</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따라서</a:t>
            </a:r>
            <a:r>
              <a:rPr lang="en-US" altLang="ko-KR" sz="1200" kern="1200" baseline="0" dirty="0" smtClean="0">
                <a:solidFill>
                  <a:schemeClr val="tx1"/>
                </a:solidFill>
                <a:latin typeface="+mn-lt"/>
                <a:ea typeface="+mn-ea"/>
                <a:cs typeface="+mn-cs"/>
              </a:rPr>
              <a:t>, PSUs</a:t>
            </a:r>
            <a:r>
              <a:rPr lang="ko-KR" altLang="en-US" sz="1200" kern="1200" baseline="0" dirty="0" smtClean="0">
                <a:solidFill>
                  <a:schemeClr val="tx1"/>
                </a:solidFill>
                <a:latin typeface="+mn-lt"/>
                <a:ea typeface="+mn-ea"/>
                <a:cs typeface="+mn-cs"/>
              </a:rPr>
              <a:t>의 배열의 중요성을 알 수 있습니다</a:t>
            </a:r>
            <a:r>
              <a:rPr lang="en-US" altLang="ko-KR" sz="1200" kern="1200" baseline="0" dirty="0" smtClean="0">
                <a:solidFill>
                  <a:schemeClr val="tx1"/>
                </a:solidFill>
                <a:latin typeface="+mn-lt"/>
                <a:ea typeface="+mn-ea"/>
                <a:cs typeface="+mn-cs"/>
              </a:rPr>
              <a:t>.</a:t>
            </a:r>
          </a:p>
          <a:p>
            <a:r>
              <a:rPr lang="ko-KR" altLang="en-US" sz="1200" kern="1200" baseline="0" dirty="0" smtClean="0">
                <a:solidFill>
                  <a:schemeClr val="tx1"/>
                </a:solidFill>
                <a:latin typeface="+mn-lt"/>
                <a:ea typeface="+mn-ea"/>
                <a:cs typeface="+mn-cs"/>
              </a:rPr>
              <a:t>왼쪽 마지만 그림은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을</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사용할 경우 </a:t>
            </a:r>
            <a:r>
              <a:rPr lang="en-US" altLang="ko-KR" sz="1200" kern="1200" baseline="0" dirty="0" smtClean="0">
                <a:solidFill>
                  <a:schemeClr val="tx1"/>
                </a:solidFill>
                <a:latin typeface="+mn-lt"/>
                <a:ea typeface="+mn-ea"/>
                <a:cs typeface="+mn-cs"/>
              </a:rPr>
              <a:t>electron donor</a:t>
            </a:r>
            <a:r>
              <a:rPr lang="ko-KR" altLang="en-US" sz="1200" kern="1200" baseline="0" dirty="0" smtClean="0">
                <a:solidFill>
                  <a:schemeClr val="tx1"/>
                </a:solidFill>
                <a:latin typeface="+mn-lt"/>
                <a:ea typeface="+mn-ea"/>
                <a:cs typeface="+mn-cs"/>
              </a:rPr>
              <a:t>가 없을 경우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photocurrent</a:t>
            </a:r>
            <a:r>
              <a:rPr lang="ko-KR" altLang="en-US" sz="1200" kern="1200" baseline="0" dirty="0" smtClean="0">
                <a:solidFill>
                  <a:schemeClr val="tx1"/>
                </a:solidFill>
                <a:latin typeface="+mn-lt"/>
                <a:ea typeface="+mn-ea"/>
                <a:cs typeface="+mn-cs"/>
              </a:rPr>
              <a:t>를 발생한다는 것을  알 수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a:t>
            </a:r>
            <a:endParaRPr lang="en-US" altLang="ko-KR" sz="120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4</a:t>
            </a:fld>
            <a:endParaRPr lang="ko-KR" altLang="en-US" smtClean="0">
              <a:solidFill>
                <a:prstClr val="black"/>
              </a:solidFill>
            </a:endParaRPr>
          </a:p>
        </p:txBody>
      </p:sp>
    </p:spTree>
    <p:extLst>
      <p:ext uri="{BB962C8B-B14F-4D97-AF65-F5344CB8AC3E}">
        <p14:creationId xmlns:p14="http://schemas.microsoft.com/office/powerpoint/2010/main" val="45742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ko-KR" altLang="en-US" sz="1200" b="0" kern="1200" baseline="0" dirty="0" smtClean="0">
                <a:solidFill>
                  <a:schemeClr val="tx1"/>
                </a:solidFill>
                <a:latin typeface="+mn-lt"/>
                <a:ea typeface="+mn-ea"/>
                <a:cs typeface="+mn-cs"/>
              </a:rPr>
              <a:t>우선 이 논문에서는 </a:t>
            </a:r>
            <a:r>
              <a:rPr lang="en-US" altLang="ko-KR" sz="1200" b="0" kern="1200" baseline="0" dirty="0" smtClean="0">
                <a:solidFill>
                  <a:schemeClr val="tx1"/>
                </a:solidFill>
                <a:latin typeface="+mn-lt"/>
                <a:ea typeface="+mn-ea"/>
                <a:cs typeface="+mn-cs"/>
              </a:rPr>
              <a:t>electron accepting polymer</a:t>
            </a:r>
            <a:r>
              <a:rPr lang="ko-KR" altLang="en-US" sz="1200" b="0" kern="1200" baseline="0" dirty="0" smtClean="0">
                <a:solidFill>
                  <a:schemeClr val="tx1"/>
                </a:solidFill>
                <a:latin typeface="+mn-lt"/>
                <a:ea typeface="+mn-ea"/>
                <a:cs typeface="+mn-cs"/>
              </a:rPr>
              <a:t>인 </a:t>
            </a:r>
            <a:r>
              <a:rPr lang="en-US" altLang="ko-KR" sz="1200" b="0" kern="1200" baseline="0" dirty="0" smtClean="0">
                <a:solidFill>
                  <a:schemeClr val="tx1"/>
                </a:solidFill>
                <a:latin typeface="+mn-lt"/>
                <a:ea typeface="+mn-ea"/>
                <a:cs typeface="+mn-cs"/>
              </a:rPr>
              <a:t>PBV</a:t>
            </a:r>
            <a:r>
              <a:rPr lang="ko-KR" altLang="en-US" sz="1200" b="0" kern="1200" baseline="0" dirty="0" smtClean="0">
                <a:solidFill>
                  <a:schemeClr val="tx1"/>
                </a:solidFill>
                <a:latin typeface="+mn-lt"/>
                <a:ea typeface="+mn-ea"/>
                <a:cs typeface="+mn-cs"/>
              </a:rPr>
              <a:t>를 사용하여 </a:t>
            </a:r>
            <a:r>
              <a:rPr lang="en-US" altLang="ko-KR" sz="1200" b="0" kern="1200" baseline="0" dirty="0" smtClean="0">
                <a:solidFill>
                  <a:schemeClr val="tx1"/>
                </a:solidFill>
                <a:latin typeface="+mn-lt"/>
                <a:ea typeface="+mn-ea"/>
                <a:cs typeface="+mn-cs"/>
              </a:rPr>
              <a:t>PS1</a:t>
            </a:r>
            <a:r>
              <a:rPr lang="ko-KR" altLang="en-US" sz="1200" b="0" kern="1200" baseline="0" dirty="0" smtClean="0">
                <a:solidFill>
                  <a:schemeClr val="tx1"/>
                </a:solidFill>
                <a:latin typeface="+mn-lt"/>
                <a:ea typeface="+mn-ea"/>
                <a:cs typeface="+mn-cs"/>
              </a:rPr>
              <a:t>고정과 </a:t>
            </a:r>
            <a:r>
              <a:rPr lang="en-US" altLang="ko-KR" sz="1200" b="0" kern="1200" baseline="0" dirty="0" smtClean="0">
                <a:solidFill>
                  <a:schemeClr val="tx1"/>
                </a:solidFill>
                <a:latin typeface="+mn-lt"/>
                <a:ea typeface="+mn-ea"/>
                <a:cs typeface="+mn-cs"/>
              </a:rPr>
              <a:t>electron transfer</a:t>
            </a:r>
            <a:r>
              <a:rPr lang="ko-KR" altLang="en-US" sz="1200" b="0" kern="1200" baseline="0" dirty="0" smtClean="0">
                <a:solidFill>
                  <a:schemeClr val="tx1"/>
                </a:solidFill>
                <a:latin typeface="+mn-lt"/>
                <a:ea typeface="+mn-ea"/>
                <a:cs typeface="+mn-cs"/>
              </a:rPr>
              <a:t>가 가능하게 하였습니다</a:t>
            </a:r>
            <a:r>
              <a:rPr lang="en-US" altLang="ko-KR" sz="1200" b="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ko-KR" altLang="en-US" sz="1200" b="0" kern="1200" baseline="0" dirty="0" smtClean="0">
                <a:solidFill>
                  <a:schemeClr val="tx1"/>
                </a:solidFill>
                <a:latin typeface="+mn-lt"/>
                <a:ea typeface="+mn-ea"/>
                <a:cs typeface="+mn-cs"/>
              </a:rPr>
              <a:t>실험방법은 간단하게 </a:t>
            </a:r>
            <a:r>
              <a:rPr lang="en-US" altLang="ko-KR" sz="1200" b="0" kern="1200" baseline="0" dirty="0" smtClean="0">
                <a:solidFill>
                  <a:schemeClr val="tx1"/>
                </a:solidFill>
                <a:latin typeface="+mn-lt"/>
                <a:ea typeface="+mn-ea"/>
                <a:cs typeface="+mn-cs"/>
              </a:rPr>
              <a:t>ITO electrode</a:t>
            </a:r>
            <a:r>
              <a:rPr lang="ko-KR" altLang="en-US" sz="1200" b="0" kern="1200" baseline="0" dirty="0" smtClean="0">
                <a:solidFill>
                  <a:schemeClr val="tx1"/>
                </a:solidFill>
                <a:latin typeface="+mn-lt"/>
                <a:ea typeface="+mn-ea"/>
                <a:cs typeface="+mn-cs"/>
              </a:rPr>
              <a:t>에 </a:t>
            </a:r>
            <a:r>
              <a:rPr lang="en-US" altLang="ko-KR" sz="1200" kern="1200" baseline="0" dirty="0" smtClean="0">
                <a:solidFill>
                  <a:schemeClr val="tx1"/>
                </a:solidFill>
                <a:latin typeface="+mn-lt"/>
                <a:ea typeface="+mn-ea"/>
                <a:cs typeface="+mn-cs"/>
              </a:rPr>
              <a:t>negative</a:t>
            </a:r>
            <a:r>
              <a:rPr lang="en-US" altLang="ko-KR" sz="1200" b="0" kern="1200" baseline="0" dirty="0" smtClean="0">
                <a:solidFill>
                  <a:schemeClr val="tx1"/>
                </a:solidFill>
                <a:latin typeface="+mn-lt"/>
                <a:ea typeface="+mn-ea"/>
                <a:cs typeface="+mn-cs"/>
              </a:rPr>
              <a:t> charge</a:t>
            </a:r>
            <a:r>
              <a:rPr lang="ko-KR" altLang="en-US" sz="1200" b="0" kern="1200" baseline="0" dirty="0" smtClean="0">
                <a:solidFill>
                  <a:schemeClr val="tx1"/>
                </a:solidFill>
                <a:latin typeface="+mn-lt"/>
                <a:ea typeface="+mn-ea"/>
                <a:cs typeface="+mn-cs"/>
              </a:rPr>
              <a:t>를 가지는 </a:t>
            </a:r>
            <a:r>
              <a:rPr lang="ko-KR" altLang="en-US" sz="1200" b="0" kern="1200" baseline="0" dirty="0" err="1" smtClean="0">
                <a:solidFill>
                  <a:schemeClr val="tx1"/>
                </a:solidFill>
                <a:latin typeface="+mn-lt"/>
                <a:ea typeface="+mn-ea"/>
                <a:cs typeface="+mn-cs"/>
              </a:rPr>
              <a:t>작용기로</a:t>
            </a:r>
            <a:r>
              <a:rPr lang="ko-KR" altLang="en-US" sz="1200" b="0" kern="1200" baseline="0" dirty="0" smtClean="0">
                <a:solidFill>
                  <a:schemeClr val="tx1"/>
                </a:solidFill>
                <a:latin typeface="+mn-lt"/>
                <a:ea typeface="+mn-ea"/>
                <a:cs typeface="+mn-cs"/>
              </a:rPr>
              <a:t> </a:t>
            </a:r>
            <a:r>
              <a:rPr lang="en-US" altLang="ko-KR" sz="1200" b="0" kern="1200" baseline="0" dirty="0" smtClean="0">
                <a:solidFill>
                  <a:schemeClr val="tx1"/>
                </a:solidFill>
                <a:latin typeface="+mn-lt"/>
                <a:ea typeface="+mn-ea"/>
                <a:cs typeface="+mn-cs"/>
              </a:rPr>
              <a:t>modification</a:t>
            </a:r>
            <a:r>
              <a:rPr lang="ko-KR" altLang="en-US" sz="1200" b="0" kern="1200" baseline="0" dirty="0" smtClean="0">
                <a:solidFill>
                  <a:schemeClr val="tx1"/>
                </a:solidFill>
                <a:latin typeface="+mn-lt"/>
                <a:ea typeface="+mn-ea"/>
                <a:cs typeface="+mn-cs"/>
              </a:rPr>
              <a:t>한 후에 </a:t>
            </a:r>
            <a:r>
              <a:rPr lang="en-US" altLang="ko-KR" sz="1200" kern="1200" baseline="0" dirty="0" smtClean="0">
                <a:solidFill>
                  <a:schemeClr val="tx1"/>
                </a:solidFill>
                <a:latin typeface="+mn-lt"/>
                <a:ea typeface="+mn-ea"/>
                <a:cs typeface="+mn-cs"/>
              </a:rPr>
              <a:t>positive</a:t>
            </a:r>
            <a:r>
              <a:rPr lang="ko-KR" altLang="en-US" sz="1200" kern="1200" baseline="0" dirty="0" smtClean="0">
                <a:solidFill>
                  <a:schemeClr val="tx1"/>
                </a:solidFill>
                <a:latin typeface="+mn-lt"/>
                <a:ea typeface="+mn-ea"/>
                <a:cs typeface="+mn-cs"/>
              </a:rPr>
              <a:t>를 띠는 </a:t>
            </a:r>
            <a:r>
              <a:rPr lang="en-US" altLang="ko-KR" sz="1200" kern="1200" baseline="0" dirty="0" smtClean="0">
                <a:solidFill>
                  <a:schemeClr val="tx1"/>
                </a:solidFill>
                <a:latin typeface="+mn-lt"/>
                <a:ea typeface="+mn-ea"/>
                <a:cs typeface="+mn-cs"/>
              </a:rPr>
              <a:t>PBV</a:t>
            </a:r>
            <a:r>
              <a:rPr lang="ko-KR" altLang="en-US" sz="1200" kern="1200" baseline="0" dirty="0" smtClean="0">
                <a:solidFill>
                  <a:schemeClr val="tx1"/>
                </a:solidFill>
                <a:latin typeface="+mn-lt"/>
                <a:ea typeface="+mn-ea"/>
                <a:cs typeface="+mn-cs"/>
              </a:rPr>
              <a:t>와 그위에 </a:t>
            </a:r>
            <a:r>
              <a:rPr lang="en-US" altLang="ko-KR" sz="1200" kern="1200" baseline="0" dirty="0" smtClean="0">
                <a:solidFill>
                  <a:schemeClr val="tx1"/>
                </a:solidFill>
                <a:latin typeface="+mn-lt"/>
                <a:ea typeface="+mn-ea"/>
                <a:cs typeface="+mn-cs"/>
              </a:rPr>
              <a:t>negative </a:t>
            </a:r>
            <a:r>
              <a:rPr lang="ko-KR" altLang="en-US" sz="1200" kern="1200" baseline="0" dirty="0" smtClean="0">
                <a:solidFill>
                  <a:schemeClr val="tx1"/>
                </a:solidFill>
                <a:latin typeface="+mn-lt"/>
                <a:ea typeface="+mn-ea"/>
                <a:cs typeface="+mn-cs"/>
              </a:rPr>
              <a:t>띠는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을 </a:t>
            </a:r>
            <a:r>
              <a:rPr lang="en-US" altLang="ko-KR" sz="1200" kern="1200" baseline="0" dirty="0" smtClean="0">
                <a:solidFill>
                  <a:schemeClr val="tx1"/>
                </a:solidFill>
                <a:latin typeface="+mn-lt"/>
                <a:ea typeface="+mn-ea"/>
                <a:cs typeface="+mn-cs"/>
              </a:rPr>
              <a:t>deposition</a:t>
            </a:r>
            <a:r>
              <a:rPr lang="ko-KR" altLang="en-US" sz="1200" kern="1200" baseline="0" dirty="0" smtClean="0">
                <a:solidFill>
                  <a:schemeClr val="tx1"/>
                </a:solidFill>
                <a:latin typeface="+mn-lt"/>
                <a:ea typeface="+mn-ea"/>
                <a:cs typeface="+mn-cs"/>
              </a:rPr>
              <a:t>시켰습니다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오른쪽 그림은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의 </a:t>
            </a:r>
            <a:r>
              <a:rPr lang="en-US" altLang="ko-KR" sz="1200" b="0" kern="1200" baseline="0" dirty="0" smtClean="0">
                <a:solidFill>
                  <a:schemeClr val="tx1"/>
                </a:solidFill>
                <a:latin typeface="+mn-lt"/>
                <a:ea typeface="+mn-ea"/>
                <a:cs typeface="+mn-cs"/>
              </a:rPr>
              <a:t>charge</a:t>
            </a:r>
            <a:r>
              <a:rPr lang="ko-KR" altLang="en-US" sz="1200" b="0" kern="1200" baseline="0" dirty="0" smtClean="0">
                <a:solidFill>
                  <a:schemeClr val="tx1"/>
                </a:solidFill>
                <a:latin typeface="+mn-lt"/>
                <a:ea typeface="+mn-ea"/>
                <a:cs typeface="+mn-cs"/>
              </a:rPr>
              <a:t>를</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대략적으로 보여주는 그림입니다</a:t>
            </a:r>
            <a:r>
              <a:rPr lang="en-US" altLang="ko-KR" sz="1200" b="0" kern="1200" baseline="0" dirty="0" smtClean="0">
                <a:solidFill>
                  <a:schemeClr val="tx1"/>
                </a:solidFill>
                <a:latin typeface="+mn-lt"/>
                <a:ea typeface="+mn-ea"/>
                <a:cs typeface="+mn-cs"/>
              </a:rPr>
              <a:t>.</a:t>
            </a:r>
            <a:r>
              <a:rPr lang="ko-KR" altLang="en-US" sz="1200" b="0" kern="1200" baseline="0" dirty="0" smtClean="0">
                <a:solidFill>
                  <a:schemeClr val="tx1"/>
                </a:solidFill>
                <a:latin typeface="+mn-lt"/>
                <a:ea typeface="+mn-ea"/>
                <a:cs typeface="+mn-cs"/>
              </a:rPr>
              <a:t> </a:t>
            </a:r>
            <a:r>
              <a:rPr lang="en-US" altLang="ko-KR" sz="1200" b="0" kern="1200" baseline="0" dirty="0" smtClean="0">
                <a:solidFill>
                  <a:schemeClr val="tx1"/>
                </a:solidFill>
                <a:latin typeface="+mn-lt"/>
                <a:ea typeface="+mn-ea"/>
                <a:cs typeface="+mn-cs"/>
              </a:rPr>
              <a:t>PS1</a:t>
            </a:r>
            <a:r>
              <a:rPr lang="ko-KR" altLang="en-US" sz="1200" b="0" kern="1200" baseline="0" dirty="0" smtClean="0">
                <a:solidFill>
                  <a:schemeClr val="tx1"/>
                </a:solidFill>
                <a:latin typeface="+mn-lt"/>
                <a:ea typeface="+mn-ea"/>
                <a:cs typeface="+mn-cs"/>
              </a:rPr>
              <a:t>은 대부분 </a:t>
            </a:r>
            <a:r>
              <a:rPr lang="en-US" altLang="ko-KR" sz="1200" kern="1200" baseline="0" dirty="0" smtClean="0">
                <a:solidFill>
                  <a:schemeClr val="tx1"/>
                </a:solidFill>
                <a:latin typeface="+mn-lt"/>
                <a:ea typeface="+mn-ea"/>
                <a:cs typeface="+mn-cs"/>
              </a:rPr>
              <a:t>negative</a:t>
            </a:r>
            <a:r>
              <a:rPr lang="en-US" altLang="ko-KR" sz="1200" b="0" kern="1200" baseline="0" dirty="0" smtClean="0">
                <a:solidFill>
                  <a:schemeClr val="tx1"/>
                </a:solidFill>
                <a:latin typeface="+mn-lt"/>
                <a:ea typeface="+mn-ea"/>
                <a:cs typeface="+mn-cs"/>
              </a:rPr>
              <a:t> charge</a:t>
            </a:r>
            <a:r>
              <a:rPr lang="ko-KR" altLang="en-US" sz="1200" b="0" kern="1200" baseline="0" dirty="0" smtClean="0">
                <a:solidFill>
                  <a:schemeClr val="tx1"/>
                </a:solidFill>
                <a:latin typeface="+mn-lt"/>
                <a:ea typeface="+mn-ea"/>
                <a:cs typeface="+mn-cs"/>
              </a:rPr>
              <a:t>를</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띠고 있어서 </a:t>
            </a:r>
            <a:r>
              <a:rPr lang="en-US" altLang="ko-KR" sz="1200" kern="1200" baseline="0" dirty="0" smtClean="0">
                <a:solidFill>
                  <a:schemeClr val="tx1"/>
                </a:solidFill>
                <a:latin typeface="+mn-lt"/>
                <a:ea typeface="+mn-ea"/>
                <a:cs typeface="+mn-cs"/>
              </a:rPr>
              <a:t>multilayer </a:t>
            </a:r>
            <a:r>
              <a:rPr lang="en-US" altLang="ko-KR" sz="1200" kern="1200" baseline="0" dirty="0" err="1" smtClean="0">
                <a:solidFill>
                  <a:schemeClr val="tx1"/>
                </a:solidFill>
                <a:latin typeface="+mn-lt"/>
                <a:ea typeface="+mn-ea"/>
                <a:cs typeface="+mn-cs"/>
              </a:rPr>
              <a:t>photosystem</a:t>
            </a:r>
            <a:r>
              <a:rPr lang="en-US" altLang="ko-KR" sz="1200" kern="1200" baseline="0" dirty="0" smtClean="0">
                <a:solidFill>
                  <a:schemeClr val="tx1"/>
                </a:solidFill>
                <a:latin typeface="+mn-lt"/>
                <a:ea typeface="+mn-ea"/>
                <a:cs typeface="+mn-cs"/>
              </a:rPr>
              <a:t>/polymer </a:t>
            </a:r>
            <a:r>
              <a:rPr lang="en-US" altLang="ko-KR" sz="1200" kern="1200" baseline="0" dirty="0" err="1" smtClean="0">
                <a:solidFill>
                  <a:schemeClr val="tx1"/>
                </a:solidFill>
                <a:latin typeface="+mn-lt"/>
                <a:ea typeface="+mn-ea"/>
                <a:cs typeface="+mn-cs"/>
              </a:rPr>
              <a:t>multilaye</a:t>
            </a:r>
            <a:r>
              <a:rPr lang="ko-KR" altLang="en-US" sz="1200" kern="1200" baseline="0" dirty="0" smtClean="0">
                <a:solidFill>
                  <a:schemeClr val="tx1"/>
                </a:solidFill>
                <a:latin typeface="+mn-lt"/>
                <a:ea typeface="+mn-ea"/>
                <a:cs typeface="+mn-cs"/>
              </a:rPr>
              <a:t>을</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형성 할 수 있습니다</a:t>
            </a:r>
            <a:r>
              <a:rPr lang="en-US" altLang="ko-KR" sz="1200" kern="1200" baseline="0" dirty="0" smtClean="0">
                <a:solidFill>
                  <a:schemeClr val="tx1"/>
                </a:solidFill>
                <a:latin typeface="+mn-lt"/>
                <a:ea typeface="+mn-ea"/>
                <a:cs typeface="+mn-cs"/>
              </a:rPr>
              <a:t>. </a:t>
            </a:r>
          </a:p>
          <a:p>
            <a:endParaRPr lang="en-US" altLang="ko-KR" sz="1200" b="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다음 </a:t>
            </a:r>
            <a:r>
              <a:rPr lang="en-US" altLang="ko-KR" sz="1200" kern="1200" baseline="0" dirty="0" smtClean="0">
                <a:solidFill>
                  <a:schemeClr val="tx1"/>
                </a:solidFill>
                <a:latin typeface="+mn-lt"/>
                <a:ea typeface="+mn-ea"/>
                <a:cs typeface="+mn-cs"/>
              </a:rPr>
              <a:t>Figure 1 (B)</a:t>
            </a:r>
            <a:r>
              <a:rPr lang="ko-KR" altLang="en-US" sz="1200" kern="1200" baseline="0" dirty="0" smtClean="0">
                <a:solidFill>
                  <a:schemeClr val="tx1"/>
                </a:solidFill>
                <a:latin typeface="+mn-lt"/>
                <a:ea typeface="+mn-ea"/>
                <a:cs typeface="+mn-cs"/>
              </a:rPr>
              <a:t>에서 처럼  </a:t>
            </a:r>
            <a:r>
              <a:rPr lang="en-US" altLang="ko-KR" sz="1200" b="0" kern="1200" baseline="0" dirty="0" smtClean="0">
                <a:solidFill>
                  <a:schemeClr val="tx1"/>
                </a:solidFill>
                <a:latin typeface="+mn-lt"/>
                <a:ea typeface="+mn-ea"/>
                <a:cs typeface="+mn-cs"/>
              </a:rPr>
              <a:t>PS1</a:t>
            </a:r>
            <a:r>
              <a:rPr lang="ko-KR" altLang="en-US" sz="1200" b="0" kern="1200" baseline="0" dirty="0" smtClean="0">
                <a:solidFill>
                  <a:schemeClr val="tx1"/>
                </a:solidFill>
                <a:latin typeface="+mn-lt"/>
                <a:ea typeface="+mn-ea"/>
                <a:cs typeface="+mn-cs"/>
              </a:rPr>
              <a:t>의</a:t>
            </a:r>
            <a:r>
              <a:rPr lang="en-US" altLang="ko-KR" sz="1200" b="0" kern="1200" baseline="0" dirty="0" smtClean="0">
                <a:solidFill>
                  <a:schemeClr val="tx1"/>
                </a:solidFill>
                <a:latin typeface="+mn-lt"/>
                <a:ea typeface="+mn-ea"/>
                <a:cs typeface="+mn-cs"/>
              </a:rPr>
              <a:t> </a:t>
            </a:r>
            <a:r>
              <a:rPr lang="en-US" altLang="ko-KR" sz="1200" kern="1200" baseline="0" dirty="0" smtClean="0">
                <a:solidFill>
                  <a:schemeClr val="tx1"/>
                </a:solidFill>
                <a:latin typeface="+mn-lt"/>
                <a:ea typeface="+mn-ea"/>
                <a:cs typeface="+mn-cs"/>
              </a:rPr>
              <a:t>multilayer</a:t>
            </a:r>
            <a:r>
              <a:rPr lang="ko-KR" altLang="en-US" sz="1200" kern="1200" baseline="0" dirty="0" smtClean="0">
                <a:solidFill>
                  <a:schemeClr val="tx1"/>
                </a:solidFill>
                <a:latin typeface="+mn-lt"/>
                <a:ea typeface="+mn-ea"/>
                <a:cs typeface="+mn-cs"/>
              </a:rPr>
              <a:t>를</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확인할 수 있는 방법은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absorbance spectrum</a:t>
            </a:r>
            <a:r>
              <a:rPr lang="ko-KR" altLang="en-US" sz="1200" kern="1200" baseline="0" dirty="0" smtClean="0">
                <a:solidFill>
                  <a:schemeClr val="tx1"/>
                </a:solidFill>
                <a:latin typeface="+mn-lt"/>
                <a:ea typeface="+mn-ea"/>
                <a:cs typeface="+mn-cs"/>
              </a:rPr>
              <a:t>을</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통해 확인 할 수 있습니다</a:t>
            </a:r>
            <a:r>
              <a:rPr lang="en-US" altLang="ko-KR" sz="1200" kern="1200" baseline="0" dirty="0" smtClean="0">
                <a:solidFill>
                  <a:schemeClr val="tx1"/>
                </a:solidFill>
                <a:latin typeface="+mn-lt"/>
                <a:ea typeface="+mn-ea"/>
                <a:cs typeface="+mn-cs"/>
              </a:rPr>
              <a:t>. Inset figure</a:t>
            </a:r>
            <a:r>
              <a:rPr lang="ko-KR" altLang="en-US" sz="1200" kern="1200" baseline="0" dirty="0" smtClean="0">
                <a:solidFill>
                  <a:schemeClr val="tx1"/>
                </a:solidFill>
                <a:latin typeface="+mn-lt"/>
                <a:ea typeface="+mn-ea"/>
                <a:cs typeface="+mn-cs"/>
              </a:rPr>
              <a:t>를 보시면 </a:t>
            </a:r>
            <a:r>
              <a:rPr lang="en-US" altLang="ko-KR" sz="1200" kern="1200" baseline="0" dirty="0" smtClean="0">
                <a:solidFill>
                  <a:schemeClr val="tx1"/>
                </a:solidFill>
                <a:latin typeface="+mn-lt"/>
                <a:ea typeface="+mn-ea"/>
                <a:cs typeface="+mn-cs"/>
              </a:rPr>
              <a:t>Electrode surface</a:t>
            </a:r>
            <a:r>
              <a:rPr lang="ko-KR" altLang="en-US" sz="1200" kern="1200" baseline="0" dirty="0" smtClean="0">
                <a:solidFill>
                  <a:schemeClr val="tx1"/>
                </a:solidFill>
                <a:latin typeface="+mn-lt"/>
                <a:ea typeface="+mn-ea"/>
                <a:cs typeface="+mn-cs"/>
              </a:rPr>
              <a:t>에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의 양이 증가함에 따라서 </a:t>
            </a:r>
            <a:r>
              <a:rPr lang="en-US" altLang="ko-KR" sz="1200" kern="1200" baseline="0" dirty="0" smtClean="0">
                <a:solidFill>
                  <a:schemeClr val="tx1"/>
                </a:solidFill>
                <a:latin typeface="+mn-lt"/>
                <a:ea typeface="+mn-ea"/>
                <a:cs typeface="+mn-cs"/>
              </a:rPr>
              <a:t>absorbance </a:t>
            </a:r>
            <a:r>
              <a:rPr lang="ko-KR" altLang="en-US" sz="1200" kern="1200" baseline="0" dirty="0" smtClean="0">
                <a:solidFill>
                  <a:schemeClr val="tx1"/>
                </a:solidFill>
                <a:latin typeface="+mn-lt"/>
                <a:ea typeface="+mn-ea"/>
                <a:cs typeface="+mn-cs"/>
              </a:rPr>
              <a:t>증가하는 것 을 확인 할 수 있습니다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Electron donating system</a:t>
            </a:r>
            <a:r>
              <a:rPr lang="ko-KR" altLang="en-US" sz="1200" kern="1200" baseline="0" dirty="0" smtClean="0">
                <a:solidFill>
                  <a:schemeClr val="tx1"/>
                </a:solidFill>
                <a:latin typeface="+mn-lt"/>
                <a:ea typeface="+mn-ea"/>
                <a:cs typeface="+mn-cs"/>
              </a:rPr>
              <a:t>에서 다음과 같이 </a:t>
            </a:r>
            <a:r>
              <a:rPr lang="en-US" altLang="ko-KR" sz="1200" kern="1200" baseline="0" dirty="0" smtClean="0">
                <a:solidFill>
                  <a:schemeClr val="tx1"/>
                </a:solidFill>
                <a:latin typeface="+mn-lt"/>
                <a:ea typeface="+mn-ea"/>
                <a:cs typeface="+mn-cs"/>
              </a:rPr>
              <a:t>Electrode surface</a:t>
            </a:r>
            <a:r>
              <a:rPr lang="ko-KR" altLang="en-US" sz="1200" kern="1200" baseline="0" dirty="0" smtClean="0">
                <a:solidFill>
                  <a:schemeClr val="tx1"/>
                </a:solidFill>
                <a:latin typeface="+mn-lt"/>
                <a:ea typeface="+mn-ea"/>
                <a:cs typeface="+mn-cs"/>
              </a:rPr>
              <a:t>에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의 양이 증가함에 따라 증가하는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를 다음 </a:t>
            </a:r>
            <a:r>
              <a:rPr lang="en-US" altLang="ko-KR" sz="1200" kern="1200" baseline="0" dirty="0" smtClean="0">
                <a:solidFill>
                  <a:schemeClr val="tx1"/>
                </a:solidFill>
                <a:latin typeface="+mn-lt"/>
                <a:ea typeface="+mn-ea"/>
                <a:cs typeface="+mn-cs"/>
              </a:rPr>
              <a:t>Figure 1 (C)</a:t>
            </a:r>
            <a:r>
              <a:rPr lang="ko-KR" altLang="en-US" sz="1200" kern="1200" baseline="0" dirty="0" smtClean="0">
                <a:solidFill>
                  <a:schemeClr val="tx1"/>
                </a:solidFill>
                <a:latin typeface="+mn-lt"/>
                <a:ea typeface="+mn-ea"/>
                <a:cs typeface="+mn-cs"/>
              </a:rPr>
              <a:t>에서 확인 할 수 있습니다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5</a:t>
            </a:fld>
            <a:endParaRPr lang="ko-KR" altLang="en-US" smtClean="0">
              <a:solidFill>
                <a:prstClr val="black"/>
              </a:solidFill>
            </a:endParaRPr>
          </a:p>
        </p:txBody>
      </p:sp>
    </p:spTree>
    <p:extLst>
      <p:ext uri="{BB962C8B-B14F-4D97-AF65-F5344CB8AC3E}">
        <p14:creationId xmlns:p14="http://schemas.microsoft.com/office/powerpoint/2010/main" val="294666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en-US" altLang="ko-KR" sz="1200" b="0" kern="1200" baseline="0" dirty="0" smtClean="0">
                <a:solidFill>
                  <a:schemeClr val="tx1"/>
                </a:solidFill>
                <a:latin typeface="+mn-lt"/>
                <a:ea typeface="+mn-ea"/>
                <a:cs typeface="+mn-cs"/>
              </a:rPr>
              <a:t>Figure 2 (A)</a:t>
            </a:r>
            <a:r>
              <a:rPr lang="ko-KR" altLang="en-US" sz="1200" b="0" kern="1200" baseline="0" dirty="0" smtClean="0">
                <a:solidFill>
                  <a:schemeClr val="tx1"/>
                </a:solidFill>
                <a:latin typeface="+mn-lt"/>
                <a:ea typeface="+mn-ea"/>
                <a:cs typeface="+mn-cs"/>
              </a:rPr>
              <a:t>는</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앞에서 본 방법과 유사하게 </a:t>
            </a:r>
            <a:r>
              <a:rPr lang="en-US" altLang="ko-KR" sz="1200" b="0" kern="1200" baseline="0" dirty="0" smtClean="0">
                <a:solidFill>
                  <a:schemeClr val="tx1"/>
                </a:solidFill>
                <a:latin typeface="+mn-lt"/>
                <a:ea typeface="+mn-ea"/>
                <a:cs typeface="+mn-cs"/>
              </a:rPr>
              <a:t>ITO electrode</a:t>
            </a:r>
            <a:r>
              <a:rPr lang="ko-KR" altLang="en-US" sz="1200" b="0" kern="1200" baseline="0" dirty="0" smtClean="0">
                <a:solidFill>
                  <a:schemeClr val="tx1"/>
                </a:solidFill>
                <a:latin typeface="+mn-lt"/>
                <a:ea typeface="+mn-ea"/>
                <a:cs typeface="+mn-cs"/>
              </a:rPr>
              <a:t>를</a:t>
            </a:r>
            <a:r>
              <a:rPr lang="en-US" altLang="ko-KR" sz="1200" b="0" kern="1200" baseline="0" dirty="0" smtClean="0">
                <a:solidFill>
                  <a:schemeClr val="tx1"/>
                </a:solidFill>
                <a:latin typeface="+mn-lt"/>
                <a:ea typeface="+mn-ea"/>
                <a:cs typeface="+mn-cs"/>
              </a:rPr>
              <a:t> modification</a:t>
            </a:r>
            <a:r>
              <a:rPr lang="ko-KR" altLang="en-US" sz="1200" b="0" kern="1200" baseline="0" dirty="0" smtClean="0">
                <a:solidFill>
                  <a:schemeClr val="tx1"/>
                </a:solidFill>
                <a:latin typeface="+mn-lt"/>
                <a:ea typeface="+mn-ea"/>
                <a:cs typeface="+mn-cs"/>
              </a:rPr>
              <a:t>한 후 </a:t>
            </a:r>
            <a:r>
              <a:rPr lang="en-US" altLang="ko-KR" sz="1200" b="0" kern="1200" baseline="0" dirty="0" smtClean="0">
                <a:solidFill>
                  <a:schemeClr val="tx1"/>
                </a:solidFill>
                <a:latin typeface="+mn-lt"/>
                <a:ea typeface="+mn-ea"/>
                <a:cs typeface="+mn-cs"/>
              </a:rPr>
              <a:t>PBV</a:t>
            </a:r>
            <a:r>
              <a:rPr lang="ko-KR" altLang="en-US" sz="1200" b="0" kern="1200" baseline="0" dirty="0" smtClean="0">
                <a:solidFill>
                  <a:schemeClr val="tx1"/>
                </a:solidFill>
                <a:latin typeface="+mn-lt"/>
                <a:ea typeface="+mn-ea"/>
                <a:cs typeface="+mn-cs"/>
              </a:rPr>
              <a:t>와 </a:t>
            </a:r>
            <a:r>
              <a:rPr lang="en-US" altLang="ko-KR" sz="1200" b="0" kern="1200" baseline="0" dirty="0" smtClean="0">
                <a:solidFill>
                  <a:schemeClr val="tx1"/>
                </a:solidFill>
                <a:latin typeface="+mn-lt"/>
                <a:ea typeface="+mn-ea"/>
                <a:cs typeface="+mn-cs"/>
              </a:rPr>
              <a:t>PS2</a:t>
            </a:r>
            <a:r>
              <a:rPr lang="ko-KR" altLang="en-US" sz="1200" b="0" kern="1200" baseline="0" dirty="0" smtClean="0">
                <a:solidFill>
                  <a:schemeClr val="tx1"/>
                </a:solidFill>
                <a:latin typeface="+mn-lt"/>
                <a:ea typeface="+mn-ea"/>
                <a:cs typeface="+mn-cs"/>
              </a:rPr>
              <a:t>를 </a:t>
            </a:r>
            <a:r>
              <a:rPr lang="en-US" altLang="ko-KR" sz="1200" b="0" kern="1200" baseline="0" dirty="0" smtClean="0">
                <a:solidFill>
                  <a:schemeClr val="tx1"/>
                </a:solidFill>
                <a:latin typeface="+mn-lt"/>
                <a:ea typeface="+mn-ea"/>
                <a:cs typeface="+mn-cs"/>
              </a:rPr>
              <a:t>deposition</a:t>
            </a:r>
            <a:r>
              <a:rPr lang="ko-KR" altLang="en-US" sz="1200" b="0" kern="1200" baseline="0" dirty="0" smtClean="0">
                <a:solidFill>
                  <a:schemeClr val="tx1"/>
                </a:solidFill>
                <a:latin typeface="+mn-lt"/>
                <a:ea typeface="+mn-ea"/>
                <a:cs typeface="+mn-cs"/>
              </a:rPr>
              <a:t>시켰습니다</a:t>
            </a:r>
            <a:r>
              <a:rPr lang="en-US" altLang="ko-KR" sz="1200" b="0" kern="1200" baseline="0" dirty="0" smtClean="0">
                <a:solidFill>
                  <a:schemeClr val="tx1"/>
                </a:solidFill>
                <a:latin typeface="+mn-lt"/>
                <a:ea typeface="+mn-ea"/>
                <a:cs typeface="+mn-cs"/>
              </a:rPr>
              <a:t>. </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2 (B)</a:t>
            </a:r>
            <a:r>
              <a:rPr lang="ko-KR" altLang="en-US" sz="120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a</a:t>
            </a:r>
            <a:r>
              <a:rPr lang="ko-KR" altLang="en-US" sz="1200" kern="1200" baseline="0" dirty="0" smtClean="0">
                <a:solidFill>
                  <a:schemeClr val="tx1"/>
                </a:solidFill>
                <a:latin typeface="+mn-lt"/>
                <a:ea typeface="+mn-ea"/>
                <a:cs typeface="+mn-cs"/>
              </a:rPr>
              <a:t>는</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첫 번째 </a:t>
            </a:r>
            <a:r>
              <a:rPr lang="en-US" altLang="ko-KR" sz="1200" kern="1200" baseline="0" dirty="0" smtClean="0">
                <a:solidFill>
                  <a:schemeClr val="tx1"/>
                </a:solidFill>
                <a:latin typeface="+mn-lt"/>
                <a:ea typeface="+mn-ea"/>
                <a:cs typeface="+mn-cs"/>
              </a:rPr>
              <a:t>PS2 deposition</a:t>
            </a:r>
            <a:r>
              <a:rPr lang="ko-KR" altLang="en-US" sz="120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absorption spectra</a:t>
            </a:r>
            <a:r>
              <a:rPr lang="ko-KR" altLang="en-US" sz="1200" kern="1200" baseline="0" dirty="0" smtClean="0">
                <a:solidFill>
                  <a:schemeClr val="tx1"/>
                </a:solidFill>
                <a:latin typeface="+mn-lt"/>
                <a:ea typeface="+mn-ea"/>
                <a:cs typeface="+mn-cs"/>
              </a:rPr>
              <a:t>이고 </a:t>
            </a:r>
            <a:r>
              <a:rPr lang="en-US" altLang="ko-KR" sz="1200" kern="1200" baseline="0" dirty="0" smtClean="0">
                <a:solidFill>
                  <a:schemeClr val="tx1"/>
                </a:solidFill>
                <a:latin typeface="+mn-lt"/>
                <a:ea typeface="+mn-ea"/>
                <a:cs typeface="+mn-cs"/>
              </a:rPr>
              <a:t>b</a:t>
            </a:r>
            <a:r>
              <a:rPr lang="ko-KR" altLang="en-US" sz="1200" kern="1200" baseline="0" dirty="0" smtClean="0">
                <a:solidFill>
                  <a:schemeClr val="tx1"/>
                </a:solidFill>
                <a:latin typeface="+mn-lt"/>
                <a:ea typeface="+mn-ea"/>
                <a:cs typeface="+mn-cs"/>
              </a:rPr>
              <a:t>는 두 번째 </a:t>
            </a:r>
            <a:r>
              <a:rPr lang="en-US" altLang="ko-KR" sz="1200" kern="1200" baseline="0" dirty="0" smtClean="0">
                <a:solidFill>
                  <a:schemeClr val="tx1"/>
                </a:solidFill>
                <a:latin typeface="+mn-lt"/>
                <a:ea typeface="+mn-ea"/>
                <a:cs typeface="+mn-cs"/>
              </a:rPr>
              <a:t>PS2 deposition</a:t>
            </a:r>
            <a:r>
              <a:rPr lang="ko-KR" altLang="en-US" sz="120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absorption spectra </a:t>
            </a:r>
            <a:r>
              <a:rPr lang="ko-KR" altLang="en-US" sz="1200" kern="1200" baseline="0" dirty="0" smtClean="0">
                <a:solidFill>
                  <a:schemeClr val="tx1"/>
                </a:solidFill>
                <a:latin typeface="+mn-lt"/>
                <a:ea typeface="+mn-ea"/>
                <a:cs typeface="+mn-cs"/>
              </a:rPr>
              <a:t>입니다</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보이는 것과 같이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의</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양이 증가함에 따라서 </a:t>
            </a:r>
            <a:r>
              <a:rPr lang="en-US" altLang="ko-KR" sz="1200" kern="1200" baseline="0" dirty="0" smtClean="0">
                <a:solidFill>
                  <a:schemeClr val="tx1"/>
                </a:solidFill>
                <a:latin typeface="+mn-lt"/>
                <a:ea typeface="+mn-ea"/>
                <a:cs typeface="+mn-cs"/>
              </a:rPr>
              <a:t>absorption spectra</a:t>
            </a:r>
            <a:r>
              <a:rPr lang="ko-KR" altLang="en-US" sz="1200" kern="1200" baseline="0" dirty="0" smtClean="0">
                <a:solidFill>
                  <a:schemeClr val="tx1"/>
                </a:solidFill>
                <a:latin typeface="+mn-lt"/>
                <a:ea typeface="+mn-ea"/>
                <a:cs typeface="+mn-cs"/>
              </a:rPr>
              <a:t>이 증가하는 것을 볼 수 있습니다</a:t>
            </a:r>
            <a:r>
              <a:rPr lang="en-US" altLang="ko-KR" sz="1200" kern="1200" baseline="0" dirty="0" smtClean="0">
                <a:solidFill>
                  <a:schemeClr val="tx1"/>
                </a:solidFill>
                <a:latin typeface="+mn-lt"/>
                <a:ea typeface="+mn-ea"/>
                <a:cs typeface="+mn-cs"/>
              </a:rPr>
              <a:t>.</a:t>
            </a:r>
          </a:p>
          <a:p>
            <a:r>
              <a:rPr lang="en-US" altLang="ko-KR" sz="1200" b="0" kern="1200" baseline="0" dirty="0" smtClean="0">
                <a:solidFill>
                  <a:schemeClr val="tx1"/>
                </a:solidFill>
                <a:latin typeface="+mn-lt"/>
                <a:ea typeface="+mn-ea"/>
                <a:cs typeface="+mn-cs"/>
              </a:rPr>
              <a:t>ITO electrode</a:t>
            </a:r>
            <a:r>
              <a:rPr lang="ko-KR" altLang="en-US" sz="1200" b="0" kern="1200" baseline="0" dirty="0" smtClean="0">
                <a:solidFill>
                  <a:schemeClr val="tx1"/>
                </a:solidFill>
                <a:latin typeface="+mn-lt"/>
                <a:ea typeface="+mn-ea"/>
                <a:cs typeface="+mn-cs"/>
              </a:rPr>
              <a:t>에 </a:t>
            </a:r>
            <a:r>
              <a:rPr lang="en-US" altLang="ko-KR" sz="1200" b="0" kern="1200" baseline="0" dirty="0" smtClean="0">
                <a:solidFill>
                  <a:schemeClr val="tx1"/>
                </a:solidFill>
                <a:latin typeface="+mn-lt"/>
                <a:ea typeface="+mn-ea"/>
                <a:cs typeface="+mn-cs"/>
              </a:rPr>
              <a:t>deposition</a:t>
            </a:r>
            <a:r>
              <a:rPr lang="ko-KR" altLang="en-US" sz="1200" b="0" kern="1200" baseline="0" dirty="0" smtClean="0">
                <a:solidFill>
                  <a:schemeClr val="tx1"/>
                </a:solidFill>
                <a:latin typeface="+mn-lt"/>
                <a:ea typeface="+mn-ea"/>
                <a:cs typeface="+mn-cs"/>
              </a:rPr>
              <a:t>된 </a:t>
            </a:r>
            <a:r>
              <a:rPr lang="en-US" altLang="ko-KR" sz="1200" b="0" kern="1200" baseline="0" dirty="0" smtClean="0">
                <a:solidFill>
                  <a:schemeClr val="tx1"/>
                </a:solidFill>
                <a:latin typeface="+mn-lt"/>
                <a:ea typeface="+mn-ea"/>
                <a:cs typeface="+mn-cs"/>
              </a:rPr>
              <a:t>PS2</a:t>
            </a:r>
            <a:r>
              <a:rPr lang="ko-KR" altLang="en-US" sz="1200" b="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concentration</a:t>
            </a:r>
            <a:r>
              <a:rPr lang="ko-KR" altLang="en-US" sz="1200" kern="1200" baseline="0" dirty="0" smtClean="0">
                <a:solidFill>
                  <a:schemeClr val="tx1"/>
                </a:solidFill>
                <a:latin typeface="+mn-lt"/>
                <a:ea typeface="+mn-ea"/>
                <a:cs typeface="+mn-cs"/>
              </a:rPr>
              <a:t>은</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다음과 같습니다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2 (C)</a:t>
            </a:r>
            <a:r>
              <a:rPr lang="ko-KR" altLang="en-US" sz="1200" kern="1200" baseline="0" dirty="0" smtClean="0">
                <a:solidFill>
                  <a:schemeClr val="tx1"/>
                </a:solidFill>
                <a:latin typeface="+mn-lt"/>
                <a:ea typeface="+mn-ea"/>
                <a:cs typeface="+mn-cs"/>
              </a:rPr>
              <a:t>에서 </a:t>
            </a:r>
            <a:r>
              <a:rPr lang="en-US" altLang="ko-KR" sz="1200" kern="1200" baseline="0" dirty="0" smtClean="0">
                <a:solidFill>
                  <a:schemeClr val="tx1"/>
                </a:solidFill>
                <a:latin typeface="+mn-lt"/>
                <a:ea typeface="+mn-ea"/>
                <a:cs typeface="+mn-cs"/>
              </a:rPr>
              <a:t>ITO electrode</a:t>
            </a:r>
            <a:r>
              <a:rPr lang="ko-KR" altLang="en-US" sz="1200" kern="1200" baseline="0" dirty="0" smtClean="0">
                <a:solidFill>
                  <a:schemeClr val="tx1"/>
                </a:solidFill>
                <a:latin typeface="+mn-lt"/>
                <a:ea typeface="+mn-ea"/>
                <a:cs typeface="+mn-cs"/>
              </a:rPr>
              <a:t>에 </a:t>
            </a:r>
            <a:r>
              <a:rPr lang="en-US" altLang="ko-KR" sz="1200" kern="1200" baseline="0" dirty="0" smtClean="0">
                <a:solidFill>
                  <a:schemeClr val="tx1"/>
                </a:solidFill>
                <a:latin typeface="+mn-lt"/>
                <a:ea typeface="+mn-ea"/>
                <a:cs typeface="+mn-cs"/>
              </a:rPr>
              <a:t>deposition</a:t>
            </a:r>
            <a:r>
              <a:rPr lang="ko-KR" altLang="en-US" sz="1200" kern="1200" baseline="0" dirty="0" smtClean="0">
                <a:solidFill>
                  <a:schemeClr val="tx1"/>
                </a:solidFill>
                <a:latin typeface="+mn-lt"/>
                <a:ea typeface="+mn-ea"/>
                <a:cs typeface="+mn-cs"/>
              </a:rPr>
              <a:t>된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absorbance </a:t>
            </a:r>
            <a:r>
              <a:rPr lang="ko-KR" altLang="en-US" sz="1200" kern="1200" baseline="0" dirty="0" smtClean="0">
                <a:solidFill>
                  <a:schemeClr val="tx1"/>
                </a:solidFill>
                <a:latin typeface="+mn-lt"/>
                <a:ea typeface="+mn-ea"/>
                <a:cs typeface="+mn-cs"/>
              </a:rPr>
              <a:t>따른 </a:t>
            </a:r>
            <a:r>
              <a:rPr lang="en-US" altLang="ko-KR" sz="1200" kern="1200" baseline="0" dirty="0" smtClean="0">
                <a:solidFill>
                  <a:schemeClr val="tx1"/>
                </a:solidFill>
                <a:latin typeface="+mn-lt"/>
                <a:ea typeface="+mn-ea"/>
                <a:cs typeface="+mn-cs"/>
              </a:rPr>
              <a:t>anodic photocurrent</a:t>
            </a:r>
            <a:r>
              <a:rPr lang="ko-KR" altLang="en-US" sz="1200" kern="1200" baseline="0" dirty="0" smtClean="0">
                <a:solidFill>
                  <a:schemeClr val="tx1"/>
                </a:solidFill>
                <a:latin typeface="+mn-lt"/>
                <a:ea typeface="+mn-ea"/>
                <a:cs typeface="+mn-cs"/>
              </a:rPr>
              <a:t>을 볼 수 있으며</a:t>
            </a:r>
            <a:r>
              <a:rPr lang="en-US" altLang="ko-KR" sz="1200" kern="1200" baseline="0" dirty="0" smtClean="0">
                <a:solidFill>
                  <a:schemeClr val="tx1"/>
                </a:solidFill>
                <a:latin typeface="+mn-lt"/>
                <a:ea typeface="+mn-ea"/>
                <a:cs typeface="+mn-cs"/>
              </a:rPr>
              <a:t>, PS2</a:t>
            </a:r>
            <a:r>
              <a:rPr lang="ko-KR" altLang="en-US" sz="1200" kern="1200" baseline="0" dirty="0" smtClean="0">
                <a:solidFill>
                  <a:schemeClr val="tx1"/>
                </a:solidFill>
                <a:latin typeface="+mn-lt"/>
                <a:ea typeface="+mn-ea"/>
                <a:cs typeface="+mn-cs"/>
              </a:rPr>
              <a:t>의 흡수 파장인</a:t>
            </a:r>
            <a:r>
              <a:rPr lang="en-US" altLang="ko-KR" sz="1200" kern="1200" baseline="0" dirty="0" smtClean="0">
                <a:solidFill>
                  <a:schemeClr val="tx1"/>
                </a:solidFill>
                <a:latin typeface="+mn-lt"/>
                <a:ea typeface="+mn-ea"/>
                <a:cs typeface="+mn-cs"/>
              </a:rPr>
              <a:t> 675nm</a:t>
            </a:r>
            <a:r>
              <a:rPr lang="ko-KR" altLang="en-US" sz="1200" kern="1200" baseline="0" dirty="0" smtClean="0">
                <a:solidFill>
                  <a:schemeClr val="tx1"/>
                </a:solidFill>
                <a:latin typeface="+mn-lt"/>
                <a:ea typeface="+mn-ea"/>
                <a:cs typeface="+mn-cs"/>
              </a:rPr>
              <a:t>에서 가장 높은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가 나오는 것으로 보아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에 의한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가</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발생한 것을 알 수 있습니다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2 (D)</a:t>
            </a:r>
            <a:r>
              <a:rPr lang="ko-KR" altLang="en-US" sz="1200" kern="1200" baseline="0" dirty="0" smtClean="0">
                <a:solidFill>
                  <a:schemeClr val="tx1"/>
                </a:solidFill>
                <a:latin typeface="+mn-lt"/>
                <a:ea typeface="+mn-ea"/>
                <a:cs typeface="+mn-cs"/>
              </a:rPr>
              <a:t>는</a:t>
            </a:r>
            <a:r>
              <a:rPr lang="en-US" altLang="ko-KR" sz="1200" kern="1200" baseline="0" dirty="0" smtClean="0">
                <a:solidFill>
                  <a:schemeClr val="tx1"/>
                </a:solidFill>
                <a:latin typeface="+mn-lt"/>
                <a:ea typeface="+mn-ea"/>
                <a:cs typeface="+mn-cs"/>
              </a:rPr>
              <a:t> applied potential</a:t>
            </a:r>
            <a:r>
              <a:rPr lang="ko-KR" altLang="en-US" sz="1200" kern="1200" baseline="0" dirty="0" smtClean="0">
                <a:solidFill>
                  <a:schemeClr val="tx1"/>
                </a:solidFill>
                <a:latin typeface="+mn-lt"/>
                <a:ea typeface="+mn-ea"/>
                <a:cs typeface="+mn-cs"/>
              </a:rPr>
              <a:t>에</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따른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변화를 보여주는 </a:t>
            </a:r>
            <a:r>
              <a:rPr lang="en-US" altLang="ko-KR" sz="1200" kern="1200" baseline="0" dirty="0" smtClean="0">
                <a:solidFill>
                  <a:schemeClr val="tx1"/>
                </a:solidFill>
                <a:latin typeface="+mn-lt"/>
                <a:ea typeface="+mn-ea"/>
                <a:cs typeface="+mn-cs"/>
              </a:rPr>
              <a:t>data</a:t>
            </a:r>
            <a:r>
              <a:rPr lang="ko-KR" altLang="en-US" sz="1200" kern="1200" baseline="0" dirty="0" smtClean="0">
                <a:solidFill>
                  <a:schemeClr val="tx1"/>
                </a:solidFill>
                <a:latin typeface="+mn-lt"/>
                <a:ea typeface="+mn-ea"/>
                <a:cs typeface="+mn-cs"/>
              </a:rPr>
              <a:t>입니다</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보이는 것과 같이 </a:t>
            </a:r>
            <a:r>
              <a:rPr lang="en-US" altLang="ko-KR" sz="1200" kern="1200" baseline="0" dirty="0" smtClean="0">
                <a:solidFill>
                  <a:schemeClr val="tx1"/>
                </a:solidFill>
                <a:latin typeface="+mn-lt"/>
                <a:ea typeface="+mn-ea"/>
                <a:cs typeface="+mn-cs"/>
              </a:rPr>
              <a:t>applied potential</a:t>
            </a:r>
            <a:r>
              <a:rPr lang="ko-KR" altLang="en-US" sz="1200" kern="1200" baseline="0" dirty="0" smtClean="0">
                <a:solidFill>
                  <a:schemeClr val="tx1"/>
                </a:solidFill>
                <a:latin typeface="+mn-lt"/>
                <a:ea typeface="+mn-ea"/>
                <a:cs typeface="+mn-cs"/>
              </a:rPr>
              <a:t>이 </a:t>
            </a:r>
            <a:r>
              <a:rPr lang="en-US" altLang="ko-KR" sz="1200" b="1" kern="1200" baseline="0" dirty="0" smtClean="0">
                <a:solidFill>
                  <a:schemeClr val="tx1"/>
                </a:solidFill>
                <a:latin typeface="+mn-lt"/>
                <a:ea typeface="+mn-ea"/>
                <a:cs typeface="+mn-cs"/>
              </a:rPr>
              <a:t>–</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로 적용 될수록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가 감소 하는 것을 볼 수 있습니다</a:t>
            </a:r>
            <a:r>
              <a:rPr lang="en-US" altLang="ko-KR" sz="1200" kern="1200" baseline="0" dirty="0" smtClean="0">
                <a:solidFill>
                  <a:schemeClr val="tx1"/>
                </a:solidFill>
                <a:latin typeface="+mn-lt"/>
                <a:ea typeface="+mn-ea"/>
                <a:cs typeface="+mn-cs"/>
              </a:rPr>
              <a:t>.</a:t>
            </a:r>
          </a:p>
          <a:p>
            <a:r>
              <a:rPr lang="ko-KR" altLang="en-US" sz="1200" b="0" kern="1200" baseline="0" dirty="0" smtClean="0">
                <a:solidFill>
                  <a:schemeClr val="tx1"/>
                </a:solidFill>
                <a:latin typeface="+mn-lt"/>
                <a:ea typeface="+mn-ea"/>
                <a:cs typeface="+mn-cs"/>
              </a:rPr>
              <a:t>그리고 </a:t>
            </a:r>
            <a:r>
              <a:rPr lang="en-US" altLang="ko-KR" sz="1200" b="0" kern="1200" baseline="0" dirty="0" smtClean="0">
                <a:solidFill>
                  <a:schemeClr val="tx1"/>
                </a:solidFill>
                <a:latin typeface="+mn-lt"/>
                <a:ea typeface="+mn-ea"/>
                <a:cs typeface="+mn-cs"/>
              </a:rPr>
              <a:t>-0.4V</a:t>
            </a:r>
            <a:r>
              <a:rPr lang="ko-KR" altLang="en-US" sz="1200" b="0" kern="1200" baseline="0" dirty="0" smtClean="0">
                <a:solidFill>
                  <a:schemeClr val="tx1"/>
                </a:solidFill>
                <a:latin typeface="+mn-lt"/>
                <a:ea typeface="+mn-ea"/>
                <a:cs typeface="+mn-cs"/>
              </a:rPr>
              <a:t>에서 완전히 감소 하는 것을 볼 수 있으며</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그 이유는 </a:t>
            </a:r>
            <a:r>
              <a:rPr lang="en-US" altLang="ko-KR" sz="1200" kern="1200" baseline="0" dirty="0" err="1" smtClean="0">
                <a:solidFill>
                  <a:schemeClr val="tx1"/>
                </a:solidFill>
                <a:latin typeface="+mn-lt"/>
                <a:ea typeface="+mn-ea"/>
                <a:cs typeface="+mn-cs"/>
              </a:rPr>
              <a:t>bipyridinium</a:t>
            </a:r>
            <a:r>
              <a:rPr lang="en-US" altLang="ko-KR" sz="1200" kern="1200" baseline="0" dirty="0" smtClean="0">
                <a:solidFill>
                  <a:schemeClr val="tx1"/>
                </a:solidFill>
                <a:latin typeface="+mn-lt"/>
                <a:ea typeface="+mn-ea"/>
                <a:cs typeface="+mn-cs"/>
              </a:rPr>
              <a:t> polymer matrix</a:t>
            </a:r>
            <a:r>
              <a:rPr lang="ko-KR" altLang="en-US" sz="1200" kern="1200" baseline="0" dirty="0" smtClean="0">
                <a:solidFill>
                  <a:schemeClr val="tx1"/>
                </a:solidFill>
                <a:latin typeface="+mn-lt"/>
                <a:ea typeface="+mn-ea"/>
                <a:cs typeface="+mn-cs"/>
              </a:rPr>
              <a:t>의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potential</a:t>
            </a:r>
            <a:r>
              <a:rPr lang="ko-KR" altLang="en-US" sz="1200" kern="1200" baseline="0" dirty="0" smtClean="0">
                <a:solidFill>
                  <a:schemeClr val="tx1"/>
                </a:solidFill>
                <a:latin typeface="+mn-lt"/>
                <a:ea typeface="+mn-ea"/>
                <a:cs typeface="+mn-cs"/>
              </a:rPr>
              <a:t>을 보면 알 수 있습니다</a:t>
            </a:r>
            <a:r>
              <a:rPr lang="en-US" altLang="ko-KR" sz="1200" kern="1200" baseline="0" dirty="0" smtClean="0">
                <a:solidFill>
                  <a:schemeClr val="tx1"/>
                </a:solidFill>
                <a:latin typeface="+mn-lt"/>
                <a:ea typeface="+mn-ea"/>
                <a:cs typeface="+mn-cs"/>
              </a:rPr>
              <a:t>. </a:t>
            </a:r>
          </a:p>
          <a:p>
            <a:endParaRPr lang="en-US" altLang="ko-KR" sz="120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다음 </a:t>
            </a:r>
            <a:r>
              <a:rPr lang="en-US" altLang="ko-KR" sz="1200" kern="1200" baseline="0" dirty="0" smtClean="0">
                <a:solidFill>
                  <a:schemeClr val="tx1"/>
                </a:solidFill>
                <a:latin typeface="+mn-lt"/>
                <a:ea typeface="+mn-ea"/>
                <a:cs typeface="+mn-cs"/>
              </a:rPr>
              <a:t>Figure S3</a:t>
            </a:r>
            <a:r>
              <a:rPr lang="ko-KR" altLang="en-US" sz="1200" kern="1200" baseline="0" dirty="0" smtClean="0">
                <a:solidFill>
                  <a:schemeClr val="tx1"/>
                </a:solidFill>
                <a:latin typeface="+mn-lt"/>
                <a:ea typeface="+mn-ea"/>
                <a:cs typeface="+mn-cs"/>
              </a:rPr>
              <a:t>는 </a:t>
            </a:r>
            <a:r>
              <a:rPr lang="en-US" altLang="ko-KR" sz="1200" kern="1200" baseline="0" dirty="0" smtClean="0">
                <a:solidFill>
                  <a:schemeClr val="tx1"/>
                </a:solidFill>
                <a:latin typeface="+mn-lt"/>
                <a:ea typeface="+mn-ea"/>
                <a:cs typeface="+mn-cs"/>
              </a:rPr>
              <a:t>PBV modified ITO electrode</a:t>
            </a:r>
            <a:r>
              <a:rPr lang="ko-KR" altLang="en-US" sz="120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CV data</a:t>
            </a:r>
            <a:r>
              <a:rPr lang="ko-KR" altLang="en-US" sz="1200" kern="1200" baseline="0" dirty="0" smtClean="0">
                <a:solidFill>
                  <a:schemeClr val="tx1"/>
                </a:solidFill>
                <a:latin typeface="+mn-lt"/>
                <a:ea typeface="+mn-ea"/>
                <a:cs typeface="+mn-cs"/>
              </a:rPr>
              <a:t>이며</a:t>
            </a:r>
            <a:r>
              <a:rPr lang="en-US" altLang="ko-KR" sz="1200" kern="1200" baseline="0" dirty="0" smtClean="0">
                <a:solidFill>
                  <a:schemeClr val="tx1"/>
                </a:solidFill>
                <a:latin typeface="+mn-lt"/>
                <a:ea typeface="+mn-ea"/>
                <a:cs typeface="+mn-cs"/>
              </a:rPr>
              <a:t>, -0.3V</a:t>
            </a:r>
            <a:r>
              <a:rPr lang="ko-KR" altLang="en-US" sz="1200" kern="1200" baseline="0" dirty="0" smtClean="0">
                <a:solidFill>
                  <a:schemeClr val="tx1"/>
                </a:solidFill>
                <a:latin typeface="+mn-lt"/>
                <a:ea typeface="+mn-ea"/>
                <a:cs typeface="+mn-cs"/>
              </a:rPr>
              <a:t>부분에서 가역적인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peak</a:t>
            </a:r>
            <a:r>
              <a:rPr lang="ko-KR" altLang="en-US" sz="1200" kern="1200" baseline="0" dirty="0" smtClean="0">
                <a:solidFill>
                  <a:schemeClr val="tx1"/>
                </a:solidFill>
                <a:latin typeface="+mn-lt"/>
                <a:ea typeface="+mn-ea"/>
                <a:cs typeface="+mn-cs"/>
              </a:rPr>
              <a:t>을 볼 수 있습니다</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즉</a:t>
            </a:r>
            <a:r>
              <a:rPr lang="en-US" altLang="ko-KR" sz="1200" kern="1200" baseline="0" dirty="0" smtClean="0">
                <a:solidFill>
                  <a:schemeClr val="tx1"/>
                </a:solidFill>
                <a:latin typeface="+mn-lt"/>
                <a:ea typeface="+mn-ea"/>
                <a:cs typeface="+mn-cs"/>
              </a:rPr>
              <a:t>, -0.4V</a:t>
            </a:r>
            <a:r>
              <a:rPr lang="ko-KR" altLang="en-US" sz="1200" kern="1200" baseline="0" dirty="0" smtClean="0">
                <a:solidFill>
                  <a:schemeClr val="tx1"/>
                </a:solidFill>
                <a:latin typeface="+mn-lt"/>
                <a:ea typeface="+mn-ea"/>
                <a:cs typeface="+mn-cs"/>
              </a:rPr>
              <a:t>에서는 </a:t>
            </a:r>
            <a:r>
              <a:rPr lang="en-US" altLang="ko-KR" sz="1200" kern="1200" baseline="0" dirty="0" smtClean="0">
                <a:solidFill>
                  <a:schemeClr val="tx1"/>
                </a:solidFill>
                <a:latin typeface="+mn-lt"/>
                <a:ea typeface="+mn-ea"/>
                <a:cs typeface="+mn-cs"/>
              </a:rPr>
              <a:t>PBV</a:t>
            </a:r>
            <a:r>
              <a:rPr lang="ko-KR" altLang="en-US" sz="1200" kern="1200" baseline="0" dirty="0" smtClean="0">
                <a:solidFill>
                  <a:schemeClr val="tx1"/>
                </a:solidFill>
                <a:latin typeface="+mn-lt"/>
                <a:ea typeface="+mn-ea"/>
                <a:cs typeface="+mn-cs"/>
              </a:rPr>
              <a:t>가 </a:t>
            </a:r>
            <a:r>
              <a:rPr lang="en-US" altLang="ko-KR" sz="1200" kern="1200" baseline="0" dirty="0" smtClean="0">
                <a:solidFill>
                  <a:schemeClr val="tx1"/>
                </a:solidFill>
                <a:latin typeface="+mn-lt"/>
                <a:ea typeface="+mn-ea"/>
                <a:cs typeface="+mn-cs"/>
              </a:rPr>
              <a:t>reduction </a:t>
            </a:r>
            <a:r>
              <a:rPr lang="ko-KR" altLang="en-US" sz="1200" kern="1200" baseline="0" dirty="0" smtClean="0">
                <a:solidFill>
                  <a:schemeClr val="tx1"/>
                </a:solidFill>
                <a:latin typeface="+mn-lt"/>
                <a:ea typeface="+mn-ea"/>
                <a:cs typeface="+mn-cs"/>
              </a:rPr>
              <a:t>상태이며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에서 발생하는 전자를 </a:t>
            </a:r>
            <a:r>
              <a:rPr lang="en-US" altLang="ko-KR" sz="1200" kern="1200" baseline="0" dirty="0" smtClean="0">
                <a:solidFill>
                  <a:schemeClr val="tx1"/>
                </a:solidFill>
                <a:latin typeface="+mn-lt"/>
                <a:ea typeface="+mn-ea"/>
                <a:cs typeface="+mn-cs"/>
              </a:rPr>
              <a:t>electrode</a:t>
            </a:r>
            <a:r>
              <a:rPr lang="ko-KR" altLang="en-US" sz="1200" kern="1200" baseline="0" dirty="0" smtClean="0">
                <a:solidFill>
                  <a:schemeClr val="tx1"/>
                </a:solidFill>
                <a:latin typeface="+mn-lt"/>
                <a:ea typeface="+mn-ea"/>
                <a:cs typeface="+mn-cs"/>
              </a:rPr>
              <a:t>로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하는 역할을 할 수 없어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가 감소하는 것을 알 수 있습니다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a:p>
            <a:endParaRPr lang="en-US" altLang="ko-KR" sz="1200" kern="1200" baseline="0" dirty="0" smtClean="0">
              <a:solidFill>
                <a:schemeClr val="tx1"/>
              </a:solidFill>
              <a:latin typeface="+mn-lt"/>
              <a:ea typeface="+mn-ea"/>
              <a:cs typeface="+mn-cs"/>
            </a:endParaRPr>
          </a:p>
          <a:p>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6</a:t>
            </a:fld>
            <a:endParaRPr lang="ko-KR" altLang="en-US" smtClean="0">
              <a:solidFill>
                <a:prstClr val="black"/>
              </a:solidFill>
            </a:endParaRPr>
          </a:p>
        </p:txBody>
      </p:sp>
    </p:spTree>
    <p:extLst>
      <p:ext uri="{BB962C8B-B14F-4D97-AF65-F5344CB8AC3E}">
        <p14:creationId xmlns:p14="http://schemas.microsoft.com/office/powerpoint/2010/main" val="340420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ko-KR" altLang="en-US" sz="1200" b="0" kern="1200" baseline="0" dirty="0" smtClean="0">
                <a:solidFill>
                  <a:schemeClr val="tx1"/>
                </a:solidFill>
                <a:latin typeface="+mn-lt"/>
                <a:ea typeface="+mn-ea"/>
                <a:cs typeface="+mn-cs"/>
              </a:rPr>
              <a:t>앞의 </a:t>
            </a:r>
            <a:r>
              <a:rPr lang="en-US" altLang="ko-KR" sz="1200" b="0" kern="1200" baseline="0" dirty="0" smtClean="0">
                <a:solidFill>
                  <a:schemeClr val="tx1"/>
                </a:solidFill>
                <a:latin typeface="+mn-lt"/>
                <a:ea typeface="+mn-ea"/>
                <a:cs typeface="+mn-cs"/>
              </a:rPr>
              <a:t>PS1/PBV </a:t>
            </a:r>
            <a:r>
              <a:rPr lang="ko-KR" altLang="en-US" sz="1200" b="0" kern="1200" baseline="0" dirty="0" smtClean="0">
                <a:solidFill>
                  <a:schemeClr val="tx1"/>
                </a:solidFill>
                <a:latin typeface="+mn-lt"/>
                <a:ea typeface="+mn-ea"/>
                <a:cs typeface="+mn-cs"/>
              </a:rPr>
              <a:t>와 </a:t>
            </a:r>
            <a:r>
              <a:rPr lang="en-US" altLang="ko-KR" sz="1200" b="0" kern="1200" baseline="0" dirty="0" smtClean="0">
                <a:solidFill>
                  <a:schemeClr val="tx1"/>
                </a:solidFill>
                <a:latin typeface="+mn-lt"/>
                <a:ea typeface="+mn-ea"/>
                <a:cs typeface="+mn-cs"/>
              </a:rPr>
              <a:t>PS2/PBV</a:t>
            </a:r>
            <a:r>
              <a:rPr lang="ko-KR" altLang="en-US" sz="1200" b="0" kern="1200" baseline="0" dirty="0" smtClean="0">
                <a:solidFill>
                  <a:schemeClr val="tx1"/>
                </a:solidFill>
                <a:latin typeface="+mn-lt"/>
                <a:ea typeface="+mn-ea"/>
                <a:cs typeface="+mn-cs"/>
              </a:rPr>
              <a:t>실험을 바탕으로 두 </a:t>
            </a:r>
            <a:r>
              <a:rPr lang="en-US" altLang="ko-KR" sz="1200" b="0" kern="1200" baseline="0" dirty="0" err="1" smtClean="0">
                <a:solidFill>
                  <a:schemeClr val="tx1"/>
                </a:solidFill>
                <a:latin typeface="+mn-lt"/>
                <a:ea typeface="+mn-ea"/>
                <a:cs typeface="+mn-cs"/>
              </a:rPr>
              <a:t>photosystem</a:t>
            </a:r>
            <a:r>
              <a:rPr lang="ko-KR" altLang="en-US" sz="1200" b="0" kern="1200" baseline="0" dirty="0" smtClean="0">
                <a:solidFill>
                  <a:schemeClr val="tx1"/>
                </a:solidFill>
                <a:latin typeface="+mn-lt"/>
                <a:ea typeface="+mn-ea"/>
                <a:cs typeface="+mn-cs"/>
              </a:rPr>
              <a:t>을 </a:t>
            </a:r>
            <a:r>
              <a:rPr lang="en-US" altLang="ko-KR" sz="1200" b="0" kern="1200" baseline="0" dirty="0" smtClean="0">
                <a:solidFill>
                  <a:schemeClr val="tx1"/>
                </a:solidFill>
                <a:latin typeface="+mn-lt"/>
                <a:ea typeface="+mn-ea"/>
                <a:cs typeface="+mn-cs"/>
              </a:rPr>
              <a:t>Figure 3 (A)</a:t>
            </a:r>
            <a:r>
              <a:rPr lang="ko-KR" altLang="en-US" sz="1200" b="0" kern="1200" baseline="0" dirty="0" smtClean="0">
                <a:solidFill>
                  <a:schemeClr val="tx1"/>
                </a:solidFill>
                <a:latin typeface="+mn-lt"/>
                <a:ea typeface="+mn-ea"/>
                <a:cs typeface="+mn-cs"/>
              </a:rPr>
              <a:t> 처럼 </a:t>
            </a:r>
            <a:r>
              <a:rPr lang="en-US" altLang="ko-KR" sz="1200" b="0" kern="1200" baseline="0" dirty="0" smtClean="0">
                <a:solidFill>
                  <a:schemeClr val="tx1"/>
                </a:solidFill>
                <a:latin typeface="+mn-lt"/>
                <a:ea typeface="+mn-ea"/>
                <a:cs typeface="+mn-cs"/>
              </a:rPr>
              <a:t>ITO electrode</a:t>
            </a:r>
            <a:r>
              <a:rPr lang="ko-KR" altLang="en-US" sz="1200" b="0" kern="1200" baseline="0" dirty="0" smtClean="0">
                <a:solidFill>
                  <a:schemeClr val="tx1"/>
                </a:solidFill>
                <a:latin typeface="+mn-lt"/>
                <a:ea typeface="+mn-ea"/>
                <a:cs typeface="+mn-cs"/>
              </a:rPr>
              <a:t>에 적용시키으로써 </a:t>
            </a:r>
            <a:r>
              <a:rPr lang="en-US" altLang="ko-KR" sz="1200" b="0" kern="1200" baseline="0" dirty="0" smtClean="0">
                <a:solidFill>
                  <a:schemeClr val="tx1"/>
                </a:solidFill>
                <a:latin typeface="+mn-lt"/>
                <a:ea typeface="+mn-ea"/>
                <a:cs typeface="+mn-cs"/>
              </a:rPr>
              <a:t>electron donor</a:t>
            </a:r>
            <a:r>
              <a:rPr lang="ko-KR" altLang="en-US" sz="1200" b="0" kern="1200" baseline="0" dirty="0" smtClean="0">
                <a:solidFill>
                  <a:schemeClr val="tx1"/>
                </a:solidFill>
                <a:latin typeface="+mn-lt"/>
                <a:ea typeface="+mn-ea"/>
                <a:cs typeface="+mn-cs"/>
              </a:rPr>
              <a:t>가 필요 없는 </a:t>
            </a:r>
            <a:r>
              <a:rPr lang="en-US" altLang="ko-KR" sz="1200" b="0" kern="1200" baseline="0" dirty="0" smtClean="0">
                <a:solidFill>
                  <a:schemeClr val="tx1"/>
                </a:solidFill>
                <a:latin typeface="+mn-lt"/>
                <a:ea typeface="+mn-ea"/>
                <a:cs typeface="+mn-cs"/>
              </a:rPr>
              <a:t>system</a:t>
            </a:r>
            <a:r>
              <a:rPr lang="ko-KR" altLang="en-US" sz="1200" b="0" kern="1200" baseline="0" dirty="0" smtClean="0">
                <a:solidFill>
                  <a:schemeClr val="tx1"/>
                </a:solidFill>
                <a:latin typeface="+mn-lt"/>
                <a:ea typeface="+mn-ea"/>
                <a:cs typeface="+mn-cs"/>
              </a:rPr>
              <a:t>을 만들 수 있습니다</a:t>
            </a:r>
            <a:r>
              <a:rPr lang="en-US" altLang="ko-KR" sz="1200" b="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3 (B)</a:t>
            </a:r>
            <a:r>
              <a:rPr lang="ko-KR" altLang="en-US" sz="1200" kern="1200" baseline="0" dirty="0" smtClean="0">
                <a:solidFill>
                  <a:schemeClr val="tx1"/>
                </a:solidFill>
                <a:latin typeface="+mn-lt"/>
                <a:ea typeface="+mn-ea"/>
                <a:cs typeface="+mn-cs"/>
              </a:rPr>
              <a:t>는</a:t>
            </a:r>
            <a:r>
              <a:rPr lang="en-US" altLang="ko-KR" sz="1200" kern="1200" baseline="0" dirty="0" smtClean="0">
                <a:solidFill>
                  <a:schemeClr val="tx1"/>
                </a:solidFill>
                <a:latin typeface="+mn-lt"/>
                <a:ea typeface="+mn-ea"/>
                <a:cs typeface="+mn-cs"/>
              </a:rPr>
              <a:t> ITO electrode</a:t>
            </a:r>
            <a:r>
              <a:rPr lang="ko-KR" altLang="en-US" sz="1200" kern="1200" baseline="0" dirty="0" smtClean="0">
                <a:solidFill>
                  <a:schemeClr val="tx1"/>
                </a:solidFill>
                <a:latin typeface="+mn-lt"/>
                <a:ea typeface="+mn-ea"/>
                <a:cs typeface="+mn-cs"/>
              </a:rPr>
              <a:t>에 형성된 </a:t>
            </a:r>
            <a:r>
              <a:rPr lang="en-US" altLang="ko-KR" sz="1200" kern="1200" baseline="0" dirty="0" smtClean="0">
                <a:solidFill>
                  <a:schemeClr val="tx1"/>
                </a:solidFill>
                <a:latin typeface="+mn-lt"/>
                <a:ea typeface="+mn-ea"/>
                <a:cs typeface="+mn-cs"/>
              </a:rPr>
              <a:t>PBV </a:t>
            </a:r>
            <a:r>
              <a:rPr lang="en-US" altLang="ko-KR" sz="1200" kern="1200" baseline="30000" dirty="0" smtClean="0">
                <a:solidFill>
                  <a:schemeClr val="tx1"/>
                </a:solidFill>
                <a:latin typeface="+mn-lt"/>
                <a:ea typeface="+mn-ea"/>
                <a:cs typeface="+mn-cs"/>
              </a:rPr>
              <a:t>2 +</a:t>
            </a:r>
            <a:r>
              <a:rPr lang="en-US" altLang="ko-KR" sz="1200" kern="1200" baseline="0" dirty="0" smtClean="0">
                <a:solidFill>
                  <a:schemeClr val="tx1"/>
                </a:solidFill>
                <a:latin typeface="+mn-lt"/>
                <a:ea typeface="+mn-ea"/>
                <a:cs typeface="+mn-cs"/>
              </a:rPr>
              <a:t> /PSI/PBV </a:t>
            </a:r>
            <a:r>
              <a:rPr lang="en-US" altLang="ko-KR" sz="1200" kern="1200" baseline="30000" dirty="0" smtClean="0">
                <a:solidFill>
                  <a:schemeClr val="tx1"/>
                </a:solidFill>
                <a:latin typeface="+mn-lt"/>
                <a:ea typeface="+mn-ea"/>
                <a:cs typeface="+mn-cs"/>
              </a:rPr>
              <a:t>2 +</a:t>
            </a:r>
            <a:r>
              <a:rPr lang="en-US" altLang="ko-KR" sz="1200" kern="1200" baseline="0" dirty="0" smtClean="0">
                <a:solidFill>
                  <a:schemeClr val="tx1"/>
                </a:solidFill>
                <a:latin typeface="+mn-lt"/>
                <a:ea typeface="+mn-ea"/>
                <a:cs typeface="+mn-cs"/>
              </a:rPr>
              <a:t> /PSII layer</a:t>
            </a:r>
            <a:r>
              <a:rPr lang="ko-KR" altLang="en-US" sz="120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absorption spectrum</a:t>
            </a:r>
            <a:r>
              <a:rPr lang="ko-KR" altLang="en-US" sz="1200" kern="1200" baseline="0" dirty="0" smtClean="0">
                <a:solidFill>
                  <a:schemeClr val="tx1"/>
                </a:solidFill>
                <a:latin typeface="+mn-lt"/>
                <a:ea typeface="+mn-ea"/>
                <a:cs typeface="+mn-cs"/>
              </a:rPr>
              <a:t>을</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보여 주며</a:t>
            </a:r>
            <a:r>
              <a:rPr lang="en-US" altLang="ko-KR" sz="1200" kern="1200" baseline="0" dirty="0" smtClean="0">
                <a:solidFill>
                  <a:schemeClr val="tx1"/>
                </a:solidFill>
                <a:latin typeface="+mn-lt"/>
                <a:ea typeface="+mn-ea"/>
                <a:cs typeface="+mn-cs"/>
              </a:rPr>
              <a:t>, PSUs</a:t>
            </a:r>
            <a:r>
              <a:rPr lang="ko-KR" altLang="en-US" sz="1200" kern="1200" baseline="0" dirty="0" smtClean="0">
                <a:solidFill>
                  <a:schemeClr val="tx1"/>
                </a:solidFill>
                <a:latin typeface="+mn-lt"/>
                <a:ea typeface="+mn-ea"/>
                <a:cs typeface="+mn-cs"/>
              </a:rPr>
              <a:t>의</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존재여부를 확인 할 수 있습니다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3 (C)a</a:t>
            </a:r>
            <a:r>
              <a:rPr lang="ko-KR" altLang="en-US" sz="1200" kern="1200" baseline="0" dirty="0" smtClean="0">
                <a:solidFill>
                  <a:schemeClr val="tx1"/>
                </a:solidFill>
                <a:latin typeface="+mn-lt"/>
                <a:ea typeface="+mn-ea"/>
                <a:cs typeface="+mn-cs"/>
              </a:rPr>
              <a:t>는</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두 </a:t>
            </a:r>
            <a:r>
              <a:rPr lang="en-US" altLang="ko-KR" sz="1200" kern="1200" baseline="0" dirty="0" err="1" smtClean="0">
                <a:solidFill>
                  <a:schemeClr val="tx1"/>
                </a:solidFill>
                <a:latin typeface="+mn-lt"/>
                <a:ea typeface="+mn-ea"/>
                <a:cs typeface="+mn-cs"/>
              </a:rPr>
              <a:t>photosystem</a:t>
            </a:r>
            <a:r>
              <a:rPr lang="ko-KR" altLang="en-US" sz="1200" kern="1200" baseline="0" dirty="0" smtClean="0">
                <a:solidFill>
                  <a:schemeClr val="tx1"/>
                </a:solidFill>
                <a:latin typeface="+mn-lt"/>
                <a:ea typeface="+mn-ea"/>
                <a:cs typeface="+mn-cs"/>
              </a:rPr>
              <a:t>을 </a:t>
            </a:r>
            <a:r>
              <a:rPr lang="en-US" altLang="ko-KR" sz="1200" kern="1200" baseline="0" dirty="0" smtClean="0">
                <a:solidFill>
                  <a:schemeClr val="tx1"/>
                </a:solidFill>
                <a:latin typeface="+mn-lt"/>
                <a:ea typeface="+mn-ea"/>
                <a:cs typeface="+mn-cs"/>
              </a:rPr>
              <a:t>PBV</a:t>
            </a:r>
            <a:r>
              <a:rPr lang="ko-KR" altLang="en-US" sz="1200" kern="1200" baseline="0" dirty="0" smtClean="0">
                <a:solidFill>
                  <a:schemeClr val="tx1"/>
                </a:solidFill>
                <a:latin typeface="+mn-lt"/>
                <a:ea typeface="+mn-ea"/>
                <a:cs typeface="+mn-cs"/>
              </a:rPr>
              <a:t>를 사용하여 </a:t>
            </a:r>
            <a:r>
              <a:rPr lang="en-US" altLang="ko-KR" sz="1200" kern="1200" baseline="0" dirty="0" smtClean="0">
                <a:solidFill>
                  <a:schemeClr val="tx1"/>
                </a:solidFill>
                <a:latin typeface="+mn-lt"/>
                <a:ea typeface="+mn-ea"/>
                <a:cs typeface="+mn-cs"/>
              </a:rPr>
              <a:t>deposition</a:t>
            </a:r>
            <a:r>
              <a:rPr lang="ko-KR" altLang="en-US" sz="1200" kern="1200" baseline="0" dirty="0" smtClean="0">
                <a:solidFill>
                  <a:schemeClr val="tx1"/>
                </a:solidFill>
                <a:latin typeface="+mn-lt"/>
                <a:ea typeface="+mn-ea"/>
                <a:cs typeface="+mn-cs"/>
              </a:rPr>
              <a:t>한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이며 </a:t>
            </a:r>
            <a:r>
              <a:rPr lang="en-US" altLang="ko-KR" sz="1200" kern="1200" baseline="0" dirty="0" smtClean="0">
                <a:solidFill>
                  <a:schemeClr val="tx1"/>
                </a:solidFill>
                <a:latin typeface="+mn-lt"/>
                <a:ea typeface="+mn-ea"/>
                <a:cs typeface="+mn-cs"/>
              </a:rPr>
              <a:t>b</a:t>
            </a:r>
            <a:r>
              <a:rPr lang="ko-KR" altLang="en-US" sz="1200" kern="1200" baseline="0" dirty="0" smtClean="0">
                <a:solidFill>
                  <a:schemeClr val="tx1"/>
                </a:solidFill>
                <a:latin typeface="+mn-lt"/>
                <a:ea typeface="+mn-ea"/>
                <a:cs typeface="+mn-cs"/>
              </a:rPr>
              <a:t>는 이를 비교하기 위한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만 </a:t>
            </a:r>
            <a:r>
              <a:rPr lang="en-US" altLang="ko-KR" sz="1200" kern="1200" baseline="0" dirty="0" smtClean="0">
                <a:solidFill>
                  <a:schemeClr val="tx1"/>
                </a:solidFill>
                <a:latin typeface="+mn-lt"/>
                <a:ea typeface="+mn-ea"/>
                <a:cs typeface="+mn-cs"/>
              </a:rPr>
              <a:t>deposition</a:t>
            </a:r>
            <a:r>
              <a:rPr lang="ko-KR" altLang="en-US" sz="1200" kern="1200" baseline="0" dirty="0" smtClean="0">
                <a:solidFill>
                  <a:schemeClr val="tx1"/>
                </a:solidFill>
                <a:latin typeface="+mn-lt"/>
                <a:ea typeface="+mn-ea"/>
                <a:cs typeface="+mn-cs"/>
              </a:rPr>
              <a:t>한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입니다</a:t>
            </a:r>
            <a:r>
              <a:rPr lang="en-US" altLang="ko-KR" sz="1200" kern="1200" baseline="0" dirty="0" smtClean="0">
                <a:solidFill>
                  <a:schemeClr val="tx1"/>
                </a:solidFill>
                <a:latin typeface="+mn-lt"/>
                <a:ea typeface="+mn-ea"/>
                <a:cs typeface="+mn-cs"/>
              </a:rPr>
              <a:t>.</a:t>
            </a:r>
          </a:p>
          <a:p>
            <a:r>
              <a:rPr lang="en-US" altLang="ko-KR" sz="1200" b="0" kern="1200" baseline="0" dirty="0" smtClean="0">
                <a:solidFill>
                  <a:schemeClr val="tx1"/>
                </a:solidFill>
                <a:latin typeface="+mn-lt"/>
                <a:ea typeface="+mn-ea"/>
                <a:cs typeface="+mn-cs"/>
              </a:rPr>
              <a:t>electron donor</a:t>
            </a:r>
            <a:r>
              <a:rPr lang="ko-KR" altLang="en-US" sz="1200" b="0" kern="1200" baseline="0" dirty="0" smtClean="0">
                <a:solidFill>
                  <a:schemeClr val="tx1"/>
                </a:solidFill>
                <a:latin typeface="+mn-lt"/>
                <a:ea typeface="+mn-ea"/>
                <a:cs typeface="+mn-cs"/>
              </a:rPr>
              <a:t>가 없는 </a:t>
            </a:r>
            <a:r>
              <a:rPr lang="en-US" altLang="ko-KR" sz="1200" b="0" kern="1200" baseline="0" dirty="0" smtClean="0">
                <a:solidFill>
                  <a:schemeClr val="tx1"/>
                </a:solidFill>
                <a:latin typeface="+mn-lt"/>
                <a:ea typeface="+mn-ea"/>
                <a:cs typeface="+mn-cs"/>
              </a:rPr>
              <a:t>system</a:t>
            </a:r>
            <a:r>
              <a:rPr lang="ko-KR" altLang="en-US" sz="1200" b="0" kern="1200" baseline="0" dirty="0" smtClean="0">
                <a:solidFill>
                  <a:schemeClr val="tx1"/>
                </a:solidFill>
                <a:latin typeface="+mn-lt"/>
                <a:ea typeface="+mn-ea"/>
                <a:cs typeface="+mn-cs"/>
              </a:rPr>
              <a:t>에서 </a:t>
            </a:r>
            <a:r>
              <a:rPr lang="en-US" altLang="ko-KR" sz="1200" b="0" kern="1200" baseline="0" dirty="0" smtClean="0">
                <a:solidFill>
                  <a:schemeClr val="tx1"/>
                </a:solidFill>
                <a:latin typeface="+mn-lt"/>
                <a:ea typeface="+mn-ea"/>
                <a:cs typeface="+mn-cs"/>
              </a:rPr>
              <a:t>PS1</a:t>
            </a:r>
            <a:r>
              <a:rPr lang="ko-KR" altLang="en-US" sz="1200" b="0" kern="1200" baseline="0" dirty="0" smtClean="0">
                <a:solidFill>
                  <a:schemeClr val="tx1"/>
                </a:solidFill>
                <a:latin typeface="+mn-lt"/>
                <a:ea typeface="+mn-ea"/>
                <a:cs typeface="+mn-cs"/>
              </a:rPr>
              <a:t>과 </a:t>
            </a:r>
            <a:r>
              <a:rPr lang="en-US" altLang="ko-KR" sz="1200" b="0" kern="1200" baseline="0" dirty="0" smtClean="0">
                <a:solidFill>
                  <a:schemeClr val="tx1"/>
                </a:solidFill>
                <a:latin typeface="+mn-lt"/>
                <a:ea typeface="+mn-ea"/>
                <a:cs typeface="+mn-cs"/>
              </a:rPr>
              <a:t>PS2</a:t>
            </a:r>
            <a:r>
              <a:rPr lang="ko-KR" altLang="en-US" sz="1200" b="0" kern="1200" baseline="0" dirty="0" smtClean="0">
                <a:solidFill>
                  <a:schemeClr val="tx1"/>
                </a:solidFill>
                <a:latin typeface="+mn-lt"/>
                <a:ea typeface="+mn-ea"/>
                <a:cs typeface="+mn-cs"/>
              </a:rPr>
              <a:t>를 </a:t>
            </a:r>
            <a:r>
              <a:rPr lang="en-US" altLang="ko-KR" sz="1200" b="0" kern="1200" baseline="0" dirty="0" smtClean="0">
                <a:solidFill>
                  <a:schemeClr val="tx1"/>
                </a:solidFill>
                <a:latin typeface="+mn-lt"/>
                <a:ea typeface="+mn-ea"/>
                <a:cs typeface="+mn-cs"/>
              </a:rPr>
              <a:t>deposition</a:t>
            </a:r>
            <a:r>
              <a:rPr lang="ko-KR" altLang="en-US" sz="1200" b="0" kern="1200" baseline="0" dirty="0" smtClean="0">
                <a:solidFill>
                  <a:schemeClr val="tx1"/>
                </a:solidFill>
                <a:latin typeface="+mn-lt"/>
                <a:ea typeface="+mn-ea"/>
                <a:cs typeface="+mn-cs"/>
              </a:rPr>
              <a:t>한 </a:t>
            </a:r>
            <a:r>
              <a:rPr lang="en-US" altLang="ko-KR" sz="1200" b="0" kern="1200" baseline="0" dirty="0" smtClean="0">
                <a:solidFill>
                  <a:schemeClr val="tx1"/>
                </a:solidFill>
                <a:latin typeface="+mn-lt"/>
                <a:ea typeface="+mn-ea"/>
                <a:cs typeface="+mn-cs"/>
              </a:rPr>
              <a:t>electrode</a:t>
            </a:r>
            <a:r>
              <a:rPr lang="ko-KR" altLang="en-US" sz="1200" b="0" kern="1200" baseline="0" dirty="0" smtClean="0">
                <a:solidFill>
                  <a:schemeClr val="tx1"/>
                </a:solidFill>
                <a:latin typeface="+mn-lt"/>
                <a:ea typeface="+mn-ea"/>
                <a:cs typeface="+mn-cs"/>
              </a:rPr>
              <a:t>의 </a:t>
            </a:r>
            <a:r>
              <a:rPr lang="en-US" altLang="ko-KR" sz="1200" b="0" kern="1200" baseline="0" dirty="0" smtClean="0">
                <a:solidFill>
                  <a:schemeClr val="tx1"/>
                </a:solidFill>
                <a:latin typeface="+mn-lt"/>
                <a:ea typeface="+mn-ea"/>
                <a:cs typeface="+mn-cs"/>
              </a:rPr>
              <a:t>photocurrent</a:t>
            </a:r>
            <a:r>
              <a:rPr lang="ko-KR" altLang="en-US" sz="1200" b="0" kern="1200" baseline="0" dirty="0" smtClean="0">
                <a:solidFill>
                  <a:schemeClr val="tx1"/>
                </a:solidFill>
                <a:latin typeface="+mn-lt"/>
                <a:ea typeface="+mn-ea"/>
                <a:cs typeface="+mn-cs"/>
              </a:rPr>
              <a:t>가 </a:t>
            </a:r>
            <a:r>
              <a:rPr lang="en-US" altLang="ko-KR" sz="1200" b="0" kern="1200" baseline="0" dirty="0" smtClean="0">
                <a:solidFill>
                  <a:schemeClr val="tx1"/>
                </a:solidFill>
                <a:latin typeface="+mn-lt"/>
                <a:ea typeface="+mn-ea"/>
                <a:cs typeface="+mn-cs"/>
              </a:rPr>
              <a:t>PS2</a:t>
            </a:r>
            <a:r>
              <a:rPr lang="ko-KR" altLang="en-US" sz="1200" b="0" kern="1200" baseline="0" dirty="0" smtClean="0">
                <a:solidFill>
                  <a:schemeClr val="tx1"/>
                </a:solidFill>
                <a:latin typeface="+mn-lt"/>
                <a:ea typeface="+mn-ea"/>
                <a:cs typeface="+mn-cs"/>
              </a:rPr>
              <a:t>만 있는 </a:t>
            </a:r>
            <a:r>
              <a:rPr lang="en-US" altLang="ko-KR" sz="1200" b="0" kern="1200" baseline="0" dirty="0" smtClean="0">
                <a:solidFill>
                  <a:schemeClr val="tx1"/>
                </a:solidFill>
                <a:latin typeface="+mn-lt"/>
                <a:ea typeface="+mn-ea"/>
                <a:cs typeface="+mn-cs"/>
              </a:rPr>
              <a:t>electrode</a:t>
            </a:r>
            <a:r>
              <a:rPr lang="ko-KR" altLang="en-US" sz="1200" b="0" kern="1200" baseline="0" dirty="0" smtClean="0">
                <a:solidFill>
                  <a:schemeClr val="tx1"/>
                </a:solidFill>
                <a:latin typeface="+mn-lt"/>
                <a:ea typeface="+mn-ea"/>
                <a:cs typeface="+mn-cs"/>
              </a:rPr>
              <a:t>보다 </a:t>
            </a:r>
            <a:r>
              <a:rPr lang="en-US" altLang="ko-KR" sz="1200" b="0" kern="1200" baseline="0" dirty="0" smtClean="0">
                <a:solidFill>
                  <a:schemeClr val="tx1"/>
                </a:solidFill>
                <a:latin typeface="+mn-lt"/>
                <a:ea typeface="+mn-ea"/>
                <a:cs typeface="+mn-cs"/>
              </a:rPr>
              <a:t>2</a:t>
            </a:r>
            <a:r>
              <a:rPr lang="ko-KR" altLang="en-US" sz="1200" b="0" kern="1200" baseline="0" dirty="0" smtClean="0">
                <a:solidFill>
                  <a:schemeClr val="tx1"/>
                </a:solidFill>
                <a:latin typeface="+mn-lt"/>
                <a:ea typeface="+mn-ea"/>
                <a:cs typeface="+mn-cs"/>
              </a:rPr>
              <a:t>배정도 증가된 </a:t>
            </a:r>
            <a:r>
              <a:rPr lang="en-US" altLang="ko-KR" sz="1200" b="0" kern="1200" baseline="0" dirty="0" smtClean="0">
                <a:solidFill>
                  <a:schemeClr val="tx1"/>
                </a:solidFill>
                <a:latin typeface="+mn-lt"/>
                <a:ea typeface="+mn-ea"/>
                <a:cs typeface="+mn-cs"/>
              </a:rPr>
              <a:t>photocurrent</a:t>
            </a:r>
            <a:r>
              <a:rPr lang="ko-KR" altLang="en-US" sz="1200" b="0" kern="1200" baseline="0" dirty="0" smtClean="0">
                <a:solidFill>
                  <a:schemeClr val="tx1"/>
                </a:solidFill>
                <a:latin typeface="+mn-lt"/>
                <a:ea typeface="+mn-ea"/>
                <a:cs typeface="+mn-cs"/>
              </a:rPr>
              <a:t>를 발생하는 것을 볼 수 있습니다</a:t>
            </a:r>
            <a:r>
              <a:rPr lang="en-US" altLang="ko-KR" sz="1200" b="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PBV </a:t>
            </a:r>
            <a:r>
              <a:rPr lang="en-US" altLang="ko-KR" sz="1200" kern="1200" baseline="30000" dirty="0" smtClean="0">
                <a:solidFill>
                  <a:schemeClr val="tx1"/>
                </a:solidFill>
                <a:latin typeface="+mn-lt"/>
                <a:ea typeface="+mn-ea"/>
                <a:cs typeface="+mn-cs"/>
              </a:rPr>
              <a:t>2 +</a:t>
            </a:r>
            <a:r>
              <a:rPr lang="en-US" altLang="ko-KR" sz="1200" kern="1200" baseline="0" dirty="0" smtClean="0">
                <a:solidFill>
                  <a:schemeClr val="tx1"/>
                </a:solidFill>
                <a:latin typeface="+mn-lt"/>
                <a:ea typeface="+mn-ea"/>
                <a:cs typeface="+mn-cs"/>
              </a:rPr>
              <a:t> /PSI/PBV </a:t>
            </a:r>
            <a:r>
              <a:rPr lang="en-US" altLang="ko-KR" sz="1200" kern="1200" baseline="30000" dirty="0" smtClean="0">
                <a:solidFill>
                  <a:schemeClr val="tx1"/>
                </a:solidFill>
                <a:latin typeface="+mn-lt"/>
                <a:ea typeface="+mn-ea"/>
                <a:cs typeface="+mn-cs"/>
              </a:rPr>
              <a:t>2 +</a:t>
            </a:r>
            <a:r>
              <a:rPr lang="en-US" altLang="ko-KR" sz="1200" kern="1200" baseline="0" dirty="0" smtClean="0">
                <a:solidFill>
                  <a:schemeClr val="tx1"/>
                </a:solidFill>
                <a:latin typeface="+mn-lt"/>
                <a:ea typeface="+mn-ea"/>
                <a:cs typeface="+mn-cs"/>
              </a:rPr>
              <a:t> /PSII layer</a:t>
            </a:r>
            <a:r>
              <a:rPr lang="ko-KR" altLang="en-US" sz="1200" kern="1200" baseline="0" dirty="0" smtClean="0">
                <a:solidFill>
                  <a:schemeClr val="tx1"/>
                </a:solidFill>
                <a:latin typeface="+mn-lt"/>
                <a:ea typeface="+mn-ea"/>
                <a:cs typeface="+mn-cs"/>
              </a:rPr>
              <a:t>의</a:t>
            </a:r>
            <a:r>
              <a:rPr lang="en-US" altLang="ko-KR" sz="120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증가된 </a:t>
            </a:r>
            <a:r>
              <a:rPr lang="en-US" altLang="ko-KR" sz="1200" b="0" kern="1200" baseline="0" dirty="0" smtClean="0">
                <a:solidFill>
                  <a:schemeClr val="tx1"/>
                </a:solidFill>
                <a:latin typeface="+mn-lt"/>
                <a:ea typeface="+mn-ea"/>
                <a:cs typeface="+mn-cs"/>
              </a:rPr>
              <a:t>photocurrent</a:t>
            </a:r>
            <a:r>
              <a:rPr lang="ko-KR" altLang="en-US" sz="1200" b="0" kern="1200" baseline="0" dirty="0" smtClean="0">
                <a:solidFill>
                  <a:schemeClr val="tx1"/>
                </a:solidFill>
                <a:latin typeface="+mn-lt"/>
                <a:ea typeface="+mn-ea"/>
                <a:cs typeface="+mn-cs"/>
              </a:rPr>
              <a:t>는 두 </a:t>
            </a:r>
            <a:r>
              <a:rPr lang="en-US" altLang="ko-KR" sz="1200" b="0" kern="1200" baseline="0" dirty="0" err="1" smtClean="0">
                <a:solidFill>
                  <a:schemeClr val="tx1"/>
                </a:solidFill>
                <a:latin typeface="+mn-lt"/>
                <a:ea typeface="+mn-ea"/>
                <a:cs typeface="+mn-cs"/>
              </a:rPr>
              <a:t>photosystem</a:t>
            </a:r>
            <a:r>
              <a:rPr lang="ko-KR" altLang="en-US" sz="1200" b="0" kern="1200" baseline="0" dirty="0" smtClean="0">
                <a:solidFill>
                  <a:schemeClr val="tx1"/>
                </a:solidFill>
                <a:latin typeface="+mn-lt"/>
                <a:ea typeface="+mn-ea"/>
                <a:cs typeface="+mn-cs"/>
              </a:rPr>
              <a:t>의 </a:t>
            </a:r>
            <a:r>
              <a:rPr lang="en-US" altLang="ko-KR" sz="1200" b="0" kern="1200" baseline="0" dirty="0" smtClean="0">
                <a:solidFill>
                  <a:schemeClr val="tx1"/>
                </a:solidFill>
                <a:latin typeface="+mn-lt"/>
                <a:ea typeface="+mn-ea"/>
                <a:cs typeface="+mn-cs"/>
              </a:rPr>
              <a:t>excitation</a:t>
            </a:r>
            <a:r>
              <a:rPr lang="ko-KR" altLang="en-US" sz="1200" b="0" kern="1200" baseline="0" dirty="0" smtClean="0">
                <a:solidFill>
                  <a:schemeClr val="tx1"/>
                </a:solidFill>
                <a:latin typeface="+mn-lt"/>
                <a:ea typeface="+mn-ea"/>
                <a:cs typeface="+mn-cs"/>
              </a:rPr>
              <a:t>으로 인해 </a:t>
            </a:r>
            <a:r>
              <a:rPr lang="en-US" altLang="ko-KR" sz="1200" b="0" kern="1200" baseline="0" dirty="0" smtClean="0">
                <a:solidFill>
                  <a:schemeClr val="tx1"/>
                </a:solidFill>
                <a:latin typeface="+mn-lt"/>
                <a:ea typeface="+mn-ea"/>
                <a:cs typeface="+mn-cs"/>
              </a:rPr>
              <a:t>electron transfer chain</a:t>
            </a:r>
            <a:r>
              <a:rPr lang="ko-KR" altLang="en-US" sz="1200" b="0" kern="1200" baseline="0" dirty="0" smtClean="0">
                <a:solidFill>
                  <a:schemeClr val="tx1"/>
                </a:solidFill>
                <a:latin typeface="+mn-lt"/>
                <a:ea typeface="+mn-ea"/>
                <a:cs typeface="+mn-cs"/>
              </a:rPr>
              <a:t>이 형성되며</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또한 두 </a:t>
            </a:r>
            <a:r>
              <a:rPr lang="en-US" altLang="ko-KR" sz="1200" b="0" kern="1200" baseline="0" dirty="0" err="1" smtClean="0">
                <a:solidFill>
                  <a:schemeClr val="tx1"/>
                </a:solidFill>
                <a:latin typeface="+mn-lt"/>
                <a:ea typeface="+mn-ea"/>
                <a:cs typeface="+mn-cs"/>
              </a:rPr>
              <a:t>photosystem</a:t>
            </a:r>
            <a:r>
              <a:rPr lang="ko-KR" altLang="en-US" sz="1200" b="0" kern="1200" baseline="0" dirty="0" smtClean="0">
                <a:solidFill>
                  <a:schemeClr val="tx1"/>
                </a:solidFill>
                <a:latin typeface="+mn-lt"/>
                <a:ea typeface="+mn-ea"/>
                <a:cs typeface="+mn-cs"/>
              </a:rPr>
              <a:t>에 의한 증가된 </a:t>
            </a:r>
            <a:r>
              <a:rPr lang="en-US" altLang="ko-KR" sz="1200" kern="1200" baseline="0" dirty="0" smtClean="0">
                <a:solidFill>
                  <a:schemeClr val="tx1"/>
                </a:solidFill>
                <a:latin typeface="+mn-lt"/>
                <a:ea typeface="+mn-ea"/>
                <a:cs typeface="+mn-cs"/>
              </a:rPr>
              <a:t>charge separation</a:t>
            </a:r>
            <a:r>
              <a:rPr lang="ko-KR" altLang="en-US" sz="1200" kern="1200" baseline="0" dirty="0" smtClean="0">
                <a:solidFill>
                  <a:schemeClr val="tx1"/>
                </a:solidFill>
                <a:latin typeface="+mn-lt"/>
                <a:ea typeface="+mn-ea"/>
                <a:cs typeface="+mn-cs"/>
              </a:rPr>
              <a:t>으로 인해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가 증가한 것으로 볼 수 있습니다</a:t>
            </a:r>
            <a:r>
              <a:rPr lang="en-US" altLang="ko-KR" sz="1200" kern="1200" baseline="0" dirty="0" smtClean="0">
                <a:solidFill>
                  <a:schemeClr val="tx1"/>
                </a:solidFill>
                <a:latin typeface="+mn-lt"/>
                <a:ea typeface="+mn-ea"/>
                <a:cs typeface="+mn-cs"/>
              </a:rPr>
              <a:t>.</a:t>
            </a:r>
            <a:endParaRPr lang="en-US" altLang="ko-KR" sz="1200" b="0" kern="1200" baseline="0" dirty="0" smtClean="0">
              <a:solidFill>
                <a:schemeClr val="tx1"/>
              </a:solidFill>
              <a:latin typeface="+mn-lt"/>
              <a:ea typeface="+mn-ea"/>
              <a:cs typeface="+mn-cs"/>
            </a:endParaRPr>
          </a:p>
          <a:p>
            <a:endParaRPr lang="en-US" altLang="ko-KR" sz="1200" b="0" kern="1200" baseline="0" dirty="0" smtClean="0">
              <a:solidFill>
                <a:schemeClr val="tx1"/>
              </a:solidFill>
              <a:latin typeface="+mn-lt"/>
              <a:ea typeface="+mn-ea"/>
              <a:cs typeface="+mn-cs"/>
            </a:endParaRPr>
          </a:p>
          <a:p>
            <a:r>
              <a:rPr lang="ko-KR" altLang="en-US" sz="1200" b="0" kern="1200" baseline="0" dirty="0" smtClean="0">
                <a:solidFill>
                  <a:schemeClr val="tx1"/>
                </a:solidFill>
                <a:latin typeface="+mn-lt"/>
                <a:ea typeface="+mn-ea"/>
                <a:cs typeface="+mn-cs"/>
              </a:rPr>
              <a:t>즉</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간단하게 말하면</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빛에 의한 </a:t>
            </a:r>
            <a:r>
              <a:rPr lang="en-US" altLang="ko-KR" sz="1200" kern="1200" baseline="0" dirty="0" smtClean="0">
                <a:solidFill>
                  <a:schemeClr val="tx1"/>
                </a:solidFill>
                <a:latin typeface="+mn-lt"/>
                <a:ea typeface="+mn-ea"/>
                <a:cs typeface="+mn-cs"/>
              </a:rPr>
              <a:t>charge separation</a:t>
            </a:r>
            <a:r>
              <a:rPr lang="ko-KR" altLang="en-US" sz="1200" kern="1200" baseline="0" dirty="0" smtClean="0">
                <a:solidFill>
                  <a:schemeClr val="tx1"/>
                </a:solidFill>
                <a:latin typeface="+mn-lt"/>
                <a:ea typeface="+mn-ea"/>
                <a:cs typeface="+mn-cs"/>
              </a:rPr>
              <a:t>으로 인해 </a:t>
            </a:r>
            <a:r>
              <a:rPr lang="en-US" altLang="ko-KR" sz="1200" b="0" kern="1200" baseline="0" dirty="0" smtClean="0">
                <a:solidFill>
                  <a:schemeClr val="tx1"/>
                </a:solidFill>
                <a:latin typeface="+mn-lt"/>
                <a:ea typeface="+mn-ea"/>
                <a:cs typeface="+mn-cs"/>
              </a:rPr>
              <a:t>PS2</a:t>
            </a:r>
            <a:r>
              <a:rPr lang="ko-KR" altLang="en-US" sz="1200" b="0" kern="1200" baseline="0" dirty="0" smtClean="0">
                <a:solidFill>
                  <a:schemeClr val="tx1"/>
                </a:solidFill>
                <a:latin typeface="+mn-lt"/>
                <a:ea typeface="+mn-ea"/>
                <a:cs typeface="+mn-cs"/>
              </a:rPr>
              <a:t>에서 물분해가 일어나 생성된 전자는 </a:t>
            </a:r>
            <a:r>
              <a:rPr lang="en-US" altLang="ko-KR" sz="1200" b="0" kern="1200" baseline="0" dirty="0" smtClean="0">
                <a:solidFill>
                  <a:schemeClr val="tx1"/>
                </a:solidFill>
                <a:latin typeface="+mn-lt"/>
                <a:ea typeface="+mn-ea"/>
                <a:cs typeface="+mn-cs"/>
              </a:rPr>
              <a:t>PBV</a:t>
            </a:r>
            <a:r>
              <a:rPr lang="ko-KR" altLang="en-US" sz="1200" b="0" kern="1200" baseline="0" dirty="0" smtClean="0">
                <a:solidFill>
                  <a:schemeClr val="tx1"/>
                </a:solidFill>
                <a:latin typeface="+mn-lt"/>
                <a:ea typeface="+mn-ea"/>
                <a:cs typeface="+mn-cs"/>
              </a:rPr>
              <a:t>에 전달되며</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동시에 </a:t>
            </a:r>
            <a:r>
              <a:rPr lang="en-US" altLang="ko-KR" sz="1200" kern="1200" baseline="0" dirty="0" smtClean="0">
                <a:solidFill>
                  <a:schemeClr val="tx1"/>
                </a:solidFill>
                <a:latin typeface="+mn-lt"/>
                <a:ea typeface="+mn-ea"/>
                <a:cs typeface="+mn-cs"/>
              </a:rPr>
              <a:t>charge separation</a:t>
            </a:r>
            <a:r>
              <a:rPr lang="ko-KR" altLang="en-US" sz="1200" kern="1200" baseline="0" dirty="0" smtClean="0">
                <a:solidFill>
                  <a:schemeClr val="tx1"/>
                </a:solidFill>
                <a:latin typeface="+mn-lt"/>
                <a:ea typeface="+mn-ea"/>
                <a:cs typeface="+mn-cs"/>
              </a:rPr>
              <a:t>이 일어난 </a:t>
            </a:r>
            <a:r>
              <a:rPr lang="en-US" altLang="ko-KR" sz="1200" b="0" kern="1200" baseline="0" dirty="0" smtClean="0">
                <a:solidFill>
                  <a:schemeClr val="tx1"/>
                </a:solidFill>
                <a:latin typeface="+mn-lt"/>
                <a:ea typeface="+mn-ea"/>
                <a:cs typeface="+mn-cs"/>
              </a:rPr>
              <a:t>PS1</a:t>
            </a:r>
            <a:r>
              <a:rPr lang="ko-KR" altLang="en-US" sz="1200" b="0" kern="1200" baseline="0" dirty="0" smtClean="0">
                <a:solidFill>
                  <a:schemeClr val="tx1"/>
                </a:solidFill>
                <a:latin typeface="+mn-lt"/>
                <a:ea typeface="+mn-ea"/>
                <a:cs typeface="+mn-cs"/>
              </a:rPr>
              <a:t>에서 이를 받아 궁극적으로 </a:t>
            </a:r>
            <a:r>
              <a:rPr lang="en-US" altLang="ko-KR" sz="1200" b="0" kern="1200" baseline="0" dirty="0" smtClean="0">
                <a:solidFill>
                  <a:schemeClr val="tx1"/>
                </a:solidFill>
                <a:latin typeface="+mn-lt"/>
                <a:ea typeface="+mn-ea"/>
                <a:cs typeface="+mn-cs"/>
              </a:rPr>
              <a:t>electrode</a:t>
            </a:r>
            <a:r>
              <a:rPr lang="ko-KR" altLang="en-US" sz="1200" b="0" kern="1200" baseline="0" dirty="0" smtClean="0">
                <a:solidFill>
                  <a:schemeClr val="tx1"/>
                </a:solidFill>
                <a:latin typeface="+mn-lt"/>
                <a:ea typeface="+mn-ea"/>
                <a:cs typeface="+mn-cs"/>
              </a:rPr>
              <a:t>로 전달하게 됩니다</a:t>
            </a:r>
            <a:r>
              <a:rPr lang="en-US" altLang="ko-KR" sz="1200" b="0" kern="1200" baseline="0" dirty="0" smtClean="0">
                <a:solidFill>
                  <a:schemeClr val="tx1"/>
                </a:solidFill>
                <a:latin typeface="+mn-lt"/>
                <a:ea typeface="+mn-ea"/>
                <a:cs typeface="+mn-cs"/>
              </a:rPr>
              <a:t>.</a:t>
            </a:r>
          </a:p>
          <a:p>
            <a:r>
              <a:rPr lang="ko-KR" altLang="en-US" sz="1200" b="0" kern="1200" baseline="0" dirty="0" smtClean="0">
                <a:solidFill>
                  <a:schemeClr val="tx1"/>
                </a:solidFill>
                <a:latin typeface="+mn-lt"/>
                <a:ea typeface="+mn-ea"/>
                <a:cs typeface="+mn-cs"/>
              </a:rPr>
              <a:t>이와 같이 두 </a:t>
            </a:r>
            <a:r>
              <a:rPr lang="en-US" altLang="ko-KR" sz="1200" b="0" kern="1200" baseline="0" dirty="0" err="1" smtClean="0">
                <a:solidFill>
                  <a:schemeClr val="tx1"/>
                </a:solidFill>
                <a:latin typeface="+mn-lt"/>
                <a:ea typeface="+mn-ea"/>
                <a:cs typeface="+mn-cs"/>
              </a:rPr>
              <a:t>Photosystem</a:t>
            </a:r>
            <a:r>
              <a:rPr lang="ko-KR" altLang="en-US" sz="1200" b="0" kern="1200" baseline="0" dirty="0" smtClean="0">
                <a:solidFill>
                  <a:schemeClr val="tx1"/>
                </a:solidFill>
                <a:latin typeface="+mn-lt"/>
                <a:ea typeface="+mn-ea"/>
                <a:cs typeface="+mn-cs"/>
              </a:rPr>
              <a:t>의 </a:t>
            </a:r>
            <a:r>
              <a:rPr lang="en-US" altLang="ko-KR" sz="1200" kern="1200" baseline="0" dirty="0" smtClean="0">
                <a:solidFill>
                  <a:schemeClr val="tx1"/>
                </a:solidFill>
                <a:latin typeface="+mn-lt"/>
                <a:ea typeface="+mn-ea"/>
                <a:cs typeface="+mn-cs"/>
              </a:rPr>
              <a:t>charge separation</a:t>
            </a:r>
            <a:r>
              <a:rPr lang="ko-KR" altLang="en-US" sz="1200" kern="1200" baseline="0" dirty="0" smtClean="0">
                <a:solidFill>
                  <a:schemeClr val="tx1"/>
                </a:solidFill>
                <a:latin typeface="+mn-lt"/>
                <a:ea typeface="+mn-ea"/>
                <a:cs typeface="+mn-cs"/>
              </a:rPr>
              <a:t>으로 인해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가 가능하게되며 </a:t>
            </a:r>
            <a:r>
              <a:rPr lang="ko-KR" altLang="en-US" sz="1200" kern="1200" baseline="0" dirty="0" err="1" smtClean="0">
                <a:solidFill>
                  <a:schemeClr val="tx1"/>
                </a:solidFill>
                <a:latin typeface="+mn-lt"/>
                <a:ea typeface="+mn-ea"/>
                <a:cs typeface="+mn-cs"/>
              </a:rPr>
              <a:t>두개의</a:t>
            </a:r>
            <a:r>
              <a:rPr lang="ko-KR" altLang="en-US" sz="1200" kern="1200" baseline="0" dirty="0" smtClean="0">
                <a:solidFill>
                  <a:schemeClr val="tx1"/>
                </a:solidFill>
                <a:latin typeface="+mn-lt"/>
                <a:ea typeface="+mn-ea"/>
                <a:cs typeface="+mn-cs"/>
              </a:rPr>
              <a:t> </a:t>
            </a:r>
            <a:r>
              <a:rPr lang="en-US" altLang="ko-KR" sz="1200" kern="1200" baseline="0" dirty="0" smtClean="0">
                <a:solidFill>
                  <a:schemeClr val="tx1"/>
                </a:solidFill>
                <a:latin typeface="+mn-lt"/>
                <a:ea typeface="+mn-ea"/>
                <a:cs typeface="+mn-cs"/>
              </a:rPr>
              <a:t>charge separation</a:t>
            </a:r>
            <a:r>
              <a:rPr lang="ko-KR" altLang="en-US" sz="1200" kern="1200" baseline="0" dirty="0" smtClean="0">
                <a:solidFill>
                  <a:schemeClr val="tx1"/>
                </a:solidFill>
                <a:latin typeface="+mn-lt"/>
                <a:ea typeface="+mn-ea"/>
                <a:cs typeface="+mn-cs"/>
              </a:rPr>
              <a:t>으로</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인해 증가된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를 관찰 할 수 있습니다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3 (D)</a:t>
            </a:r>
            <a:r>
              <a:rPr lang="ko-KR" altLang="en-US" sz="1200" kern="1200" baseline="0" dirty="0" smtClean="0">
                <a:solidFill>
                  <a:schemeClr val="tx1"/>
                </a:solidFill>
                <a:latin typeface="+mn-lt"/>
                <a:ea typeface="+mn-ea"/>
                <a:cs typeface="+mn-cs"/>
              </a:rPr>
              <a:t>는 </a:t>
            </a:r>
            <a:r>
              <a:rPr lang="en-US" altLang="ko-KR" sz="1200" kern="1200" baseline="0" dirty="0" smtClean="0">
                <a:solidFill>
                  <a:schemeClr val="tx1"/>
                </a:solidFill>
                <a:latin typeface="+mn-lt"/>
                <a:ea typeface="+mn-ea"/>
                <a:cs typeface="+mn-cs"/>
              </a:rPr>
              <a:t>applied potential</a:t>
            </a:r>
            <a:r>
              <a:rPr lang="ko-KR" altLang="en-US" sz="1200" kern="1200" baseline="0" dirty="0" smtClean="0">
                <a:solidFill>
                  <a:schemeClr val="tx1"/>
                </a:solidFill>
                <a:latin typeface="+mn-lt"/>
                <a:ea typeface="+mn-ea"/>
                <a:cs typeface="+mn-cs"/>
              </a:rPr>
              <a:t>에</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따른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변화를 보여주는 </a:t>
            </a:r>
            <a:r>
              <a:rPr lang="en-US" altLang="ko-KR" sz="1200" kern="1200" baseline="0" dirty="0" smtClean="0">
                <a:solidFill>
                  <a:schemeClr val="tx1"/>
                </a:solidFill>
                <a:latin typeface="+mn-lt"/>
                <a:ea typeface="+mn-ea"/>
                <a:cs typeface="+mn-cs"/>
              </a:rPr>
              <a:t>data</a:t>
            </a:r>
            <a:r>
              <a:rPr lang="ko-KR" altLang="en-US" sz="1200" kern="1200" baseline="0" dirty="0" smtClean="0">
                <a:solidFill>
                  <a:schemeClr val="tx1"/>
                </a:solidFill>
                <a:latin typeface="+mn-lt"/>
                <a:ea typeface="+mn-ea"/>
                <a:cs typeface="+mn-cs"/>
              </a:rPr>
              <a:t>입니다</a:t>
            </a:r>
            <a:r>
              <a:rPr lang="en-US" altLang="ko-KR" sz="1200" kern="1200" baseline="0" dirty="0" smtClean="0">
                <a:solidFill>
                  <a:schemeClr val="tx1"/>
                </a:solidFill>
                <a:latin typeface="+mn-lt"/>
                <a:ea typeface="+mn-ea"/>
                <a:cs typeface="+mn-cs"/>
              </a:rPr>
              <a:t>. Inset figure</a:t>
            </a:r>
            <a:r>
              <a:rPr lang="ko-KR" altLang="en-US" sz="1200" kern="1200" baseline="0" dirty="0" smtClean="0">
                <a:solidFill>
                  <a:schemeClr val="tx1"/>
                </a:solidFill>
                <a:latin typeface="+mn-lt"/>
                <a:ea typeface="+mn-ea"/>
                <a:cs typeface="+mn-cs"/>
              </a:rPr>
              <a:t>는 빛세기에 따른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변화입니다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7</a:t>
            </a:fld>
            <a:endParaRPr lang="ko-KR" altLang="en-US" smtClean="0">
              <a:solidFill>
                <a:prstClr val="black"/>
              </a:solidFill>
            </a:endParaRPr>
          </a:p>
        </p:txBody>
      </p:sp>
    </p:spTree>
    <p:extLst>
      <p:ext uri="{BB962C8B-B14F-4D97-AF65-F5344CB8AC3E}">
        <p14:creationId xmlns:p14="http://schemas.microsoft.com/office/powerpoint/2010/main" val="8663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ko-KR" altLang="en-US" sz="1200" b="0" kern="1200" baseline="0" dirty="0" smtClean="0">
                <a:solidFill>
                  <a:schemeClr val="tx1"/>
                </a:solidFill>
                <a:latin typeface="+mn-lt"/>
                <a:ea typeface="+mn-ea"/>
                <a:cs typeface="+mn-cs"/>
              </a:rPr>
              <a:t>앞에서 설명한 </a:t>
            </a:r>
            <a:r>
              <a:rPr lang="en-US" altLang="ko-KR" sz="1200" b="0" kern="1200" baseline="0" dirty="0" smtClean="0">
                <a:solidFill>
                  <a:schemeClr val="tx1"/>
                </a:solidFill>
                <a:latin typeface="+mn-lt"/>
                <a:ea typeface="+mn-ea"/>
                <a:cs typeface="+mn-cs"/>
              </a:rPr>
              <a:t>PBV</a:t>
            </a:r>
            <a:r>
              <a:rPr lang="ko-KR" altLang="en-US" sz="1200" b="0" kern="1200" baseline="0" dirty="0" smtClean="0">
                <a:solidFill>
                  <a:schemeClr val="tx1"/>
                </a:solidFill>
                <a:latin typeface="+mn-lt"/>
                <a:ea typeface="+mn-ea"/>
                <a:cs typeface="+mn-cs"/>
              </a:rPr>
              <a:t>만을 사용하여 </a:t>
            </a:r>
            <a:r>
              <a:rPr lang="en-US" altLang="ko-KR" sz="1200" b="0" kern="1200" baseline="0" dirty="0" smtClean="0">
                <a:solidFill>
                  <a:schemeClr val="tx1"/>
                </a:solidFill>
                <a:latin typeface="+mn-lt"/>
                <a:ea typeface="+mn-ea"/>
                <a:cs typeface="+mn-cs"/>
              </a:rPr>
              <a:t>PS1</a:t>
            </a:r>
            <a:r>
              <a:rPr lang="ko-KR" altLang="en-US" sz="1200" b="0" kern="1200" baseline="0" dirty="0" smtClean="0">
                <a:solidFill>
                  <a:schemeClr val="tx1"/>
                </a:solidFill>
                <a:latin typeface="+mn-lt"/>
                <a:ea typeface="+mn-ea"/>
                <a:cs typeface="+mn-cs"/>
              </a:rPr>
              <a:t>과 </a:t>
            </a:r>
            <a:r>
              <a:rPr lang="en-US" altLang="ko-KR" sz="1200" b="0" kern="1200" baseline="0" dirty="0" smtClean="0">
                <a:solidFill>
                  <a:schemeClr val="tx1"/>
                </a:solidFill>
                <a:latin typeface="+mn-lt"/>
                <a:ea typeface="+mn-ea"/>
                <a:cs typeface="+mn-cs"/>
              </a:rPr>
              <a:t>PS2</a:t>
            </a:r>
            <a:r>
              <a:rPr lang="ko-KR" altLang="en-US" sz="1200" b="0" kern="1200" baseline="0" dirty="0" smtClean="0">
                <a:solidFill>
                  <a:schemeClr val="tx1"/>
                </a:solidFill>
                <a:latin typeface="+mn-lt"/>
                <a:ea typeface="+mn-ea"/>
                <a:cs typeface="+mn-cs"/>
              </a:rPr>
              <a:t>를 </a:t>
            </a:r>
            <a:r>
              <a:rPr lang="en-US" altLang="ko-KR" sz="1200" b="0" kern="1200" baseline="0" dirty="0" smtClean="0">
                <a:solidFill>
                  <a:schemeClr val="tx1"/>
                </a:solidFill>
                <a:latin typeface="+mn-lt"/>
                <a:ea typeface="+mn-ea"/>
                <a:cs typeface="+mn-cs"/>
              </a:rPr>
              <a:t>deposition</a:t>
            </a:r>
            <a:r>
              <a:rPr lang="ko-KR" altLang="en-US" sz="1200" b="0" kern="1200" baseline="0" dirty="0" smtClean="0">
                <a:solidFill>
                  <a:schemeClr val="tx1"/>
                </a:solidFill>
                <a:latin typeface="+mn-lt"/>
                <a:ea typeface="+mn-ea"/>
                <a:cs typeface="+mn-cs"/>
              </a:rPr>
              <a:t>한 </a:t>
            </a:r>
            <a:r>
              <a:rPr lang="en-US" altLang="ko-KR" sz="1200" b="0" kern="1200" baseline="0" dirty="0" smtClean="0">
                <a:solidFill>
                  <a:schemeClr val="tx1"/>
                </a:solidFill>
                <a:latin typeface="+mn-lt"/>
                <a:ea typeface="+mn-ea"/>
                <a:cs typeface="+mn-cs"/>
              </a:rPr>
              <a:t>electrode</a:t>
            </a:r>
            <a:r>
              <a:rPr lang="ko-KR" altLang="en-US" sz="1200" b="0" kern="1200" baseline="0" dirty="0" smtClean="0">
                <a:solidFill>
                  <a:schemeClr val="tx1"/>
                </a:solidFill>
                <a:latin typeface="+mn-lt"/>
                <a:ea typeface="+mn-ea"/>
                <a:cs typeface="+mn-cs"/>
              </a:rPr>
              <a:t>는</a:t>
            </a:r>
            <a:r>
              <a:rPr lang="en-US" altLang="ko-KR" sz="1200" b="0" kern="1200" baseline="0" dirty="0" smtClean="0">
                <a:solidFill>
                  <a:schemeClr val="tx1"/>
                </a:solidFill>
                <a:latin typeface="+mn-lt"/>
                <a:ea typeface="+mn-ea"/>
                <a:cs typeface="+mn-cs"/>
              </a:rPr>
              <a:t> PBV</a:t>
            </a:r>
            <a:r>
              <a:rPr lang="ko-KR" altLang="en-US" sz="1200" b="0" kern="1200" baseline="0" dirty="0" smtClean="0">
                <a:solidFill>
                  <a:schemeClr val="tx1"/>
                </a:solidFill>
                <a:latin typeface="+mn-lt"/>
                <a:ea typeface="+mn-ea"/>
                <a:cs typeface="+mn-cs"/>
              </a:rPr>
              <a:t>의 같은 </a:t>
            </a:r>
            <a:r>
              <a:rPr lang="en-US" altLang="ko-KR" sz="1200" b="0" kern="1200" baseline="0" dirty="0" err="1" smtClean="0">
                <a:solidFill>
                  <a:schemeClr val="tx1"/>
                </a:solidFill>
                <a:latin typeface="+mn-lt"/>
                <a:ea typeface="+mn-ea"/>
                <a:cs typeface="+mn-cs"/>
              </a:rPr>
              <a:t>redox</a:t>
            </a:r>
            <a:r>
              <a:rPr lang="en-US" altLang="ko-KR" sz="1200" b="0" kern="1200" baseline="0" dirty="0" smtClean="0">
                <a:solidFill>
                  <a:schemeClr val="tx1"/>
                </a:solidFill>
                <a:latin typeface="+mn-lt"/>
                <a:ea typeface="+mn-ea"/>
                <a:cs typeface="+mn-cs"/>
              </a:rPr>
              <a:t> potential</a:t>
            </a:r>
            <a:r>
              <a:rPr lang="ko-KR" altLang="en-US" sz="1200" b="0" kern="1200" baseline="0" dirty="0" smtClean="0">
                <a:solidFill>
                  <a:schemeClr val="tx1"/>
                </a:solidFill>
                <a:latin typeface="+mn-lt"/>
                <a:ea typeface="+mn-ea"/>
                <a:cs typeface="+mn-cs"/>
              </a:rPr>
              <a:t>로 인해 완전한 전자전달이 되지 않아 효율이 떨어지는 단점이 있습니다</a:t>
            </a:r>
            <a:r>
              <a:rPr lang="en-US" altLang="ko-KR" sz="1200" b="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ko-KR" altLang="en-US" sz="1200" b="0" kern="1200" baseline="0" dirty="0" smtClean="0">
                <a:solidFill>
                  <a:schemeClr val="tx1"/>
                </a:solidFill>
                <a:latin typeface="+mn-lt"/>
                <a:ea typeface="+mn-ea"/>
                <a:cs typeface="+mn-cs"/>
              </a:rPr>
              <a:t>이러한 문제점을 보안하여 </a:t>
            </a:r>
            <a:r>
              <a:rPr lang="en-US" altLang="ko-KR" sz="1200" b="0" kern="1200" baseline="0" dirty="0" smtClean="0">
                <a:solidFill>
                  <a:schemeClr val="tx1"/>
                </a:solidFill>
                <a:latin typeface="+mn-lt"/>
                <a:ea typeface="+mn-ea"/>
                <a:cs typeface="+mn-cs"/>
              </a:rPr>
              <a:t>Figure 4 (A)</a:t>
            </a:r>
            <a:r>
              <a:rPr lang="ko-KR" altLang="en-US" sz="1200" b="0" kern="1200" baseline="0" dirty="0" smtClean="0">
                <a:solidFill>
                  <a:schemeClr val="tx1"/>
                </a:solidFill>
                <a:latin typeface="+mn-lt"/>
                <a:ea typeface="+mn-ea"/>
                <a:cs typeface="+mn-cs"/>
              </a:rPr>
              <a:t>처럼 각각 </a:t>
            </a:r>
            <a:r>
              <a:rPr lang="en-US" altLang="ko-KR" sz="1200" b="0" kern="1200" baseline="0" dirty="0" smtClean="0">
                <a:solidFill>
                  <a:schemeClr val="tx1"/>
                </a:solidFill>
                <a:latin typeface="+mn-lt"/>
                <a:ea typeface="+mn-ea"/>
                <a:cs typeface="+mn-cs"/>
              </a:rPr>
              <a:t>potential</a:t>
            </a:r>
            <a:r>
              <a:rPr lang="ko-KR" altLang="en-US" sz="1200" b="0" kern="1200" baseline="0" dirty="0" smtClean="0">
                <a:solidFill>
                  <a:schemeClr val="tx1"/>
                </a:solidFill>
                <a:latin typeface="+mn-lt"/>
                <a:ea typeface="+mn-ea"/>
                <a:cs typeface="+mn-cs"/>
              </a:rPr>
              <a:t>이 다른 </a:t>
            </a:r>
            <a:r>
              <a:rPr lang="en-US" altLang="ko-KR" sz="1200" kern="1200" baseline="0" dirty="0" smtClean="0">
                <a:solidFill>
                  <a:schemeClr val="tx1"/>
                </a:solidFill>
                <a:latin typeface="+mn-lt"/>
                <a:ea typeface="+mn-ea"/>
                <a:cs typeface="+mn-cs"/>
              </a:rPr>
              <a:t>electron acceptor </a:t>
            </a:r>
            <a:r>
              <a:rPr lang="ko-KR" altLang="en-US" sz="1200" kern="1200" baseline="0" dirty="0" smtClean="0">
                <a:solidFill>
                  <a:schemeClr val="tx1"/>
                </a:solidFill>
                <a:latin typeface="+mn-lt"/>
                <a:ea typeface="+mn-ea"/>
                <a:cs typeface="+mn-cs"/>
              </a:rPr>
              <a:t>역할을 하는 </a:t>
            </a:r>
            <a:r>
              <a:rPr lang="en-US" altLang="ko-KR" sz="1200" kern="1200" baseline="0" dirty="0" err="1" smtClean="0">
                <a:solidFill>
                  <a:schemeClr val="tx1"/>
                </a:solidFill>
                <a:latin typeface="+mn-lt"/>
                <a:ea typeface="+mn-ea"/>
                <a:cs typeface="+mn-cs"/>
              </a:rPr>
              <a:t>redox</a:t>
            </a:r>
            <a:r>
              <a:rPr lang="en-US" altLang="ko-KR" sz="1200" kern="1200" baseline="0" dirty="0" smtClean="0">
                <a:solidFill>
                  <a:schemeClr val="tx1"/>
                </a:solidFill>
                <a:latin typeface="+mn-lt"/>
                <a:ea typeface="+mn-ea"/>
                <a:cs typeface="+mn-cs"/>
              </a:rPr>
              <a:t> polymer</a:t>
            </a:r>
            <a:r>
              <a:rPr lang="ko-KR" altLang="en-US" sz="1200" kern="1200" baseline="0" dirty="0" smtClean="0">
                <a:solidFill>
                  <a:schemeClr val="tx1"/>
                </a:solidFill>
                <a:latin typeface="+mn-lt"/>
                <a:ea typeface="+mn-ea"/>
                <a:cs typeface="+mn-cs"/>
              </a:rPr>
              <a:t>을 사용하므로써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를 </a:t>
            </a:r>
            <a:r>
              <a:rPr lang="ko-KR" altLang="en-US" sz="1200" kern="1200" baseline="0" dirty="0" err="1" smtClean="0">
                <a:solidFill>
                  <a:schemeClr val="tx1"/>
                </a:solidFill>
                <a:latin typeface="+mn-lt"/>
                <a:ea typeface="+mn-ea"/>
                <a:cs typeface="+mn-cs"/>
              </a:rPr>
              <a:t>원할하게</a:t>
            </a:r>
            <a:r>
              <a:rPr lang="ko-KR" altLang="en-US" sz="1200" kern="1200" baseline="0" dirty="0" smtClean="0">
                <a:solidFill>
                  <a:schemeClr val="tx1"/>
                </a:solidFill>
                <a:latin typeface="+mn-lt"/>
                <a:ea typeface="+mn-ea"/>
                <a:cs typeface="+mn-cs"/>
              </a:rPr>
              <a:t> 하여 증가된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를 유도 할 수 있습니다</a:t>
            </a:r>
            <a:r>
              <a:rPr lang="en-US" altLang="ko-KR" sz="1200" kern="1200" baseline="0" dirty="0" smtClean="0">
                <a:solidFill>
                  <a:schemeClr val="tx1"/>
                </a:solidFill>
                <a:latin typeface="+mn-lt"/>
                <a:ea typeface="+mn-ea"/>
                <a:cs typeface="+mn-cs"/>
              </a:rPr>
              <a:t>.</a:t>
            </a:r>
          </a:p>
          <a:p>
            <a:r>
              <a:rPr lang="en-US" altLang="ko-KR" sz="1200" b="0" kern="1200" baseline="0" dirty="0" smtClean="0">
                <a:solidFill>
                  <a:schemeClr val="tx1"/>
                </a:solidFill>
                <a:latin typeface="+mn-lt"/>
                <a:ea typeface="+mn-ea"/>
                <a:cs typeface="+mn-cs"/>
              </a:rPr>
              <a:t>Figure 4 (A)</a:t>
            </a:r>
            <a:r>
              <a:rPr lang="ko-KR" altLang="en-US" sz="1200" b="0" kern="1200" baseline="0" dirty="0" smtClean="0">
                <a:solidFill>
                  <a:schemeClr val="tx1"/>
                </a:solidFill>
                <a:latin typeface="+mn-lt"/>
                <a:ea typeface="+mn-ea"/>
                <a:cs typeface="+mn-cs"/>
              </a:rPr>
              <a:t>에서</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우선 먼저 </a:t>
            </a:r>
            <a:r>
              <a:rPr lang="en-US" altLang="ko-KR" sz="1200" b="0" kern="1200" baseline="0" dirty="0" smtClean="0">
                <a:solidFill>
                  <a:schemeClr val="tx1"/>
                </a:solidFill>
                <a:latin typeface="+mn-lt"/>
                <a:ea typeface="+mn-ea"/>
                <a:cs typeface="+mn-cs"/>
              </a:rPr>
              <a:t>PBV</a:t>
            </a:r>
            <a:r>
              <a:rPr lang="ko-KR" altLang="en-US" sz="1200" b="0" kern="1200" baseline="0" dirty="0" smtClean="0">
                <a:solidFill>
                  <a:schemeClr val="tx1"/>
                </a:solidFill>
                <a:latin typeface="+mn-lt"/>
                <a:ea typeface="+mn-ea"/>
                <a:cs typeface="+mn-cs"/>
              </a:rPr>
              <a:t>를 먼저 </a:t>
            </a:r>
            <a:r>
              <a:rPr lang="en-US" altLang="ko-KR" sz="1200" b="0" kern="1200" baseline="0" dirty="0" smtClean="0">
                <a:solidFill>
                  <a:schemeClr val="tx1"/>
                </a:solidFill>
                <a:latin typeface="+mn-lt"/>
                <a:ea typeface="+mn-ea"/>
                <a:cs typeface="+mn-cs"/>
              </a:rPr>
              <a:t>deposition</a:t>
            </a:r>
            <a:r>
              <a:rPr lang="ko-KR" altLang="en-US" sz="1200" b="0" kern="1200" baseline="0" dirty="0" smtClean="0">
                <a:solidFill>
                  <a:schemeClr val="tx1"/>
                </a:solidFill>
                <a:latin typeface="+mn-lt"/>
                <a:ea typeface="+mn-ea"/>
                <a:cs typeface="+mn-cs"/>
              </a:rPr>
              <a:t>시키고 그 위에 </a:t>
            </a:r>
            <a:r>
              <a:rPr lang="en-US" altLang="ko-KR" sz="1200" b="0" kern="1200" baseline="0" dirty="0" smtClean="0">
                <a:solidFill>
                  <a:schemeClr val="tx1"/>
                </a:solidFill>
                <a:latin typeface="+mn-lt"/>
                <a:ea typeface="+mn-ea"/>
                <a:cs typeface="+mn-cs"/>
              </a:rPr>
              <a:t>PS1</a:t>
            </a:r>
            <a:r>
              <a:rPr lang="ko-KR" altLang="en-US" sz="1200" b="0" kern="1200" baseline="0" dirty="0" smtClean="0">
                <a:solidFill>
                  <a:schemeClr val="tx1"/>
                </a:solidFill>
                <a:latin typeface="+mn-lt"/>
                <a:ea typeface="+mn-ea"/>
                <a:cs typeface="+mn-cs"/>
              </a:rPr>
              <a:t>을 그 다음 </a:t>
            </a:r>
            <a:r>
              <a:rPr lang="en-US" altLang="ko-KR" sz="1200" b="0" kern="1200" baseline="0" dirty="0" smtClean="0">
                <a:solidFill>
                  <a:schemeClr val="tx1"/>
                </a:solidFill>
                <a:latin typeface="+mn-lt"/>
                <a:ea typeface="+mn-ea"/>
                <a:cs typeface="+mn-cs"/>
              </a:rPr>
              <a:t>PBQ, </a:t>
            </a:r>
            <a:r>
              <a:rPr lang="ko-KR" altLang="en-US" sz="1200" b="0" kern="1200" baseline="0" dirty="0" smtClean="0">
                <a:solidFill>
                  <a:schemeClr val="tx1"/>
                </a:solidFill>
                <a:latin typeface="+mn-lt"/>
                <a:ea typeface="+mn-ea"/>
                <a:cs typeface="+mn-cs"/>
              </a:rPr>
              <a:t>마지막으로 </a:t>
            </a:r>
            <a:r>
              <a:rPr lang="en-US" altLang="ko-KR" sz="1200" b="0" kern="1200" baseline="0" dirty="0" smtClean="0">
                <a:solidFill>
                  <a:schemeClr val="tx1"/>
                </a:solidFill>
                <a:latin typeface="+mn-lt"/>
                <a:ea typeface="+mn-ea"/>
                <a:cs typeface="+mn-cs"/>
              </a:rPr>
              <a:t>PS2</a:t>
            </a:r>
            <a:r>
              <a:rPr lang="ko-KR" altLang="en-US" sz="1200" b="0" kern="1200" baseline="0" dirty="0" smtClean="0">
                <a:solidFill>
                  <a:schemeClr val="tx1"/>
                </a:solidFill>
                <a:latin typeface="+mn-lt"/>
                <a:ea typeface="+mn-ea"/>
                <a:cs typeface="+mn-cs"/>
              </a:rPr>
              <a:t>를 고정한 그림입니다</a:t>
            </a:r>
            <a:r>
              <a:rPr lang="en-US" altLang="ko-KR" sz="1200" b="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4 (B)</a:t>
            </a:r>
            <a:r>
              <a:rPr lang="ko-KR" altLang="en-US" sz="1200" kern="1200" baseline="0" dirty="0" smtClean="0">
                <a:solidFill>
                  <a:schemeClr val="tx1"/>
                </a:solidFill>
                <a:latin typeface="+mn-lt"/>
                <a:ea typeface="+mn-ea"/>
                <a:cs typeface="+mn-cs"/>
              </a:rPr>
              <a:t>에서 보이는 것과 같이 </a:t>
            </a:r>
            <a:r>
              <a:rPr lang="en-US" altLang="ko-KR" sz="1200" kern="1200" baseline="0" dirty="0" smtClean="0">
                <a:solidFill>
                  <a:schemeClr val="tx1"/>
                </a:solidFill>
                <a:latin typeface="+mn-lt"/>
                <a:ea typeface="+mn-ea"/>
                <a:cs typeface="+mn-cs"/>
              </a:rPr>
              <a:t>PBV</a:t>
            </a:r>
            <a:r>
              <a:rPr lang="ko-KR" altLang="en-US" sz="1200" kern="1200" baseline="0" dirty="0" smtClean="0">
                <a:solidFill>
                  <a:schemeClr val="tx1"/>
                </a:solidFill>
                <a:latin typeface="+mn-lt"/>
                <a:ea typeface="+mn-ea"/>
                <a:cs typeface="+mn-cs"/>
              </a:rPr>
              <a:t>만 사용한 </a:t>
            </a:r>
            <a:r>
              <a:rPr lang="en-US" altLang="ko-KR" sz="1200" kern="1200" baseline="0" dirty="0" smtClean="0">
                <a:solidFill>
                  <a:schemeClr val="tx1"/>
                </a:solidFill>
                <a:latin typeface="+mn-lt"/>
                <a:ea typeface="+mn-ea"/>
                <a:cs typeface="+mn-cs"/>
              </a:rPr>
              <a:t>system</a:t>
            </a:r>
            <a:r>
              <a:rPr lang="ko-KR" altLang="en-US" sz="1200" kern="1200" baseline="0" dirty="0" smtClean="0">
                <a:solidFill>
                  <a:schemeClr val="tx1"/>
                </a:solidFill>
                <a:latin typeface="+mn-lt"/>
                <a:ea typeface="+mn-ea"/>
                <a:cs typeface="+mn-cs"/>
              </a:rPr>
              <a:t>보다 다른 </a:t>
            </a:r>
            <a:r>
              <a:rPr lang="en-US" altLang="ko-KR" sz="1200" kern="1200" baseline="0" dirty="0" smtClean="0">
                <a:solidFill>
                  <a:schemeClr val="tx1"/>
                </a:solidFill>
                <a:latin typeface="+mn-lt"/>
                <a:ea typeface="+mn-ea"/>
                <a:cs typeface="+mn-cs"/>
              </a:rPr>
              <a:t>potential</a:t>
            </a:r>
            <a:r>
              <a:rPr lang="ko-KR" altLang="en-US" sz="1200" kern="1200" baseline="0" dirty="0" smtClean="0">
                <a:solidFill>
                  <a:schemeClr val="tx1"/>
                </a:solidFill>
                <a:latin typeface="+mn-lt"/>
                <a:ea typeface="+mn-ea"/>
                <a:cs typeface="+mn-cs"/>
              </a:rPr>
              <a:t>을 갖는 </a:t>
            </a:r>
            <a:r>
              <a:rPr lang="en-US" altLang="ko-KR" sz="1200" kern="1200" baseline="0" dirty="0" smtClean="0">
                <a:solidFill>
                  <a:schemeClr val="tx1"/>
                </a:solidFill>
                <a:latin typeface="+mn-lt"/>
                <a:ea typeface="+mn-ea"/>
                <a:cs typeface="+mn-cs"/>
              </a:rPr>
              <a:t>PBV</a:t>
            </a:r>
            <a:r>
              <a:rPr lang="ko-KR" altLang="en-US" sz="1200" kern="1200" baseline="0" dirty="0" smtClean="0">
                <a:solidFill>
                  <a:schemeClr val="tx1"/>
                </a:solidFill>
                <a:latin typeface="+mn-lt"/>
                <a:ea typeface="+mn-ea"/>
                <a:cs typeface="+mn-cs"/>
              </a:rPr>
              <a:t>와 </a:t>
            </a:r>
            <a:r>
              <a:rPr lang="en-US" altLang="ko-KR" sz="1200" kern="1200" baseline="0" dirty="0" smtClean="0">
                <a:solidFill>
                  <a:schemeClr val="tx1"/>
                </a:solidFill>
                <a:latin typeface="+mn-lt"/>
                <a:ea typeface="+mn-ea"/>
                <a:cs typeface="+mn-cs"/>
              </a:rPr>
              <a:t>PBQ</a:t>
            </a:r>
            <a:r>
              <a:rPr lang="ko-KR" altLang="en-US" sz="1200" kern="1200" baseline="0" dirty="0" smtClean="0">
                <a:solidFill>
                  <a:schemeClr val="tx1"/>
                </a:solidFill>
                <a:latin typeface="+mn-lt"/>
                <a:ea typeface="+mn-ea"/>
                <a:cs typeface="+mn-cs"/>
              </a:rPr>
              <a:t>를 사용한 </a:t>
            </a:r>
            <a:r>
              <a:rPr lang="en-US" altLang="ko-KR" sz="1200" kern="1200" baseline="0" dirty="0" smtClean="0">
                <a:solidFill>
                  <a:schemeClr val="tx1"/>
                </a:solidFill>
                <a:latin typeface="+mn-lt"/>
                <a:ea typeface="+mn-ea"/>
                <a:cs typeface="+mn-cs"/>
              </a:rPr>
              <a:t>system</a:t>
            </a:r>
            <a:r>
              <a:rPr lang="ko-KR" altLang="en-US" sz="1200" kern="1200" baseline="0" dirty="0" smtClean="0">
                <a:solidFill>
                  <a:schemeClr val="tx1"/>
                </a:solidFill>
                <a:latin typeface="+mn-lt"/>
                <a:ea typeface="+mn-ea"/>
                <a:cs typeface="+mn-cs"/>
              </a:rPr>
              <a:t>이 </a:t>
            </a:r>
            <a:r>
              <a:rPr lang="en-US" altLang="ko-KR" sz="1200" kern="1200" baseline="0" dirty="0" smtClean="0">
                <a:solidFill>
                  <a:schemeClr val="tx1"/>
                </a:solidFill>
                <a:latin typeface="+mn-lt"/>
                <a:ea typeface="+mn-ea"/>
                <a:cs typeface="+mn-cs"/>
              </a:rPr>
              <a:t>6</a:t>
            </a:r>
            <a:r>
              <a:rPr lang="ko-KR" altLang="en-US" sz="1200" kern="1200" baseline="0" dirty="0" smtClean="0">
                <a:solidFill>
                  <a:schemeClr val="tx1"/>
                </a:solidFill>
                <a:latin typeface="+mn-lt"/>
                <a:ea typeface="+mn-ea"/>
                <a:cs typeface="+mn-cs"/>
              </a:rPr>
              <a:t>배 정도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가 증가한 것을 볼 수 있습니다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S4</a:t>
            </a:r>
            <a:r>
              <a:rPr lang="ko-KR" altLang="en-US" sz="1200" kern="1200" baseline="0" dirty="0" smtClean="0">
                <a:solidFill>
                  <a:schemeClr val="tx1"/>
                </a:solidFill>
                <a:latin typeface="+mn-lt"/>
                <a:ea typeface="+mn-ea"/>
                <a:cs typeface="+mn-cs"/>
              </a:rPr>
              <a:t>는 다른 </a:t>
            </a:r>
            <a:r>
              <a:rPr lang="en-US" altLang="ko-KR" sz="1200" kern="1200" baseline="0" dirty="0" smtClean="0">
                <a:solidFill>
                  <a:schemeClr val="tx1"/>
                </a:solidFill>
                <a:latin typeface="+mn-lt"/>
                <a:ea typeface="+mn-ea"/>
                <a:cs typeface="+mn-cs"/>
              </a:rPr>
              <a:t>potential</a:t>
            </a:r>
            <a:r>
              <a:rPr lang="ko-KR" altLang="en-US" sz="1200" kern="1200" baseline="0" dirty="0" smtClean="0">
                <a:solidFill>
                  <a:schemeClr val="tx1"/>
                </a:solidFill>
                <a:latin typeface="+mn-lt"/>
                <a:ea typeface="+mn-ea"/>
                <a:cs typeface="+mn-cs"/>
              </a:rPr>
              <a:t>을 갖는 </a:t>
            </a:r>
            <a:r>
              <a:rPr lang="en-US" altLang="ko-KR" sz="1200" kern="1200" baseline="0" dirty="0" smtClean="0">
                <a:solidFill>
                  <a:schemeClr val="tx1"/>
                </a:solidFill>
                <a:latin typeface="+mn-lt"/>
                <a:ea typeface="+mn-ea"/>
                <a:cs typeface="+mn-cs"/>
              </a:rPr>
              <a:t>PBV</a:t>
            </a:r>
            <a:r>
              <a:rPr lang="ko-KR" altLang="en-US" sz="1200" kern="1200" baseline="0" dirty="0" smtClean="0">
                <a:solidFill>
                  <a:schemeClr val="tx1"/>
                </a:solidFill>
                <a:latin typeface="+mn-lt"/>
                <a:ea typeface="+mn-ea"/>
                <a:cs typeface="+mn-cs"/>
              </a:rPr>
              <a:t>와 </a:t>
            </a:r>
            <a:r>
              <a:rPr lang="en-US" altLang="ko-KR" sz="1200" kern="1200" baseline="0" dirty="0" smtClean="0">
                <a:solidFill>
                  <a:schemeClr val="tx1"/>
                </a:solidFill>
                <a:latin typeface="+mn-lt"/>
                <a:ea typeface="+mn-ea"/>
                <a:cs typeface="+mn-cs"/>
              </a:rPr>
              <a:t>PBQ</a:t>
            </a:r>
            <a:r>
              <a:rPr lang="ko-KR" altLang="en-US" sz="1200" kern="1200" baseline="0" dirty="0" smtClean="0">
                <a:solidFill>
                  <a:schemeClr val="tx1"/>
                </a:solidFill>
                <a:latin typeface="+mn-lt"/>
                <a:ea typeface="+mn-ea"/>
                <a:cs typeface="+mn-cs"/>
              </a:rPr>
              <a:t>를 사용하여 증가된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에 대한 </a:t>
            </a:r>
            <a:r>
              <a:rPr lang="en-US" altLang="ko-KR" sz="1200" kern="1200" baseline="0" dirty="0" smtClean="0">
                <a:solidFill>
                  <a:schemeClr val="tx1"/>
                </a:solidFill>
                <a:latin typeface="+mn-lt"/>
                <a:ea typeface="+mn-ea"/>
                <a:cs typeface="+mn-cs"/>
              </a:rPr>
              <a:t>control </a:t>
            </a:r>
            <a:r>
              <a:rPr lang="ko-KR" altLang="en-US" sz="1200" kern="1200" baseline="0" dirty="0" smtClean="0">
                <a:solidFill>
                  <a:schemeClr val="tx1"/>
                </a:solidFill>
                <a:latin typeface="+mn-lt"/>
                <a:ea typeface="+mn-ea"/>
                <a:cs typeface="+mn-cs"/>
              </a:rPr>
              <a:t>실험입니다</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이 실험을 통해 각각의 </a:t>
            </a:r>
            <a:r>
              <a:rPr lang="en-US" altLang="ko-KR" sz="1200" kern="1200" baseline="0" dirty="0" smtClean="0">
                <a:solidFill>
                  <a:schemeClr val="tx1"/>
                </a:solidFill>
                <a:latin typeface="+mn-lt"/>
                <a:ea typeface="+mn-ea"/>
                <a:cs typeface="+mn-cs"/>
              </a:rPr>
              <a:t>PSUs</a:t>
            </a:r>
            <a:r>
              <a:rPr lang="ko-KR" altLang="en-US" sz="1200" kern="1200" baseline="0" dirty="0" smtClean="0">
                <a:solidFill>
                  <a:schemeClr val="tx1"/>
                </a:solidFill>
                <a:latin typeface="+mn-lt"/>
                <a:ea typeface="+mn-ea"/>
                <a:cs typeface="+mn-cs"/>
              </a:rPr>
              <a:t>에 따른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가 용이한 </a:t>
            </a:r>
            <a:r>
              <a:rPr lang="en-US" altLang="ko-KR" sz="1200" kern="1200" baseline="0" dirty="0" smtClean="0">
                <a:solidFill>
                  <a:schemeClr val="tx1"/>
                </a:solidFill>
                <a:latin typeface="+mn-lt"/>
                <a:ea typeface="+mn-ea"/>
                <a:cs typeface="+mn-cs"/>
              </a:rPr>
              <a:t>polymer</a:t>
            </a:r>
            <a:r>
              <a:rPr lang="ko-KR" altLang="en-US" sz="1200" kern="1200" baseline="0" dirty="0" smtClean="0">
                <a:solidFill>
                  <a:schemeClr val="tx1"/>
                </a:solidFill>
                <a:latin typeface="+mn-lt"/>
                <a:ea typeface="+mn-ea"/>
                <a:cs typeface="+mn-cs"/>
              </a:rPr>
              <a:t>를 찾아 </a:t>
            </a:r>
            <a:r>
              <a:rPr lang="en-US" altLang="ko-KR" sz="1200" kern="1200" baseline="0" dirty="0" smtClean="0">
                <a:solidFill>
                  <a:schemeClr val="tx1"/>
                </a:solidFill>
                <a:latin typeface="+mn-lt"/>
                <a:ea typeface="+mn-ea"/>
                <a:cs typeface="+mn-cs"/>
              </a:rPr>
              <a:t>electrode</a:t>
            </a:r>
            <a:r>
              <a:rPr lang="ko-KR" altLang="en-US" sz="1200" kern="1200" baseline="0" dirty="0" smtClean="0">
                <a:solidFill>
                  <a:schemeClr val="tx1"/>
                </a:solidFill>
                <a:latin typeface="+mn-lt"/>
                <a:ea typeface="+mn-ea"/>
                <a:cs typeface="+mn-cs"/>
              </a:rPr>
              <a:t>위에 </a:t>
            </a:r>
            <a:r>
              <a:rPr lang="en-US" altLang="ko-KR" sz="1200" kern="1200" baseline="0" dirty="0" smtClean="0">
                <a:solidFill>
                  <a:schemeClr val="tx1"/>
                </a:solidFill>
                <a:latin typeface="+mn-lt"/>
                <a:ea typeface="+mn-ea"/>
                <a:cs typeface="+mn-cs"/>
              </a:rPr>
              <a:t>modification</a:t>
            </a:r>
            <a:r>
              <a:rPr lang="ko-KR" altLang="en-US" sz="1200" kern="1200" baseline="0" dirty="0" smtClean="0">
                <a:solidFill>
                  <a:schemeClr val="tx1"/>
                </a:solidFill>
                <a:latin typeface="+mn-lt"/>
                <a:ea typeface="+mn-ea"/>
                <a:cs typeface="+mn-cs"/>
              </a:rPr>
              <a:t>을 할수 있습니다</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이러한 </a:t>
            </a:r>
            <a:r>
              <a:rPr lang="en-US" altLang="ko-KR" sz="1200" kern="1200" baseline="0" dirty="0" smtClean="0">
                <a:solidFill>
                  <a:schemeClr val="tx1"/>
                </a:solidFill>
                <a:latin typeface="+mn-lt"/>
                <a:ea typeface="+mn-ea"/>
                <a:cs typeface="+mn-cs"/>
              </a:rPr>
              <a:t>control</a:t>
            </a:r>
            <a:r>
              <a:rPr lang="ko-KR" altLang="en-US" sz="1200" kern="1200" baseline="0" dirty="0" smtClean="0">
                <a:solidFill>
                  <a:schemeClr val="tx1"/>
                </a:solidFill>
                <a:latin typeface="+mn-lt"/>
                <a:ea typeface="+mn-ea"/>
                <a:cs typeface="+mn-cs"/>
              </a:rPr>
              <a:t>실험 결과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에서 </a:t>
            </a:r>
            <a:r>
              <a:rPr lang="en-US" altLang="ko-KR" sz="1200" kern="1200" baseline="0" dirty="0" smtClean="0">
                <a:solidFill>
                  <a:schemeClr val="tx1"/>
                </a:solidFill>
                <a:latin typeface="+mn-lt"/>
                <a:ea typeface="+mn-ea"/>
                <a:cs typeface="+mn-cs"/>
              </a:rPr>
              <a:t>PBV</a:t>
            </a:r>
            <a:r>
              <a:rPr lang="ko-KR" altLang="en-US" sz="1200" kern="1200" baseline="0" dirty="0" smtClean="0">
                <a:solidFill>
                  <a:schemeClr val="tx1"/>
                </a:solidFill>
                <a:latin typeface="+mn-lt"/>
                <a:ea typeface="+mn-ea"/>
                <a:cs typeface="+mn-cs"/>
              </a:rPr>
              <a:t>가 </a:t>
            </a:r>
            <a:r>
              <a:rPr lang="en-US" altLang="ko-KR" sz="1200" kern="1200" baseline="0" dirty="0" smtClean="0">
                <a:solidFill>
                  <a:schemeClr val="tx1"/>
                </a:solidFill>
                <a:latin typeface="+mn-lt"/>
                <a:ea typeface="+mn-ea"/>
                <a:cs typeface="+mn-cs"/>
              </a:rPr>
              <a:t>PBQ</a:t>
            </a:r>
            <a:r>
              <a:rPr lang="ko-KR" altLang="en-US" sz="1200" kern="1200" baseline="0" dirty="0" smtClean="0">
                <a:solidFill>
                  <a:schemeClr val="tx1"/>
                </a:solidFill>
                <a:latin typeface="+mn-lt"/>
                <a:ea typeface="+mn-ea"/>
                <a:cs typeface="+mn-cs"/>
              </a:rPr>
              <a:t>보다 </a:t>
            </a:r>
            <a:r>
              <a:rPr lang="en-US" altLang="ko-KR" sz="1200" kern="1200" baseline="0" dirty="0" smtClean="0">
                <a:solidFill>
                  <a:schemeClr val="tx1"/>
                </a:solidFill>
                <a:latin typeface="+mn-lt"/>
                <a:ea typeface="+mn-ea"/>
                <a:cs typeface="+mn-cs"/>
              </a:rPr>
              <a:t>50%</a:t>
            </a:r>
            <a:r>
              <a:rPr lang="ko-KR" altLang="en-US" sz="1200" kern="1200" baseline="0" dirty="0" smtClean="0">
                <a:solidFill>
                  <a:schemeClr val="tx1"/>
                </a:solidFill>
                <a:latin typeface="+mn-lt"/>
                <a:ea typeface="+mn-ea"/>
                <a:cs typeface="+mn-cs"/>
              </a:rPr>
              <a:t>정도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효과가 좋으며</a:t>
            </a:r>
            <a:r>
              <a:rPr lang="en-US" altLang="ko-KR" sz="1200" kern="1200" baseline="0" dirty="0" smtClean="0">
                <a:solidFill>
                  <a:schemeClr val="tx1"/>
                </a:solidFill>
                <a:latin typeface="+mn-lt"/>
                <a:ea typeface="+mn-ea"/>
                <a:cs typeface="+mn-cs"/>
              </a:rPr>
              <a:t>, PS2</a:t>
            </a:r>
            <a:r>
              <a:rPr lang="ko-KR" altLang="en-US" sz="1200" kern="1200" baseline="0" dirty="0" smtClean="0">
                <a:solidFill>
                  <a:schemeClr val="tx1"/>
                </a:solidFill>
                <a:latin typeface="+mn-lt"/>
                <a:ea typeface="+mn-ea"/>
                <a:cs typeface="+mn-cs"/>
              </a:rPr>
              <a:t>에서는 </a:t>
            </a:r>
            <a:r>
              <a:rPr lang="en-US" altLang="ko-KR" sz="1200" kern="1200" baseline="0" dirty="0" smtClean="0">
                <a:solidFill>
                  <a:schemeClr val="tx1"/>
                </a:solidFill>
                <a:latin typeface="+mn-lt"/>
                <a:ea typeface="+mn-ea"/>
                <a:cs typeface="+mn-cs"/>
              </a:rPr>
              <a:t>PBQ</a:t>
            </a:r>
            <a:r>
              <a:rPr lang="ko-KR" altLang="en-US" sz="1200" kern="1200" baseline="0" dirty="0" smtClean="0">
                <a:solidFill>
                  <a:schemeClr val="tx1"/>
                </a:solidFill>
                <a:latin typeface="+mn-lt"/>
                <a:ea typeface="+mn-ea"/>
                <a:cs typeface="+mn-cs"/>
              </a:rPr>
              <a:t>가 </a:t>
            </a:r>
            <a:r>
              <a:rPr lang="en-US" altLang="ko-KR" sz="1200" kern="1200" baseline="0" dirty="0" smtClean="0">
                <a:solidFill>
                  <a:schemeClr val="tx1"/>
                </a:solidFill>
                <a:latin typeface="+mn-lt"/>
                <a:ea typeface="+mn-ea"/>
                <a:cs typeface="+mn-cs"/>
              </a:rPr>
              <a:t>PBV</a:t>
            </a:r>
            <a:r>
              <a:rPr lang="ko-KR" altLang="en-US" sz="1200" kern="1200" baseline="0" dirty="0" smtClean="0">
                <a:solidFill>
                  <a:schemeClr val="tx1"/>
                </a:solidFill>
                <a:latin typeface="+mn-lt"/>
                <a:ea typeface="+mn-ea"/>
                <a:cs typeface="+mn-cs"/>
              </a:rPr>
              <a:t>보다 </a:t>
            </a:r>
            <a:r>
              <a:rPr lang="en-US" altLang="ko-KR" sz="1200" kern="1200" baseline="0" dirty="0" smtClean="0">
                <a:solidFill>
                  <a:schemeClr val="tx1"/>
                </a:solidFill>
                <a:latin typeface="+mn-lt"/>
                <a:ea typeface="+mn-ea"/>
                <a:cs typeface="+mn-cs"/>
              </a:rPr>
              <a:t>60%</a:t>
            </a:r>
            <a:r>
              <a:rPr lang="ko-KR" altLang="en-US" sz="1200" kern="1200" baseline="0" dirty="0" smtClean="0">
                <a:solidFill>
                  <a:schemeClr val="tx1"/>
                </a:solidFill>
                <a:latin typeface="+mn-lt"/>
                <a:ea typeface="+mn-ea"/>
                <a:cs typeface="+mn-cs"/>
              </a:rPr>
              <a:t>정도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효과가 좋은 것을 알 수 있습니다</a:t>
            </a:r>
            <a:r>
              <a:rPr lang="en-US" altLang="ko-KR" sz="1200" kern="1200" baseline="0" dirty="0" smtClean="0">
                <a:solidFill>
                  <a:schemeClr val="tx1"/>
                </a:solidFill>
                <a:latin typeface="+mn-lt"/>
                <a:ea typeface="+mn-ea"/>
                <a:cs typeface="+mn-cs"/>
              </a:rPr>
              <a:t>.</a:t>
            </a:r>
          </a:p>
          <a:p>
            <a:r>
              <a:rPr lang="ko-KR" altLang="en-US" sz="1200" kern="1200" baseline="0" dirty="0" smtClean="0">
                <a:solidFill>
                  <a:schemeClr val="tx1"/>
                </a:solidFill>
                <a:latin typeface="+mn-lt"/>
                <a:ea typeface="+mn-ea"/>
                <a:cs typeface="+mn-cs"/>
              </a:rPr>
              <a:t>각각 알맞은 </a:t>
            </a:r>
            <a:r>
              <a:rPr lang="en-US" altLang="ko-KR" sz="1200" kern="1200" baseline="0" dirty="0" smtClean="0">
                <a:solidFill>
                  <a:schemeClr val="tx1"/>
                </a:solidFill>
                <a:latin typeface="+mn-lt"/>
                <a:ea typeface="+mn-ea"/>
                <a:cs typeface="+mn-cs"/>
              </a:rPr>
              <a:t>polymer</a:t>
            </a:r>
            <a:r>
              <a:rPr lang="ko-KR" altLang="en-US" sz="1200" kern="1200" baseline="0" dirty="0" smtClean="0">
                <a:solidFill>
                  <a:schemeClr val="tx1"/>
                </a:solidFill>
                <a:latin typeface="+mn-lt"/>
                <a:ea typeface="+mn-ea"/>
                <a:cs typeface="+mn-cs"/>
              </a:rPr>
              <a:t>를 적용함으로써 </a:t>
            </a:r>
            <a:r>
              <a:rPr lang="en-US" altLang="ko-KR" sz="1200" kern="1200" baseline="0" dirty="0" smtClean="0">
                <a:solidFill>
                  <a:schemeClr val="tx1"/>
                </a:solidFill>
                <a:latin typeface="+mn-lt"/>
                <a:ea typeface="+mn-ea"/>
                <a:cs typeface="+mn-cs"/>
              </a:rPr>
              <a:t>electron transfer</a:t>
            </a:r>
            <a:r>
              <a:rPr lang="ko-KR" altLang="en-US" sz="1200" kern="1200" baseline="0" dirty="0" smtClean="0">
                <a:solidFill>
                  <a:schemeClr val="tx1"/>
                </a:solidFill>
                <a:latin typeface="+mn-lt"/>
                <a:ea typeface="+mn-ea"/>
                <a:cs typeface="+mn-cs"/>
              </a:rPr>
              <a:t>가 효과적으로 되게하여 증가된 </a:t>
            </a:r>
            <a:r>
              <a:rPr lang="en-US" altLang="ko-KR" sz="1200" kern="1200" baseline="0" dirty="0" smtClean="0">
                <a:solidFill>
                  <a:schemeClr val="tx1"/>
                </a:solidFill>
                <a:latin typeface="+mn-lt"/>
                <a:ea typeface="+mn-ea"/>
                <a:cs typeface="+mn-cs"/>
              </a:rPr>
              <a:t>photocurrent</a:t>
            </a:r>
            <a:r>
              <a:rPr lang="ko-KR" altLang="en-US" sz="1200" kern="1200" baseline="0" dirty="0" smtClean="0">
                <a:solidFill>
                  <a:schemeClr val="tx1"/>
                </a:solidFill>
                <a:latin typeface="+mn-lt"/>
                <a:ea typeface="+mn-ea"/>
                <a:cs typeface="+mn-cs"/>
              </a:rPr>
              <a:t>를 얻은 것을 알 수 있습니다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a:p>
            <a:r>
              <a:rPr lang="ko-KR" altLang="en-US" sz="1200" kern="1200" baseline="0" dirty="0" smtClean="0">
                <a:solidFill>
                  <a:schemeClr val="tx1"/>
                </a:solidFill>
                <a:latin typeface="+mn-lt"/>
                <a:ea typeface="+mn-ea"/>
                <a:cs typeface="+mn-cs"/>
              </a:rPr>
              <a:t>이러한 결과는 열역학적으로 이해가 되지 않지만 본 논문도 이해를 완전히 못하겠다고 하며</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몇 가지 추측만 하고 있습니다</a:t>
            </a:r>
            <a:r>
              <a:rPr lang="en-US" altLang="ko-KR" sz="1200" kern="1200" baseline="0" dirty="0" smtClean="0">
                <a:solidFill>
                  <a:schemeClr val="tx1"/>
                </a:solidFill>
                <a:latin typeface="+mn-lt"/>
                <a:ea typeface="+mn-ea"/>
                <a:cs typeface="+mn-cs"/>
              </a:rPr>
              <a:t>.</a:t>
            </a:r>
          </a:p>
          <a:p>
            <a:endParaRPr lang="en-US" altLang="ko-KR" sz="120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8</a:t>
            </a:fld>
            <a:endParaRPr lang="ko-KR" altLang="en-US" smtClean="0">
              <a:solidFill>
                <a:prstClr val="black"/>
              </a:solidFill>
            </a:endParaRPr>
          </a:p>
        </p:txBody>
      </p:sp>
    </p:spTree>
    <p:extLst>
      <p:ext uri="{BB962C8B-B14F-4D97-AF65-F5344CB8AC3E}">
        <p14:creationId xmlns:p14="http://schemas.microsoft.com/office/powerpoint/2010/main" val="151648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r>
              <a:rPr lang="ko-KR" altLang="en-US" sz="1200" b="0" kern="1200" baseline="0" dirty="0" smtClean="0">
                <a:solidFill>
                  <a:schemeClr val="tx1"/>
                </a:solidFill>
                <a:latin typeface="+mn-lt"/>
                <a:ea typeface="+mn-ea"/>
                <a:cs typeface="+mn-cs"/>
              </a:rPr>
              <a:t>다음 </a:t>
            </a:r>
            <a:r>
              <a:rPr lang="en-US" altLang="ko-KR" sz="1200" b="0" kern="1200" baseline="0" dirty="0" smtClean="0">
                <a:solidFill>
                  <a:schemeClr val="tx1"/>
                </a:solidFill>
                <a:latin typeface="+mn-lt"/>
                <a:ea typeface="+mn-ea"/>
                <a:cs typeface="+mn-cs"/>
              </a:rPr>
              <a:t>Figure 5 (A)</a:t>
            </a:r>
            <a:r>
              <a:rPr lang="ko-KR" altLang="en-US" sz="1200" b="0" kern="1200" baseline="0" dirty="0" smtClean="0">
                <a:solidFill>
                  <a:schemeClr val="tx1"/>
                </a:solidFill>
                <a:latin typeface="+mn-lt"/>
                <a:ea typeface="+mn-ea"/>
                <a:cs typeface="+mn-cs"/>
              </a:rPr>
              <a:t>는 </a:t>
            </a:r>
            <a:r>
              <a:rPr lang="en-US" altLang="ko-KR" sz="1200" kern="1200" baseline="0" dirty="0" smtClean="0">
                <a:solidFill>
                  <a:schemeClr val="tx1"/>
                </a:solidFill>
                <a:latin typeface="+mn-lt"/>
                <a:ea typeface="+mn-ea"/>
                <a:cs typeface="+mn-cs"/>
              </a:rPr>
              <a:t>Figure 3 (A)</a:t>
            </a:r>
            <a:r>
              <a:rPr lang="ko-KR" altLang="en-US" sz="1200" kern="1200" baseline="0" dirty="0" smtClean="0">
                <a:solidFill>
                  <a:schemeClr val="tx1"/>
                </a:solidFill>
                <a:latin typeface="+mn-lt"/>
                <a:ea typeface="+mn-ea"/>
                <a:cs typeface="+mn-cs"/>
              </a:rPr>
              <a:t>의 반대라고 생각하시면됩니다</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이와 같이 반대의 경우에는 최외각에 있는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이 </a:t>
            </a:r>
            <a:r>
              <a:rPr lang="en-US" altLang="ko-KR" sz="1200" kern="1200" baseline="0" dirty="0" smtClean="0">
                <a:solidFill>
                  <a:schemeClr val="tx1"/>
                </a:solidFill>
                <a:latin typeface="+mn-lt"/>
                <a:ea typeface="+mn-ea"/>
                <a:cs typeface="+mn-cs"/>
              </a:rPr>
              <a:t>electrode</a:t>
            </a:r>
            <a:r>
              <a:rPr lang="ko-KR" altLang="en-US" sz="1200" kern="1200" baseline="0" dirty="0" smtClean="0">
                <a:solidFill>
                  <a:schemeClr val="tx1"/>
                </a:solidFill>
                <a:latin typeface="+mn-lt"/>
                <a:ea typeface="+mn-ea"/>
                <a:cs typeface="+mn-cs"/>
              </a:rPr>
              <a:t>와 </a:t>
            </a:r>
            <a:r>
              <a:rPr lang="en-US" altLang="ko-KR" sz="1200" kern="1200" baseline="0" dirty="0" smtClean="0">
                <a:solidFill>
                  <a:schemeClr val="tx1"/>
                </a:solidFill>
                <a:latin typeface="+mn-lt"/>
                <a:ea typeface="+mn-ea"/>
                <a:cs typeface="+mn-cs"/>
              </a:rPr>
              <a:t>PS2</a:t>
            </a:r>
            <a:r>
              <a:rPr lang="ko-KR" altLang="en-US" sz="1200" kern="1200" baseline="0" dirty="0" smtClean="0">
                <a:solidFill>
                  <a:schemeClr val="tx1"/>
                </a:solidFill>
                <a:latin typeface="+mn-lt"/>
                <a:ea typeface="+mn-ea"/>
                <a:cs typeface="+mn-cs"/>
              </a:rPr>
              <a:t>로부터 전자를 받아 산소를 </a:t>
            </a:r>
            <a:r>
              <a:rPr lang="en-US" altLang="ko-KR" sz="1200" kern="1200" baseline="0" dirty="0" smtClean="0">
                <a:solidFill>
                  <a:schemeClr val="tx1"/>
                </a:solidFill>
                <a:latin typeface="+mn-lt"/>
                <a:ea typeface="+mn-ea"/>
                <a:cs typeface="+mn-cs"/>
              </a:rPr>
              <a:t>reduction</a:t>
            </a:r>
            <a:r>
              <a:rPr lang="ko-KR" altLang="en-US" sz="1200" kern="1200" baseline="0" dirty="0" smtClean="0">
                <a:solidFill>
                  <a:schemeClr val="tx1"/>
                </a:solidFill>
                <a:latin typeface="+mn-lt"/>
                <a:ea typeface="+mn-ea"/>
                <a:cs typeface="+mn-cs"/>
              </a:rPr>
              <a:t>시킴으로써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current</a:t>
            </a:r>
            <a:r>
              <a:rPr lang="ko-KR" altLang="en-US" sz="1200" kern="1200" baseline="0" dirty="0" smtClean="0">
                <a:solidFill>
                  <a:schemeClr val="tx1"/>
                </a:solidFill>
                <a:latin typeface="+mn-lt"/>
                <a:ea typeface="+mn-ea"/>
                <a:cs typeface="+mn-cs"/>
              </a:rPr>
              <a:t>가 발생하게 됩니다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en-US" altLang="ko-KR" sz="1200" kern="1200" baseline="0" dirty="0" smtClean="0">
                <a:solidFill>
                  <a:schemeClr val="tx1"/>
                </a:solidFill>
                <a:latin typeface="+mn-lt"/>
                <a:ea typeface="+mn-ea"/>
                <a:cs typeface="+mn-cs"/>
              </a:rPr>
              <a:t>Figure 5 (C)</a:t>
            </a:r>
            <a:r>
              <a:rPr lang="ko-KR" altLang="en-US" sz="1200" kern="1200" baseline="0" dirty="0" smtClean="0">
                <a:solidFill>
                  <a:schemeClr val="tx1"/>
                </a:solidFill>
                <a:latin typeface="+mn-lt"/>
                <a:ea typeface="+mn-ea"/>
                <a:cs typeface="+mn-cs"/>
              </a:rPr>
              <a:t>에서는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으로만 </a:t>
            </a:r>
            <a:r>
              <a:rPr lang="en-US" altLang="ko-KR" sz="1200" kern="1200" baseline="0" dirty="0" smtClean="0">
                <a:solidFill>
                  <a:schemeClr val="tx1"/>
                </a:solidFill>
                <a:latin typeface="+mn-lt"/>
                <a:ea typeface="+mn-ea"/>
                <a:cs typeface="+mn-cs"/>
              </a:rPr>
              <a:t>layer</a:t>
            </a:r>
            <a:r>
              <a:rPr lang="ko-KR" altLang="en-US" sz="1200" kern="1200" baseline="0" dirty="0" smtClean="0">
                <a:solidFill>
                  <a:schemeClr val="tx1"/>
                </a:solidFill>
                <a:latin typeface="+mn-lt"/>
                <a:ea typeface="+mn-ea"/>
                <a:cs typeface="+mn-cs"/>
              </a:rPr>
              <a:t>를 형성하였고 </a:t>
            </a:r>
            <a:r>
              <a:rPr lang="ko-KR" altLang="en-US" sz="1200" kern="1200" baseline="0" dirty="0" err="1" smtClean="0">
                <a:solidFill>
                  <a:schemeClr val="tx1"/>
                </a:solidFill>
                <a:latin typeface="+mn-lt"/>
                <a:ea typeface="+mn-ea"/>
                <a:cs typeface="+mn-cs"/>
              </a:rPr>
              <a:t>최외각에</a:t>
            </a:r>
            <a:r>
              <a:rPr lang="ko-KR" altLang="en-US" sz="1200" kern="1200" baseline="0" dirty="0" smtClean="0">
                <a:solidFill>
                  <a:schemeClr val="tx1"/>
                </a:solidFill>
                <a:latin typeface="+mn-lt"/>
                <a:ea typeface="+mn-ea"/>
                <a:cs typeface="+mn-cs"/>
              </a:rPr>
              <a:t> 있는 </a:t>
            </a:r>
            <a:r>
              <a:rPr lang="en-US" altLang="ko-KR" sz="1200" kern="1200" baseline="0" dirty="0" smtClean="0">
                <a:solidFill>
                  <a:schemeClr val="tx1"/>
                </a:solidFill>
                <a:latin typeface="+mn-lt"/>
                <a:ea typeface="+mn-ea"/>
                <a:cs typeface="+mn-cs"/>
              </a:rPr>
              <a:t>PS1</a:t>
            </a:r>
            <a:r>
              <a:rPr lang="ko-KR" altLang="en-US" sz="1200" kern="1200" baseline="0" dirty="0" smtClean="0">
                <a:solidFill>
                  <a:schemeClr val="tx1"/>
                </a:solidFill>
                <a:latin typeface="+mn-lt"/>
                <a:ea typeface="+mn-ea"/>
                <a:cs typeface="+mn-cs"/>
              </a:rPr>
              <a:t>에 의해 </a:t>
            </a:r>
            <a:r>
              <a:rPr lang="en-US" altLang="ko-KR" sz="1200" kern="1200" baseline="0" dirty="0" smtClean="0">
                <a:solidFill>
                  <a:schemeClr val="tx1"/>
                </a:solidFill>
                <a:latin typeface="+mn-lt"/>
                <a:ea typeface="+mn-ea"/>
                <a:cs typeface="+mn-cs"/>
              </a:rPr>
              <a:t>electron accepter </a:t>
            </a:r>
            <a:r>
              <a:rPr lang="ko-KR" altLang="en-US" sz="1200" kern="1200" baseline="0" dirty="0" smtClean="0">
                <a:solidFill>
                  <a:schemeClr val="tx1"/>
                </a:solidFill>
                <a:latin typeface="+mn-lt"/>
                <a:ea typeface="+mn-ea"/>
                <a:cs typeface="+mn-cs"/>
              </a:rPr>
              <a:t>역할을 할 수 있는 산소가 </a:t>
            </a:r>
            <a:r>
              <a:rPr lang="en-US" altLang="ko-KR" sz="1200" kern="1200" baseline="0" dirty="0" smtClean="0">
                <a:solidFill>
                  <a:schemeClr val="tx1"/>
                </a:solidFill>
                <a:latin typeface="+mn-lt"/>
                <a:ea typeface="+mn-ea"/>
                <a:cs typeface="+mn-cs"/>
              </a:rPr>
              <a:t>reduction</a:t>
            </a:r>
            <a:r>
              <a:rPr lang="ko-KR" altLang="en-US" sz="1200" kern="1200" baseline="0" dirty="0" smtClean="0">
                <a:solidFill>
                  <a:schemeClr val="tx1"/>
                </a:solidFill>
                <a:latin typeface="+mn-lt"/>
                <a:ea typeface="+mn-ea"/>
                <a:cs typeface="+mn-cs"/>
              </a:rPr>
              <a:t>됨으로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current</a:t>
            </a:r>
            <a:r>
              <a:rPr lang="ko-KR" altLang="en-US" sz="1200" kern="1200" baseline="0" dirty="0" smtClean="0">
                <a:solidFill>
                  <a:schemeClr val="tx1"/>
                </a:solidFill>
                <a:latin typeface="+mn-lt"/>
                <a:ea typeface="+mn-ea"/>
                <a:cs typeface="+mn-cs"/>
              </a:rPr>
              <a:t>가</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발생하게 됩니다</a:t>
            </a:r>
            <a:r>
              <a:rPr lang="en-US" altLang="ko-KR" sz="1200" kern="1200" baseline="0" dirty="0" smtClean="0">
                <a:solidFill>
                  <a:schemeClr val="tx1"/>
                </a:solidFill>
                <a:latin typeface="+mn-lt"/>
                <a:ea typeface="+mn-ea"/>
                <a:cs typeface="+mn-cs"/>
              </a:rPr>
              <a:t>.</a:t>
            </a:r>
          </a:p>
          <a:p>
            <a:r>
              <a:rPr lang="ko-KR" altLang="en-US" sz="1200" kern="1200" baseline="0" dirty="0" smtClean="0">
                <a:solidFill>
                  <a:schemeClr val="tx1"/>
                </a:solidFill>
                <a:latin typeface="+mn-lt"/>
                <a:ea typeface="+mn-ea"/>
                <a:cs typeface="+mn-cs"/>
              </a:rPr>
              <a:t>그리고 </a:t>
            </a:r>
            <a:r>
              <a:rPr lang="en-US" altLang="ko-KR" sz="1200" kern="1200" baseline="0" dirty="0" smtClean="0">
                <a:solidFill>
                  <a:schemeClr val="tx1"/>
                </a:solidFill>
                <a:latin typeface="+mn-lt"/>
                <a:ea typeface="+mn-ea"/>
                <a:cs typeface="+mn-cs"/>
              </a:rPr>
              <a:t>one layer PS1</a:t>
            </a:r>
            <a:r>
              <a:rPr lang="ko-KR" altLang="en-US" sz="1200" kern="1200" baseline="0" dirty="0" smtClean="0">
                <a:solidFill>
                  <a:schemeClr val="tx1"/>
                </a:solidFill>
                <a:latin typeface="+mn-lt"/>
                <a:ea typeface="+mn-ea"/>
                <a:cs typeface="+mn-cs"/>
              </a:rPr>
              <a:t>인 </a:t>
            </a:r>
            <a:r>
              <a:rPr lang="en-US" altLang="ko-KR" sz="1200" kern="1200" baseline="0" dirty="0" smtClean="0">
                <a:solidFill>
                  <a:schemeClr val="tx1"/>
                </a:solidFill>
                <a:latin typeface="+mn-lt"/>
                <a:ea typeface="+mn-ea"/>
                <a:cs typeface="+mn-cs"/>
              </a:rPr>
              <a:t>D</a:t>
            </a:r>
            <a:r>
              <a:rPr lang="ko-KR" altLang="en-US" sz="1200" kern="1200" baseline="0" dirty="0" smtClean="0">
                <a:solidFill>
                  <a:schemeClr val="tx1"/>
                </a:solidFill>
                <a:latin typeface="+mn-lt"/>
                <a:ea typeface="+mn-ea"/>
                <a:cs typeface="+mn-cs"/>
              </a:rPr>
              <a:t>보다 </a:t>
            </a:r>
            <a:r>
              <a:rPr lang="en-US" altLang="ko-KR" sz="1200" kern="1200" baseline="0" dirty="0" smtClean="0">
                <a:solidFill>
                  <a:schemeClr val="tx1"/>
                </a:solidFill>
                <a:latin typeface="+mn-lt"/>
                <a:ea typeface="+mn-ea"/>
                <a:cs typeface="+mn-cs"/>
              </a:rPr>
              <a:t>two-layer PS1</a:t>
            </a:r>
            <a:r>
              <a:rPr lang="ko-KR" altLang="en-US" sz="1200" kern="1200" baseline="0" dirty="0" smtClean="0">
                <a:solidFill>
                  <a:schemeClr val="tx1"/>
                </a:solidFill>
                <a:latin typeface="+mn-lt"/>
                <a:ea typeface="+mn-ea"/>
                <a:cs typeface="+mn-cs"/>
              </a:rPr>
              <a:t>인 </a:t>
            </a:r>
            <a:r>
              <a:rPr lang="en-US" altLang="ko-KR" sz="1200" kern="1200" baseline="0" dirty="0" smtClean="0">
                <a:solidFill>
                  <a:schemeClr val="tx1"/>
                </a:solidFill>
                <a:latin typeface="+mn-lt"/>
                <a:ea typeface="+mn-ea"/>
                <a:cs typeface="+mn-cs"/>
              </a:rPr>
              <a:t>E</a:t>
            </a:r>
            <a:r>
              <a:rPr lang="ko-KR" altLang="en-US" sz="1200" kern="1200" baseline="0" dirty="0" smtClean="0">
                <a:solidFill>
                  <a:schemeClr val="tx1"/>
                </a:solidFill>
                <a:latin typeface="+mn-lt"/>
                <a:ea typeface="+mn-ea"/>
                <a:cs typeface="+mn-cs"/>
              </a:rPr>
              <a:t>에서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current</a:t>
            </a:r>
            <a:r>
              <a:rPr lang="ko-KR" altLang="en-US" sz="1200" kern="1200" baseline="0" dirty="0" smtClean="0">
                <a:solidFill>
                  <a:schemeClr val="tx1"/>
                </a:solidFill>
                <a:latin typeface="+mn-lt"/>
                <a:ea typeface="+mn-ea"/>
                <a:cs typeface="+mn-cs"/>
              </a:rPr>
              <a:t>가 증가한 것을 관찰 할수 있습니다</a:t>
            </a:r>
            <a:r>
              <a:rPr lang="en-US" altLang="ko-KR" sz="120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ko-KR" altLang="en-US" sz="1200" b="0" kern="1200" baseline="0" dirty="0" smtClean="0">
                <a:solidFill>
                  <a:schemeClr val="tx1"/>
                </a:solidFill>
                <a:latin typeface="+mn-lt"/>
                <a:ea typeface="+mn-ea"/>
                <a:cs typeface="+mn-cs"/>
              </a:rPr>
              <a:t>이와 같이 </a:t>
            </a:r>
            <a:r>
              <a:rPr lang="en-US" altLang="ko-KR" sz="1200" b="0" kern="1200" baseline="0" dirty="0" err="1" smtClean="0">
                <a:solidFill>
                  <a:schemeClr val="tx1"/>
                </a:solidFill>
                <a:latin typeface="+mn-lt"/>
                <a:ea typeface="+mn-ea"/>
                <a:cs typeface="+mn-cs"/>
              </a:rPr>
              <a:t>cathodic</a:t>
            </a:r>
            <a:r>
              <a:rPr lang="en-US" altLang="ko-KR" sz="1200" b="0" kern="1200" baseline="0" dirty="0" smtClean="0">
                <a:solidFill>
                  <a:schemeClr val="tx1"/>
                </a:solidFill>
                <a:latin typeface="+mn-lt"/>
                <a:ea typeface="+mn-ea"/>
                <a:cs typeface="+mn-cs"/>
              </a:rPr>
              <a:t> current</a:t>
            </a:r>
            <a:r>
              <a:rPr lang="ko-KR" altLang="en-US" sz="1200" b="0" kern="1200" baseline="0" dirty="0" smtClean="0">
                <a:solidFill>
                  <a:schemeClr val="tx1"/>
                </a:solidFill>
                <a:latin typeface="+mn-lt"/>
                <a:ea typeface="+mn-ea"/>
                <a:cs typeface="+mn-cs"/>
              </a:rPr>
              <a:t>가 발생하는 이유는 </a:t>
            </a:r>
            <a:r>
              <a:rPr lang="en-US" altLang="ko-KR" sz="1200" b="0" kern="1200" baseline="0" dirty="0" smtClean="0">
                <a:solidFill>
                  <a:schemeClr val="tx1"/>
                </a:solidFill>
                <a:latin typeface="+mn-lt"/>
                <a:ea typeface="+mn-ea"/>
                <a:cs typeface="+mn-cs"/>
              </a:rPr>
              <a:t>PS1</a:t>
            </a:r>
            <a:r>
              <a:rPr lang="ko-KR" altLang="en-US" sz="1200" b="0" kern="1200" baseline="0" dirty="0" smtClean="0">
                <a:solidFill>
                  <a:schemeClr val="tx1"/>
                </a:solidFill>
                <a:latin typeface="+mn-lt"/>
                <a:ea typeface="+mn-ea"/>
                <a:cs typeface="+mn-cs"/>
              </a:rPr>
              <a:t>의 </a:t>
            </a:r>
            <a:r>
              <a:rPr lang="en-US" altLang="ko-KR" sz="1200" b="0" kern="1200" baseline="0" dirty="0" err="1" smtClean="0">
                <a:solidFill>
                  <a:schemeClr val="tx1"/>
                </a:solidFill>
                <a:latin typeface="+mn-lt"/>
                <a:ea typeface="+mn-ea"/>
                <a:cs typeface="+mn-cs"/>
              </a:rPr>
              <a:t>Ferredoxin</a:t>
            </a:r>
            <a:r>
              <a:rPr lang="ko-KR" altLang="en-US" sz="1200" b="0" kern="1200" baseline="0" dirty="0" smtClean="0">
                <a:solidFill>
                  <a:schemeClr val="tx1"/>
                </a:solidFill>
                <a:latin typeface="+mn-lt"/>
                <a:ea typeface="+mn-ea"/>
                <a:cs typeface="+mn-cs"/>
              </a:rPr>
              <a:t>으로 </a:t>
            </a:r>
            <a:r>
              <a:rPr lang="ko-KR" altLang="en-US" sz="1200" b="0" kern="1200" baseline="0" dirty="0" err="1" smtClean="0">
                <a:solidFill>
                  <a:schemeClr val="tx1"/>
                </a:solidFill>
                <a:latin typeface="+mn-lt"/>
                <a:ea typeface="+mn-ea"/>
                <a:cs typeface="+mn-cs"/>
              </a:rPr>
              <a:t>부터</a:t>
            </a:r>
            <a:r>
              <a:rPr lang="ko-KR" altLang="en-US" sz="1200" b="0" kern="1200" baseline="0" dirty="0" smtClean="0">
                <a:solidFill>
                  <a:schemeClr val="tx1"/>
                </a:solidFill>
                <a:latin typeface="+mn-lt"/>
                <a:ea typeface="+mn-ea"/>
                <a:cs typeface="+mn-cs"/>
              </a:rPr>
              <a:t> </a:t>
            </a:r>
            <a:r>
              <a:rPr lang="en-US" altLang="ko-KR" sz="1200" b="0" kern="1200" baseline="0" dirty="0" smtClean="0">
                <a:solidFill>
                  <a:schemeClr val="tx1"/>
                </a:solidFill>
                <a:latin typeface="+mn-lt"/>
                <a:ea typeface="+mn-ea"/>
                <a:cs typeface="+mn-cs"/>
              </a:rPr>
              <a:t>polymer</a:t>
            </a:r>
            <a:r>
              <a:rPr lang="ko-KR" altLang="en-US" sz="1200" b="0" kern="1200" baseline="0" dirty="0" smtClean="0">
                <a:solidFill>
                  <a:schemeClr val="tx1"/>
                </a:solidFill>
                <a:latin typeface="+mn-lt"/>
                <a:ea typeface="+mn-ea"/>
                <a:cs typeface="+mn-cs"/>
              </a:rPr>
              <a:t>가 </a:t>
            </a:r>
            <a:r>
              <a:rPr lang="en-US" altLang="ko-KR" sz="1200" b="0" kern="1200" baseline="0" dirty="0" smtClean="0">
                <a:solidFill>
                  <a:schemeClr val="tx1"/>
                </a:solidFill>
                <a:latin typeface="+mn-lt"/>
                <a:ea typeface="+mn-ea"/>
                <a:cs typeface="+mn-cs"/>
              </a:rPr>
              <a:t>electron</a:t>
            </a:r>
            <a:r>
              <a:rPr lang="ko-KR" altLang="en-US" sz="1200" b="0" kern="1200" baseline="0" dirty="0" smtClean="0">
                <a:solidFill>
                  <a:schemeClr val="tx1"/>
                </a:solidFill>
                <a:latin typeface="+mn-lt"/>
                <a:ea typeface="+mn-ea"/>
                <a:cs typeface="+mn-cs"/>
              </a:rPr>
              <a:t>을 전달 받아 산소를 </a:t>
            </a:r>
            <a:r>
              <a:rPr lang="en-US" altLang="ko-KR" sz="1200" b="0" kern="1200" baseline="0" dirty="0" smtClean="0">
                <a:solidFill>
                  <a:schemeClr val="tx1"/>
                </a:solidFill>
                <a:latin typeface="+mn-lt"/>
                <a:ea typeface="+mn-ea"/>
                <a:cs typeface="+mn-cs"/>
              </a:rPr>
              <a:t>reduction</a:t>
            </a:r>
            <a:r>
              <a:rPr lang="ko-KR" altLang="en-US" sz="1200" b="0" kern="1200" baseline="0" dirty="0" smtClean="0">
                <a:solidFill>
                  <a:schemeClr val="tx1"/>
                </a:solidFill>
                <a:latin typeface="+mn-lt"/>
                <a:ea typeface="+mn-ea"/>
                <a:cs typeface="+mn-cs"/>
              </a:rPr>
              <a:t>하고 </a:t>
            </a:r>
            <a:r>
              <a:rPr lang="en-US" altLang="ko-KR" sz="1200" b="0" kern="1200" baseline="0" dirty="0" smtClean="0">
                <a:solidFill>
                  <a:schemeClr val="tx1"/>
                </a:solidFill>
                <a:latin typeface="+mn-lt"/>
                <a:ea typeface="+mn-ea"/>
                <a:cs typeface="+mn-cs"/>
              </a:rPr>
              <a:t>P700+</a:t>
            </a:r>
            <a:r>
              <a:rPr lang="ko-KR" altLang="en-US" sz="1200" b="0" kern="1200" baseline="0" dirty="0" smtClean="0">
                <a:solidFill>
                  <a:schemeClr val="tx1"/>
                </a:solidFill>
                <a:latin typeface="+mn-lt"/>
                <a:ea typeface="+mn-ea"/>
                <a:cs typeface="+mn-cs"/>
              </a:rPr>
              <a:t>는</a:t>
            </a:r>
            <a:r>
              <a:rPr lang="en-US" altLang="ko-KR" sz="1200" b="0" kern="1200" baseline="0" dirty="0" smtClean="0">
                <a:solidFill>
                  <a:schemeClr val="tx1"/>
                </a:solidFill>
                <a:latin typeface="+mn-lt"/>
                <a:ea typeface="+mn-ea"/>
                <a:cs typeface="+mn-cs"/>
              </a:rPr>
              <a:t> </a:t>
            </a:r>
            <a:r>
              <a:rPr lang="ko-KR" altLang="en-US" sz="1200" b="0" kern="1200" baseline="0" dirty="0" smtClean="0">
                <a:solidFill>
                  <a:schemeClr val="tx1"/>
                </a:solidFill>
                <a:latin typeface="+mn-lt"/>
                <a:ea typeface="+mn-ea"/>
                <a:cs typeface="+mn-cs"/>
              </a:rPr>
              <a:t>아래 </a:t>
            </a:r>
            <a:r>
              <a:rPr lang="en-US" altLang="ko-KR" sz="1200" b="0" kern="1200" baseline="0" dirty="0" smtClean="0">
                <a:solidFill>
                  <a:schemeClr val="tx1"/>
                </a:solidFill>
                <a:latin typeface="+mn-lt"/>
                <a:ea typeface="+mn-ea"/>
                <a:cs typeface="+mn-cs"/>
              </a:rPr>
              <a:t>electrode</a:t>
            </a:r>
            <a:r>
              <a:rPr lang="ko-KR" altLang="en-US" sz="1200" b="0" kern="1200" baseline="0" dirty="0" smtClean="0">
                <a:solidFill>
                  <a:schemeClr val="tx1"/>
                </a:solidFill>
                <a:latin typeface="+mn-lt"/>
                <a:ea typeface="+mn-ea"/>
                <a:cs typeface="+mn-cs"/>
              </a:rPr>
              <a:t>쪽에 있는 </a:t>
            </a:r>
            <a:r>
              <a:rPr lang="en-US" altLang="ko-KR" sz="1200" b="0" kern="1200" baseline="0" dirty="0" smtClean="0">
                <a:solidFill>
                  <a:schemeClr val="tx1"/>
                </a:solidFill>
                <a:latin typeface="+mn-lt"/>
                <a:ea typeface="+mn-ea"/>
                <a:cs typeface="+mn-cs"/>
              </a:rPr>
              <a:t>polymer</a:t>
            </a:r>
            <a:r>
              <a:rPr lang="ko-KR" altLang="en-US" sz="1200" b="0" kern="1200" baseline="0" dirty="0" smtClean="0">
                <a:solidFill>
                  <a:schemeClr val="tx1"/>
                </a:solidFill>
                <a:latin typeface="+mn-lt"/>
                <a:ea typeface="+mn-ea"/>
                <a:cs typeface="+mn-cs"/>
              </a:rPr>
              <a:t>를 통해 </a:t>
            </a:r>
            <a:r>
              <a:rPr lang="en-US" altLang="ko-KR" sz="1200" b="0" kern="1200" baseline="0" dirty="0" smtClean="0">
                <a:solidFill>
                  <a:schemeClr val="tx1"/>
                </a:solidFill>
                <a:latin typeface="+mn-lt"/>
                <a:ea typeface="+mn-ea"/>
                <a:cs typeface="+mn-cs"/>
              </a:rPr>
              <a:t>reduction</a:t>
            </a:r>
            <a:r>
              <a:rPr lang="ko-KR" altLang="en-US" sz="1200" b="0" kern="1200" baseline="0" dirty="0" smtClean="0">
                <a:solidFill>
                  <a:schemeClr val="tx1"/>
                </a:solidFill>
                <a:latin typeface="+mn-lt"/>
                <a:ea typeface="+mn-ea"/>
                <a:cs typeface="+mn-cs"/>
              </a:rPr>
              <a:t>되는 것을 알 수 있습니다</a:t>
            </a:r>
            <a:r>
              <a:rPr lang="en-US" altLang="ko-KR" sz="1200" b="0" kern="1200" baseline="0" dirty="0" smtClean="0">
                <a:solidFill>
                  <a:schemeClr val="tx1"/>
                </a:solidFill>
                <a:latin typeface="+mn-lt"/>
                <a:ea typeface="+mn-ea"/>
                <a:cs typeface="+mn-cs"/>
              </a:rPr>
              <a:t>.</a:t>
            </a:r>
          </a:p>
          <a:p>
            <a:endParaRPr lang="en-US" altLang="ko-KR" sz="1200" b="0" kern="1200" baseline="0" dirty="0" smtClean="0">
              <a:solidFill>
                <a:schemeClr val="tx1"/>
              </a:solidFill>
              <a:latin typeface="+mn-lt"/>
              <a:ea typeface="+mn-ea"/>
              <a:cs typeface="+mn-cs"/>
            </a:endParaRPr>
          </a:p>
          <a:p>
            <a:r>
              <a:rPr lang="ko-KR" altLang="en-US" sz="1200" b="0" kern="1200" baseline="0" dirty="0" smtClean="0">
                <a:solidFill>
                  <a:schemeClr val="tx1"/>
                </a:solidFill>
                <a:latin typeface="+mn-lt"/>
                <a:ea typeface="+mn-ea"/>
                <a:cs typeface="+mn-cs"/>
              </a:rPr>
              <a:t>두 </a:t>
            </a:r>
            <a:r>
              <a:rPr lang="en-US" altLang="ko-KR" sz="1200" b="0" kern="1200" baseline="0" dirty="0" smtClean="0">
                <a:solidFill>
                  <a:schemeClr val="tx1"/>
                </a:solidFill>
                <a:latin typeface="+mn-lt"/>
                <a:ea typeface="+mn-ea"/>
                <a:cs typeface="+mn-cs"/>
              </a:rPr>
              <a:t>system</a:t>
            </a:r>
            <a:r>
              <a:rPr lang="ko-KR" altLang="en-US" sz="1200" b="0" kern="1200" baseline="0" dirty="0" smtClean="0">
                <a:solidFill>
                  <a:schemeClr val="tx1"/>
                </a:solidFill>
                <a:latin typeface="+mn-lt"/>
                <a:ea typeface="+mn-ea"/>
                <a:cs typeface="+mn-cs"/>
              </a:rPr>
              <a:t>을 비교해보면</a:t>
            </a:r>
            <a:r>
              <a:rPr lang="en-US" altLang="ko-KR" sz="1200" b="0" kern="1200" baseline="0" dirty="0" smtClean="0">
                <a:solidFill>
                  <a:schemeClr val="tx1"/>
                </a:solidFill>
                <a:latin typeface="+mn-lt"/>
                <a:ea typeface="+mn-ea"/>
                <a:cs typeface="+mn-cs"/>
              </a:rPr>
              <a:t>, Figure 5 (A)</a:t>
            </a:r>
            <a:r>
              <a:rPr lang="ko-KR" altLang="en-US" sz="1200" b="0" kern="1200" baseline="0" dirty="0" smtClean="0">
                <a:solidFill>
                  <a:schemeClr val="tx1"/>
                </a:solidFill>
                <a:latin typeface="+mn-lt"/>
                <a:ea typeface="+mn-ea"/>
                <a:cs typeface="+mn-cs"/>
              </a:rPr>
              <a:t>는 </a:t>
            </a:r>
            <a:r>
              <a:rPr lang="en-US" altLang="ko-KR" sz="1200" b="0" kern="1200" baseline="0" dirty="0" smtClean="0">
                <a:solidFill>
                  <a:schemeClr val="tx1"/>
                </a:solidFill>
                <a:latin typeface="+mn-lt"/>
                <a:ea typeface="+mn-ea"/>
                <a:cs typeface="+mn-cs"/>
              </a:rPr>
              <a:t>PS2</a:t>
            </a:r>
            <a:r>
              <a:rPr lang="ko-KR" altLang="en-US" sz="1200" b="0" kern="1200" baseline="0" dirty="0" smtClean="0">
                <a:solidFill>
                  <a:schemeClr val="tx1"/>
                </a:solidFill>
                <a:latin typeface="+mn-lt"/>
                <a:ea typeface="+mn-ea"/>
                <a:cs typeface="+mn-cs"/>
              </a:rPr>
              <a:t>의 물 분해로 인한 </a:t>
            </a:r>
            <a:r>
              <a:rPr lang="en-US" altLang="ko-KR" sz="1200" b="0" kern="1200" baseline="0" dirty="0" smtClean="0">
                <a:solidFill>
                  <a:schemeClr val="tx1"/>
                </a:solidFill>
                <a:latin typeface="+mn-lt"/>
                <a:ea typeface="+mn-ea"/>
                <a:cs typeface="+mn-cs"/>
              </a:rPr>
              <a:t>electron </a:t>
            </a:r>
            <a:r>
              <a:rPr lang="ko-KR" altLang="en-US" sz="1200" b="0" kern="1200" baseline="0" dirty="0" smtClean="0">
                <a:solidFill>
                  <a:schemeClr val="tx1"/>
                </a:solidFill>
                <a:latin typeface="+mn-lt"/>
                <a:ea typeface="+mn-ea"/>
                <a:cs typeface="+mn-cs"/>
              </a:rPr>
              <a:t>생성으로 </a:t>
            </a:r>
            <a:r>
              <a:rPr lang="en-US" altLang="ko-KR" sz="1200" kern="1200" baseline="0" dirty="0" smtClean="0">
                <a:solidFill>
                  <a:schemeClr val="tx1"/>
                </a:solidFill>
                <a:latin typeface="+mn-lt"/>
                <a:ea typeface="+mn-ea"/>
                <a:cs typeface="+mn-cs"/>
              </a:rPr>
              <a:t>Figure 5 (C)</a:t>
            </a:r>
            <a:r>
              <a:rPr lang="ko-KR" altLang="en-US" sz="1200" kern="1200" baseline="0" dirty="0" smtClean="0">
                <a:solidFill>
                  <a:schemeClr val="tx1"/>
                </a:solidFill>
                <a:latin typeface="+mn-lt"/>
                <a:ea typeface="+mn-ea"/>
                <a:cs typeface="+mn-cs"/>
              </a:rPr>
              <a:t>보다 적은 </a:t>
            </a:r>
            <a:r>
              <a:rPr lang="en-US" altLang="ko-KR" sz="1200" kern="1200" baseline="0" dirty="0" err="1" smtClean="0">
                <a:solidFill>
                  <a:schemeClr val="tx1"/>
                </a:solidFill>
                <a:latin typeface="+mn-lt"/>
                <a:ea typeface="+mn-ea"/>
                <a:cs typeface="+mn-cs"/>
              </a:rPr>
              <a:t>cathodic</a:t>
            </a:r>
            <a:r>
              <a:rPr lang="en-US" altLang="ko-KR" sz="1200" kern="1200" baseline="0" dirty="0" smtClean="0">
                <a:solidFill>
                  <a:schemeClr val="tx1"/>
                </a:solidFill>
                <a:latin typeface="+mn-lt"/>
                <a:ea typeface="+mn-ea"/>
                <a:cs typeface="+mn-cs"/>
              </a:rPr>
              <a:t> current</a:t>
            </a:r>
            <a:r>
              <a:rPr lang="ko-KR" altLang="en-US" sz="1200" kern="1200" baseline="0" dirty="0" smtClean="0">
                <a:solidFill>
                  <a:schemeClr val="tx1"/>
                </a:solidFill>
                <a:latin typeface="+mn-lt"/>
                <a:ea typeface="+mn-ea"/>
                <a:cs typeface="+mn-cs"/>
              </a:rPr>
              <a:t>가</a:t>
            </a:r>
            <a:r>
              <a:rPr lang="en-US"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발생한 것으로 추측 할 수 있습니다</a:t>
            </a:r>
            <a:r>
              <a:rPr lang="en-US" altLang="ko-KR" sz="1200" kern="1200" baseline="0" dirty="0" smtClean="0">
                <a:solidFill>
                  <a:schemeClr val="tx1"/>
                </a:solidFill>
                <a:latin typeface="+mn-lt"/>
                <a:ea typeface="+mn-ea"/>
                <a:cs typeface="+mn-cs"/>
              </a:rPr>
              <a:t>.</a:t>
            </a:r>
            <a:endParaRPr lang="en-US" altLang="ko-KR" sz="1200" b="0" kern="1200" baseline="0" dirty="0" smtClean="0">
              <a:solidFill>
                <a:schemeClr val="tx1"/>
              </a:solidFill>
              <a:latin typeface="+mn-lt"/>
              <a:ea typeface="+mn-ea"/>
              <a:cs typeface="+mn-cs"/>
            </a:endParaRPr>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9</a:t>
            </a:fld>
            <a:endParaRPr lang="ko-KR" altLang="en-US" smtClean="0">
              <a:solidFill>
                <a:prstClr val="black"/>
              </a:solidFill>
            </a:endParaRPr>
          </a:p>
        </p:txBody>
      </p:sp>
    </p:spTree>
    <p:extLst>
      <p:ext uri="{BB962C8B-B14F-4D97-AF65-F5344CB8AC3E}">
        <p14:creationId xmlns:p14="http://schemas.microsoft.com/office/powerpoint/2010/main" val="128011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lstStyle/>
          <a:p>
            <a:endParaRPr lang="en-US" altLang="ko-KR" sz="1200" kern="1200" baseline="0" dirty="0" smtClean="0">
              <a:solidFill>
                <a:schemeClr val="tx1"/>
              </a:solidFill>
              <a:latin typeface="+mn-lt"/>
              <a:ea typeface="+mn-ea"/>
              <a:cs typeface="+mn-cs"/>
            </a:endParaRPr>
          </a:p>
          <a:p>
            <a:r>
              <a:rPr lang="ko-KR" altLang="en-US" dirty="0" smtClean="0"/>
              <a:t>이 논문에서는 </a:t>
            </a:r>
            <a:r>
              <a:rPr lang="en-US" altLang="ko-KR" dirty="0" smtClean="0"/>
              <a:t>PS1</a:t>
            </a:r>
            <a:r>
              <a:rPr lang="ko-KR" altLang="en-US" dirty="0" smtClean="0"/>
              <a:t>과 </a:t>
            </a:r>
            <a:r>
              <a:rPr lang="en-US" altLang="ko-KR" dirty="0" smtClean="0"/>
              <a:t>PS2</a:t>
            </a:r>
            <a:r>
              <a:rPr lang="ko-KR" altLang="en-US" dirty="0" smtClean="0"/>
              <a:t>를 </a:t>
            </a:r>
            <a:r>
              <a:rPr lang="en-US" altLang="ko-KR" dirty="0" err="1" smtClean="0"/>
              <a:t>redox</a:t>
            </a:r>
            <a:r>
              <a:rPr lang="en-US" altLang="ko-KR" dirty="0" smtClean="0"/>
              <a:t> </a:t>
            </a:r>
            <a:r>
              <a:rPr lang="en-US" altLang="ko-KR" dirty="0" err="1" smtClean="0"/>
              <a:t>poylmer</a:t>
            </a:r>
            <a:r>
              <a:rPr lang="ko-KR" altLang="en-US" dirty="0" smtClean="0"/>
              <a:t>을 통해</a:t>
            </a:r>
            <a:r>
              <a:rPr lang="en-US" altLang="ko-KR" baseline="0" dirty="0" smtClean="0"/>
              <a:t> </a:t>
            </a:r>
            <a:r>
              <a:rPr lang="en-US" altLang="ko-KR" dirty="0" smtClean="0"/>
              <a:t>electrode</a:t>
            </a:r>
            <a:r>
              <a:rPr lang="ko-KR" altLang="en-US" dirty="0" smtClean="0"/>
              <a:t>에 </a:t>
            </a:r>
            <a:r>
              <a:rPr lang="en-US" altLang="ko-KR" dirty="0" smtClean="0"/>
              <a:t>deposition</a:t>
            </a:r>
            <a:r>
              <a:rPr lang="ko-KR" altLang="en-US" dirty="0" smtClean="0"/>
              <a:t>시켜 </a:t>
            </a:r>
            <a:r>
              <a:rPr lang="en-US" altLang="ko-KR" sz="1200" b="0" dirty="0" smtClean="0"/>
              <a:t>photo-</a:t>
            </a:r>
            <a:r>
              <a:rPr lang="en-US" altLang="ko-KR" sz="1200" b="0" dirty="0" err="1" smtClean="0"/>
              <a:t>bioelectrochemical</a:t>
            </a:r>
            <a:r>
              <a:rPr lang="en-US" altLang="ko-KR" sz="1200" b="0" dirty="0" smtClean="0"/>
              <a:t> cell</a:t>
            </a:r>
            <a:r>
              <a:rPr lang="ko-KR" altLang="en-US" sz="1200" b="0" dirty="0" smtClean="0"/>
              <a:t>을 제작하였습니다</a:t>
            </a:r>
            <a:r>
              <a:rPr lang="en-US" altLang="ko-KR" sz="1200" b="0" dirty="0" smtClean="0"/>
              <a:t>.</a:t>
            </a:r>
          </a:p>
          <a:p>
            <a:endParaRPr lang="en-US" altLang="ko-KR" sz="1200" b="0" dirty="0" smtClean="0"/>
          </a:p>
          <a:p>
            <a:r>
              <a:rPr lang="en-US" altLang="ko-KR" b="0" dirty="0" smtClean="0"/>
              <a:t>PS1</a:t>
            </a:r>
            <a:r>
              <a:rPr lang="ko-KR" altLang="en-US" b="0" dirty="0" smtClean="0"/>
              <a:t>에서는 </a:t>
            </a:r>
            <a:r>
              <a:rPr lang="en-US" altLang="ko-KR" b="0" dirty="0" err="1" smtClean="0"/>
              <a:t>ascorbate</a:t>
            </a:r>
            <a:r>
              <a:rPr lang="ko-KR" altLang="en-US" b="0" dirty="0" smtClean="0"/>
              <a:t>와 같은 </a:t>
            </a:r>
            <a:r>
              <a:rPr lang="en-US" altLang="ko-KR" b="0" dirty="0" smtClean="0"/>
              <a:t>electron donor</a:t>
            </a:r>
            <a:r>
              <a:rPr lang="ko-KR" altLang="en-US" b="0" dirty="0" smtClean="0"/>
              <a:t>가 있는 경우 </a:t>
            </a:r>
            <a:r>
              <a:rPr lang="en-US" altLang="ko-KR" b="0" dirty="0" smtClean="0"/>
              <a:t>anodic</a:t>
            </a:r>
            <a:r>
              <a:rPr lang="en-US" altLang="ko-KR" b="0" baseline="0" dirty="0" smtClean="0"/>
              <a:t> photocurrent</a:t>
            </a:r>
            <a:r>
              <a:rPr lang="ko-KR" altLang="en-US" b="0" baseline="0" dirty="0" smtClean="0"/>
              <a:t>를 발생하며</a:t>
            </a:r>
            <a:r>
              <a:rPr lang="en-US" altLang="ko-KR" b="0" baseline="0" dirty="0" smtClean="0"/>
              <a:t>, PS2</a:t>
            </a:r>
            <a:r>
              <a:rPr lang="ko-KR" altLang="en-US" b="0" baseline="0" dirty="0" smtClean="0"/>
              <a:t>에서는 특별한 </a:t>
            </a:r>
            <a:r>
              <a:rPr lang="en-US" altLang="ko-KR" b="0" baseline="0" dirty="0" smtClean="0"/>
              <a:t>electron donor</a:t>
            </a:r>
            <a:r>
              <a:rPr lang="ko-KR" altLang="en-US" b="0" baseline="0" dirty="0" smtClean="0"/>
              <a:t>가 없이 물의 분해를 통해 </a:t>
            </a:r>
            <a:r>
              <a:rPr lang="en-US" altLang="ko-KR" b="0" dirty="0" smtClean="0"/>
              <a:t>anodic</a:t>
            </a:r>
            <a:r>
              <a:rPr lang="en-US" altLang="ko-KR" b="0" baseline="0" dirty="0" smtClean="0"/>
              <a:t> photocurrent</a:t>
            </a:r>
            <a:r>
              <a:rPr lang="ko-KR" altLang="en-US" b="0" baseline="0" dirty="0" smtClean="0"/>
              <a:t>를 발생하는 것을 알 수 있습니다</a:t>
            </a:r>
            <a:r>
              <a:rPr lang="en-US" altLang="ko-KR" b="0" baseline="0" dirty="0" smtClean="0"/>
              <a:t>.</a:t>
            </a:r>
          </a:p>
          <a:p>
            <a:endParaRPr lang="en-US" altLang="ko-KR" b="0" baseline="0" dirty="0" smtClean="0"/>
          </a:p>
          <a:p>
            <a:r>
              <a:rPr lang="ko-KR" altLang="en-US" b="0" baseline="0" dirty="0" smtClean="0"/>
              <a:t>또한</a:t>
            </a:r>
            <a:r>
              <a:rPr lang="en-US" altLang="ko-KR" b="0" baseline="0" dirty="0" smtClean="0"/>
              <a:t>, electrode</a:t>
            </a:r>
            <a:r>
              <a:rPr lang="ko-KR" altLang="en-US" b="0" baseline="0" dirty="0" smtClean="0"/>
              <a:t>에 </a:t>
            </a:r>
            <a:r>
              <a:rPr lang="en-US" altLang="ko-KR" b="0" baseline="0" dirty="0" smtClean="0"/>
              <a:t>PS1</a:t>
            </a:r>
            <a:r>
              <a:rPr lang="ko-KR" altLang="en-US" b="0" baseline="0" dirty="0" smtClean="0"/>
              <a:t>과 </a:t>
            </a:r>
            <a:r>
              <a:rPr lang="en-US" altLang="ko-KR" b="0" baseline="0" dirty="0" smtClean="0"/>
              <a:t>PS2</a:t>
            </a:r>
            <a:r>
              <a:rPr lang="ko-KR" altLang="en-US" b="0" baseline="0" dirty="0" smtClean="0"/>
              <a:t>의 배열에 따라서 </a:t>
            </a:r>
            <a:r>
              <a:rPr lang="en-US" altLang="ko-KR" b="0" baseline="0" dirty="0" smtClean="0"/>
              <a:t>photocurrent</a:t>
            </a:r>
            <a:r>
              <a:rPr lang="ko-KR" altLang="en-US" b="0" baseline="0" dirty="0" smtClean="0"/>
              <a:t>발생 효율이 변하며</a:t>
            </a:r>
            <a:r>
              <a:rPr lang="en-US" altLang="ko-KR" b="0" baseline="0" dirty="0" smtClean="0"/>
              <a:t>, </a:t>
            </a:r>
            <a:r>
              <a:rPr lang="ko-KR" altLang="en-US" b="0" baseline="0" dirty="0" smtClean="0"/>
              <a:t>최 외각에 </a:t>
            </a:r>
            <a:r>
              <a:rPr lang="en-US" altLang="ko-KR" b="0" baseline="0" dirty="0" smtClean="0"/>
              <a:t>PS1</a:t>
            </a:r>
            <a:r>
              <a:rPr lang="ko-KR" altLang="en-US" b="0" baseline="0" dirty="0" smtClean="0"/>
              <a:t>이 있을 경우 산소를 </a:t>
            </a:r>
            <a:r>
              <a:rPr lang="en-US" altLang="ko-KR" b="0" baseline="0" dirty="0" smtClean="0"/>
              <a:t>reduction</a:t>
            </a:r>
            <a:r>
              <a:rPr lang="ko-KR" altLang="en-US" b="0" baseline="0" dirty="0" smtClean="0"/>
              <a:t>하여 </a:t>
            </a:r>
            <a:r>
              <a:rPr lang="en-US" altLang="ko-KR" b="0" baseline="0" dirty="0" err="1" smtClean="0"/>
              <a:t>cathodic</a:t>
            </a:r>
            <a:r>
              <a:rPr lang="en-US" altLang="ko-KR" b="0" baseline="0" dirty="0" smtClean="0"/>
              <a:t> photocurrent</a:t>
            </a:r>
            <a:r>
              <a:rPr lang="ko-KR" altLang="en-US" b="0" baseline="0" dirty="0" smtClean="0"/>
              <a:t>가 발생하는</a:t>
            </a:r>
            <a:r>
              <a:rPr lang="en-US" altLang="ko-KR" b="0" baseline="0" dirty="0" smtClean="0"/>
              <a:t> </a:t>
            </a:r>
            <a:r>
              <a:rPr lang="ko-KR" altLang="en-US" b="0" baseline="0" dirty="0" smtClean="0"/>
              <a:t>것을 알 수 있습니다</a:t>
            </a:r>
            <a:r>
              <a:rPr lang="en-US" altLang="ko-KR" b="0" baseline="0" dirty="0" smtClean="0"/>
              <a:t>. </a:t>
            </a:r>
          </a:p>
          <a:p>
            <a:endParaRPr lang="en-US" altLang="ko-KR" b="0" baseline="0" dirty="0" smtClean="0"/>
          </a:p>
          <a:p>
            <a:r>
              <a:rPr lang="ko-KR" altLang="en-US" b="0" baseline="0" dirty="0" smtClean="0"/>
              <a:t>본 논문과 같이 </a:t>
            </a:r>
            <a:r>
              <a:rPr lang="en-US" altLang="ko-KR" b="0" baseline="0" dirty="0" err="1" smtClean="0"/>
              <a:t>redox</a:t>
            </a:r>
            <a:r>
              <a:rPr lang="en-US" altLang="ko-KR" b="0" baseline="0" dirty="0" smtClean="0"/>
              <a:t> polymer</a:t>
            </a:r>
            <a:r>
              <a:rPr lang="ko-KR" altLang="en-US" b="0" baseline="0" dirty="0" smtClean="0"/>
              <a:t>사용과 알맞은 </a:t>
            </a:r>
            <a:r>
              <a:rPr lang="en-US" altLang="ko-KR" b="0" baseline="0" dirty="0" smtClean="0"/>
              <a:t>PSUs</a:t>
            </a:r>
            <a:r>
              <a:rPr lang="ko-KR" altLang="en-US" b="0" baseline="0" dirty="0" smtClean="0"/>
              <a:t>의 배열을 통해 </a:t>
            </a:r>
            <a:r>
              <a:rPr lang="en-US" altLang="ko-KR" b="0" baseline="0" dirty="0" smtClean="0"/>
              <a:t>electron transfer</a:t>
            </a:r>
            <a:r>
              <a:rPr lang="ko-KR" altLang="en-US" b="0" baseline="0" dirty="0" smtClean="0"/>
              <a:t>을 원할하게 유도할 수 있고</a:t>
            </a:r>
            <a:r>
              <a:rPr lang="en-US" altLang="ko-KR" b="0" baseline="0" dirty="0" smtClean="0"/>
              <a:t>, </a:t>
            </a:r>
            <a:r>
              <a:rPr lang="ko-KR" altLang="en-US" b="0" baseline="0" dirty="0" smtClean="0"/>
              <a:t>그로 인해 증대되는 </a:t>
            </a:r>
            <a:r>
              <a:rPr lang="en-US" altLang="ko-KR" b="0" baseline="0" dirty="0" smtClean="0"/>
              <a:t>photocurrent</a:t>
            </a:r>
            <a:r>
              <a:rPr lang="ko-KR" altLang="en-US" b="0" baseline="0" dirty="0" smtClean="0"/>
              <a:t>를 유도 할 수 있습니다</a:t>
            </a:r>
            <a:r>
              <a:rPr lang="en-US" altLang="ko-KR" b="0" baseline="0" dirty="0" smtClean="0"/>
              <a:t>.</a:t>
            </a:r>
            <a:endParaRPr lang="ko-KR" altLang="en-US" b="0" dirty="0"/>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0B8A6-5A9D-4DC9-B643-586443A16F7E}" type="slidenum">
              <a:rPr lang="ko-KR" altLang="en-US" smtClean="0">
                <a:solidFill>
                  <a:prstClr val="black"/>
                </a:solidFill>
              </a:rPr>
              <a:pPr/>
              <a:t>10</a:t>
            </a:fld>
            <a:endParaRPr lang="ko-KR" altLang="en-US" smtClean="0">
              <a:solidFill>
                <a:prstClr val="black"/>
              </a:solidFill>
            </a:endParaRPr>
          </a:p>
        </p:txBody>
      </p:sp>
    </p:spTree>
    <p:extLst>
      <p:ext uri="{BB962C8B-B14F-4D97-AF65-F5344CB8AC3E}">
        <p14:creationId xmlns:p14="http://schemas.microsoft.com/office/powerpoint/2010/main" val="265345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332836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318870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1640095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7010400" y="6523672"/>
            <a:ext cx="2133600" cy="268139"/>
          </a:xfrm>
          <a:ln/>
        </p:spPr>
        <p:txBody>
          <a:bodyPr/>
          <a:lstStyle>
            <a:lvl1pPr>
              <a:defRPr/>
            </a:lvl1pPr>
          </a:lstStyle>
          <a:p>
            <a:pPr>
              <a:defRPr/>
            </a:pPr>
            <a:fld id="{CAC80D74-3009-4B50-9181-33AAF474A1B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63342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45B8A-3835-46E6-9651-B9FC1164946A}"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1911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6F8E9E-357E-421E-ACBA-6D93545A890B}"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767005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A08BEE-A2B5-4AA0-9F00-DBDDB1EE06EA}"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4114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4DD00C-75EE-4C3D-AF24-E979A474A3FE}"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008600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3E0A0E-2A84-4DBD-AE62-A76F12CE016C}"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33250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A9F64-B5AF-4E41-A6B5-9D8BD1EA00F2}"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647226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AC8B4-94CE-42F9-879B-B562D79FE60E}"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4534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1925075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CE1287-6CDC-4225-A8CC-DDA854BA1812}"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79544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F28E23-992B-4AC0-AD0F-975183E295FD}"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118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BC4942-B0A7-4B03-B606-5BF43DA6247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1836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7010400" y="6523672"/>
            <a:ext cx="2133600" cy="268139"/>
          </a:xfrm>
          <a:ln/>
        </p:spPr>
        <p:txBody>
          <a:bodyPr/>
          <a:lstStyle>
            <a:lvl1pPr>
              <a:defRPr/>
            </a:lvl1pPr>
          </a:lstStyle>
          <a:p>
            <a:pPr>
              <a:defRPr/>
            </a:pPr>
            <a:fld id="{CAC80D74-3009-4B50-9181-33AAF474A1B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895327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45B8A-3835-46E6-9651-B9FC1164946A}"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10990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6F8E9E-357E-421E-ACBA-6D93545A890B}"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865475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A08BEE-A2B5-4AA0-9F00-DBDDB1EE06EA}"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481247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4DD00C-75EE-4C3D-AF24-E979A474A3FE}"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068636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3E0A0E-2A84-4DBD-AE62-A76F12CE016C}"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107766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A9F64-B5AF-4E41-A6B5-9D8BD1EA00F2}"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51607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2236424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AC8B4-94CE-42F9-879B-B562D79FE60E}"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382302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CE1287-6CDC-4225-A8CC-DDA854BA1812}"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975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F28E23-992B-4AC0-AD0F-975183E295FD}"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707390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BC4942-B0A7-4B03-B606-5BF43DA6247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378623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7010400" y="6523672"/>
            <a:ext cx="2133600" cy="268139"/>
          </a:xfrm>
          <a:ln/>
        </p:spPr>
        <p:txBody>
          <a:bodyPr/>
          <a:lstStyle>
            <a:lvl1pPr>
              <a:defRPr/>
            </a:lvl1pPr>
          </a:lstStyle>
          <a:p>
            <a:pPr>
              <a:defRPr/>
            </a:pPr>
            <a:fld id="{CAC80D74-3009-4B50-9181-33AAF474A1B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204279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45B8A-3835-46E6-9651-B9FC1164946A}"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216070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6F8E9E-357E-421E-ACBA-6D93545A890B}"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7180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A08BEE-A2B5-4AA0-9F00-DBDDB1EE06EA}"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153121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4DD00C-75EE-4C3D-AF24-E979A474A3FE}"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262410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3E0A0E-2A84-4DBD-AE62-A76F12CE016C}"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78251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1134926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A9F64-B5AF-4E41-A6B5-9D8BD1EA00F2}"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034714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AC8B4-94CE-42F9-879B-B562D79FE60E}"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49908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CE1287-6CDC-4225-A8CC-DDA854BA1812}"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211034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F28E23-992B-4AC0-AD0F-975183E295FD}"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47562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BC4942-B0A7-4B03-B606-5BF43DA6247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4296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87069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372994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288565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166307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C16F1C0D-F0C8-45A8-BCC3-00ACF26E2D3C}" type="datetimeFigureOut">
              <a:rPr lang="ko-KR" altLang="en-US" smtClean="0"/>
              <a:t>2017-05-29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290366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F1C0D-F0C8-45A8-BCC3-00ACF26E2D3C}" type="datetimeFigureOut">
              <a:rPr lang="ko-KR" altLang="en-US" smtClean="0"/>
              <a:t>2017-05-29</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831C9-C247-4C2E-B5E4-2B938AD90FA9}" type="slidenum">
              <a:rPr lang="ko-KR" altLang="en-US" smtClean="0"/>
              <a:t>‹#›</a:t>
            </a:fld>
            <a:endParaRPr lang="ko-KR" altLang="en-US"/>
          </a:p>
        </p:txBody>
      </p:sp>
    </p:spTree>
    <p:extLst>
      <p:ext uri="{BB962C8B-B14F-4D97-AF65-F5344CB8AC3E}">
        <p14:creationId xmlns:p14="http://schemas.microsoft.com/office/powerpoint/2010/main" val="399932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ko-K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kumimoji="1" lang="en-US" altLang="ko-K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A3A6E26E-CE8B-4E66-9F29-772A5AA54626}" type="slidenum">
              <a:rPr kumimoji="1" lang="en-US" altLang="ko-KR">
                <a:solidFill>
                  <a:srgbClr val="000000"/>
                </a:solidFill>
              </a:rPr>
              <a:pPr fontAlgn="base">
                <a:spcBef>
                  <a:spcPct val="0"/>
                </a:spcBef>
                <a:spcAft>
                  <a:spcPct val="0"/>
                </a:spcAft>
                <a:defRPr/>
              </a:pPr>
              <a:t>‹#›</a:t>
            </a:fld>
            <a:endParaRPr kumimoji="1" lang="en-US" altLang="ko-KR">
              <a:solidFill>
                <a:srgbClr val="000000"/>
              </a:solidFill>
            </a:endParaRPr>
          </a:p>
        </p:txBody>
      </p:sp>
    </p:spTree>
    <p:extLst>
      <p:ext uri="{BB962C8B-B14F-4D97-AF65-F5344CB8AC3E}">
        <p14:creationId xmlns:p14="http://schemas.microsoft.com/office/powerpoint/2010/main" val="272659350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ko-K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kumimoji="1" lang="en-US" altLang="ko-K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A3A6E26E-CE8B-4E66-9F29-772A5AA54626}" type="slidenum">
              <a:rPr kumimoji="1" lang="en-US" altLang="ko-KR">
                <a:solidFill>
                  <a:srgbClr val="000000"/>
                </a:solidFill>
              </a:rPr>
              <a:pPr fontAlgn="base">
                <a:spcBef>
                  <a:spcPct val="0"/>
                </a:spcBef>
                <a:spcAft>
                  <a:spcPct val="0"/>
                </a:spcAft>
                <a:defRPr/>
              </a:pPr>
              <a:t>‹#›</a:t>
            </a:fld>
            <a:endParaRPr kumimoji="1" lang="en-US" altLang="ko-KR">
              <a:solidFill>
                <a:srgbClr val="000000"/>
              </a:solidFill>
            </a:endParaRPr>
          </a:p>
        </p:txBody>
      </p:sp>
    </p:spTree>
    <p:extLst>
      <p:ext uri="{BB962C8B-B14F-4D97-AF65-F5344CB8AC3E}">
        <p14:creationId xmlns:p14="http://schemas.microsoft.com/office/powerpoint/2010/main" val="401871141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ko-K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kumimoji="1" lang="en-US" altLang="ko-K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A3A6E26E-CE8B-4E66-9F29-772A5AA54626}" type="slidenum">
              <a:rPr kumimoji="1" lang="en-US" altLang="ko-KR">
                <a:solidFill>
                  <a:srgbClr val="000000"/>
                </a:solidFill>
              </a:rPr>
              <a:pPr fontAlgn="base">
                <a:spcBef>
                  <a:spcPct val="0"/>
                </a:spcBef>
                <a:spcAft>
                  <a:spcPct val="0"/>
                </a:spcAft>
                <a:defRPr/>
              </a:pPr>
              <a:t>‹#›</a:t>
            </a:fld>
            <a:endParaRPr kumimoji="1" lang="en-US" altLang="ko-KR">
              <a:solidFill>
                <a:srgbClr val="000000"/>
              </a:solidFill>
            </a:endParaRPr>
          </a:p>
        </p:txBody>
      </p:sp>
    </p:spTree>
    <p:extLst>
      <p:ext uri="{BB962C8B-B14F-4D97-AF65-F5344CB8AC3E}">
        <p14:creationId xmlns:p14="http://schemas.microsoft.com/office/powerpoint/2010/main" val="69134910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22.gi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2.gif"/><Relationship Id="rId5" Type="http://schemas.openxmlformats.org/officeDocument/2006/relationships/image" Target="../media/image34.png"/><Relationship Id="rId4"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2.gif"/><Relationship Id="rId5" Type="http://schemas.openxmlformats.org/officeDocument/2006/relationships/image" Target="../media/image41.png"/><Relationship Id="rId4" Type="http://schemas.openxmlformats.org/officeDocument/2006/relationships/image" Target="../media/image40.g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image" Target="../media/image46.gif"/><Relationship Id="rId4" Type="http://schemas.openxmlformats.org/officeDocument/2006/relationships/image" Target="../media/image45.gif"/></Relationships>
</file>

<file path=ppt/slides/_rels/slide2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53.png"/><Relationship Id="rId5" Type="http://schemas.openxmlformats.org/officeDocument/2006/relationships/image" Target="../media/image52.emf"/><Relationship Id="rId10" Type="http://schemas.openxmlformats.org/officeDocument/2006/relationships/image" Target="../media/image1.png"/><Relationship Id="rId4" Type="http://schemas.openxmlformats.org/officeDocument/2006/relationships/image" Target="../media/image49.png"/><Relationship Id="rId9" Type="http://schemas.openxmlformats.org/officeDocument/2006/relationships/image" Target="../media/image56.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58.png"/><Relationship Id="rId5" Type="http://schemas.openxmlformats.org/officeDocument/2006/relationships/image" Target="../media/image52.emf"/><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60.png"/><Relationship Id="rId9"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3590" y="2487312"/>
            <a:ext cx="6078908" cy="1446550"/>
          </a:xfrm>
          <a:prstGeom prst="rect">
            <a:avLst/>
          </a:prstGeom>
          <a:noFill/>
        </p:spPr>
        <p:txBody>
          <a:bodyPr wrap="none" rtlCol="0">
            <a:spAutoFit/>
          </a:bodyPr>
          <a:lstStyle/>
          <a:p>
            <a:r>
              <a:rPr lang="en-US" altLang="ko-KR" sz="8800" dirty="0" smtClean="0"/>
              <a:t>PS1 with PS2</a:t>
            </a:r>
            <a:endParaRPr lang="ko-KR" altLang="en-US" sz="8800" dirty="0"/>
          </a:p>
        </p:txBody>
      </p:sp>
    </p:spTree>
    <p:extLst>
      <p:ext uri="{BB962C8B-B14F-4D97-AF65-F5344CB8AC3E}">
        <p14:creationId xmlns:p14="http://schemas.microsoft.com/office/powerpoint/2010/main" val="89565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6"/>
          <p:cNvSpPr>
            <a:spLocks noChangeArrowheads="1"/>
          </p:cNvSpPr>
          <p:nvPr/>
        </p:nvSpPr>
        <p:spPr bwMode="auto">
          <a:xfrm>
            <a:off x="500034"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cap="all" dirty="0">
                <a:ln w="0"/>
                <a:solidFill>
                  <a:srgbClr val="002060"/>
                </a:solidFill>
                <a:effectLst>
                  <a:reflection blurRad="6350" stA="55000" endA="300" endPos="45500" dir="5400000" sy="-100000" algn="bl" rotWithShape="0"/>
                </a:effectLst>
                <a:latin typeface="맑은 고딕" pitchFamily="50" charset="-127"/>
                <a:ea typeface="맑은 고딕" pitchFamily="50" charset="-127"/>
              </a:rPr>
              <a:t>C</a:t>
            </a:r>
            <a:r>
              <a:rPr kumimoji="1" lang="en-US" altLang="ko-KR" sz="2000" b="1" dirty="0">
                <a:ln w="0"/>
                <a:solidFill>
                  <a:srgbClr val="002060"/>
                </a:solidFill>
                <a:effectLst>
                  <a:reflection blurRad="6350" stA="55000" endA="300" endPos="45500" dir="5400000" sy="-100000" algn="bl" rotWithShape="0"/>
                </a:effectLst>
                <a:latin typeface="맑은 고딕" pitchFamily="50" charset="-127"/>
                <a:ea typeface="맑은 고딕" pitchFamily="50" charset="-127"/>
              </a:rPr>
              <a:t>onclusion.</a:t>
            </a:r>
            <a:endParaRPr kumimoji="1" lang="ko-KR" altLang="en-US" sz="2000" b="1" cap="all" dirty="0">
              <a:ln w="0"/>
              <a:solidFill>
                <a:srgbClr val="002060"/>
              </a:solidFill>
              <a:effectLst>
                <a:reflection blurRad="6350" stA="55000" endA="300" endPos="45500" dir="5400000" sy="-100000" algn="bl" rotWithShape="0"/>
              </a:effectLst>
              <a:latin typeface="맑은 고딕" pitchFamily="50" charset="-127"/>
              <a:ea typeface="맑은 고딕" pitchFamily="50" charset="-127"/>
            </a:endParaRPr>
          </a:p>
        </p:txBody>
      </p:sp>
      <p:pic>
        <p:nvPicPr>
          <p:cNvPr id="2" name="그림 12" descr="번짐버튼B.png"/>
          <p:cNvPicPr>
            <a:picLocks noChangeAspect="1"/>
          </p:cNvPicPr>
          <p:nvPr/>
        </p:nvPicPr>
        <p:blipFill>
          <a:blip r:embed="rId3" cstate="print"/>
          <a:srcRect/>
          <a:stretch>
            <a:fillRect/>
          </a:stretch>
        </p:blipFill>
        <p:spPr bwMode="auto">
          <a:xfrm>
            <a:off x="571500" y="285750"/>
            <a:ext cx="314325" cy="314325"/>
          </a:xfrm>
          <a:prstGeom prst="rect">
            <a:avLst/>
          </a:prstGeom>
          <a:noFill/>
          <a:ln w="9525">
            <a:noFill/>
            <a:miter lim="800000"/>
            <a:headEnd/>
            <a:tailEnd/>
          </a:ln>
        </p:spPr>
      </p:pic>
      <p:sp>
        <p:nvSpPr>
          <p:cNvPr id="10" name="직사각형 9"/>
          <p:cNvSpPr/>
          <p:nvPr/>
        </p:nvSpPr>
        <p:spPr>
          <a:xfrm>
            <a:off x="363556" y="1059843"/>
            <a:ext cx="8251634" cy="5078313"/>
          </a:xfrm>
          <a:prstGeom prst="rect">
            <a:avLst/>
          </a:prstGeom>
        </p:spPr>
        <p:txBody>
          <a:bodyPr wrap="square">
            <a:spAutoFit/>
          </a:bodyPr>
          <a:lstStyle/>
          <a:p>
            <a:pPr algn="just" fontAlgn="base">
              <a:spcBef>
                <a:spcPct val="0"/>
              </a:spcBef>
              <a:spcAft>
                <a:spcPct val="0"/>
              </a:spcAft>
              <a:buFont typeface="Wingdings" pitchFamily="2" charset="2"/>
              <a:buChar char="Ø"/>
            </a:pP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The present study has introduced the construction of photosystem I (PSI)-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and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photosystem II (PSII)-based photo-</a:t>
            </a:r>
            <a:r>
              <a:rPr kumimoji="1" lang="en-US" altLang="ko-KR" dirty="0" err="1">
                <a:solidFill>
                  <a:srgbClr val="000000"/>
                </a:solidFill>
                <a:latin typeface="Times New Roman" panose="02020603050405020304" pitchFamily="18" charset="0"/>
                <a:ea typeface="맑은 고딕" pitchFamily="50" charset="-127"/>
                <a:cs typeface="Times New Roman" panose="02020603050405020304" pitchFamily="18" charset="0"/>
              </a:rPr>
              <a:t>bioelectrochemical</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cells using layer-by-layer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deposition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processes.</a:t>
            </a:r>
          </a:p>
          <a:p>
            <a:pPr algn="just" fontAlgn="base">
              <a:spcBef>
                <a:spcPct val="0"/>
              </a:spcBef>
              <a:spcAft>
                <a:spcPct val="0"/>
              </a:spcAft>
              <a:buFont typeface="Wingdings" pitchFamily="2" charset="2"/>
              <a:buChar char="Ø"/>
            </a:pPr>
            <a:endPar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algn="just" fontAlgn="base">
              <a:spcBef>
                <a:spcPct val="0"/>
              </a:spcBef>
              <a:spcAft>
                <a:spcPct val="0"/>
              </a:spcAft>
              <a:buFont typeface="Wingdings" pitchFamily="2" charset="2"/>
              <a:buChar char="Ø"/>
            </a:pP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The layered assembly of PSI generates an anodic photocurrent only in the presence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of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a sacrificial electron donor system, such as </a:t>
            </a:r>
            <a:r>
              <a:rPr kumimoji="1" lang="en-US" altLang="ko-KR" dirty="0" err="1" smtClean="0">
                <a:solidFill>
                  <a:srgbClr val="000000"/>
                </a:solidFill>
                <a:latin typeface="Times New Roman" panose="02020603050405020304" pitchFamily="18" charset="0"/>
                <a:ea typeface="맑은 고딕" pitchFamily="50" charset="-127"/>
                <a:cs typeface="Times New Roman" panose="02020603050405020304" pitchFamily="18" charset="0"/>
              </a:rPr>
              <a:t>dichlorophenol</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indophenol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DCPIP)/ascorbate, the PSII-</a:t>
            </a:r>
            <a:r>
              <a:rPr kumimoji="1" lang="en-US" altLang="ko-KR" dirty="0" err="1">
                <a:solidFill>
                  <a:srgbClr val="000000"/>
                </a:solidFill>
                <a:latin typeface="Times New Roman" panose="02020603050405020304" pitchFamily="18" charset="0"/>
                <a:ea typeface="맑은 고딕" pitchFamily="50" charset="-127"/>
                <a:cs typeface="Times New Roman" panose="02020603050405020304" pitchFamily="18" charset="0"/>
              </a:rPr>
              <a:t>modifi</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dirty="0" err="1">
                <a:solidFill>
                  <a:srgbClr val="000000"/>
                </a:solidFill>
                <a:latin typeface="Times New Roman" panose="02020603050405020304" pitchFamily="18" charset="0"/>
                <a:ea typeface="맑은 고딕" pitchFamily="50" charset="-127"/>
                <a:cs typeface="Times New Roman" panose="02020603050405020304" pitchFamily="18" charset="0"/>
              </a:rPr>
              <a:t>ed</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electrode leads, upon irradiation, to the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formation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of an anodic photocurrent (while evolving oxygen), in the absence of any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sacrificial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component.</a:t>
            </a:r>
          </a:p>
          <a:p>
            <a:pPr algn="just" fontAlgn="base">
              <a:spcBef>
                <a:spcPct val="0"/>
              </a:spcBef>
              <a:spcAft>
                <a:spcPct val="0"/>
              </a:spcAft>
              <a:buFont typeface="Wingdings" pitchFamily="2" charset="2"/>
              <a:buChar char="Ø"/>
            </a:pPr>
            <a:endPar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algn="just" fontAlgn="base">
              <a:spcBef>
                <a:spcPct val="0"/>
              </a:spcBef>
              <a:spcAft>
                <a:spcPct val="0"/>
              </a:spcAft>
              <a:buFont typeface="Wingdings" pitchFamily="2" charset="2"/>
              <a:buChar char="Ø"/>
            </a:pP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The ordering of the PSI and PSII layers on the electrode controls the efficiency and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direction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of the resulting photocurrents. While the PSI/PBV</a:t>
            </a:r>
            <a:r>
              <a:rPr kumimoji="1" lang="en-US" altLang="ko-KR" baseline="30000" dirty="0">
                <a:solidFill>
                  <a:srgbClr val="000000"/>
                </a:solidFill>
                <a:latin typeface="Times New Roman" panose="02020603050405020304" pitchFamily="18" charset="0"/>
                <a:ea typeface="맑은 고딕" pitchFamily="50" charset="-127"/>
                <a:cs typeface="Times New Roman" panose="02020603050405020304" pitchFamily="18" charset="0"/>
              </a:rPr>
              <a:t>2+</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/PSII configuration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revealed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a relatively high anodic photocurrent, the PSII/PBV</a:t>
            </a:r>
            <a:r>
              <a:rPr kumimoji="1" lang="en-US" altLang="ko-KR" baseline="30000" dirty="0">
                <a:solidFill>
                  <a:srgbClr val="000000"/>
                </a:solidFill>
                <a:latin typeface="Times New Roman" panose="02020603050405020304" pitchFamily="18" charset="0"/>
                <a:ea typeface="맑은 고딕" pitchFamily="50" charset="-127"/>
                <a:cs typeface="Times New Roman" panose="02020603050405020304" pitchFamily="18" charset="0"/>
              </a:rPr>
              <a:t>2+</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/PSI configuration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revealed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a lower, cathodic, response.</a:t>
            </a:r>
          </a:p>
          <a:p>
            <a:pPr algn="just" fontAlgn="base">
              <a:spcBef>
                <a:spcPct val="0"/>
              </a:spcBef>
              <a:spcAft>
                <a:spcPct val="0"/>
              </a:spcAft>
              <a:buFont typeface="Wingdings" pitchFamily="2" charset="2"/>
              <a:buChar char="Ø"/>
            </a:pPr>
            <a:endPar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algn="just" fontAlgn="base">
              <a:spcBef>
                <a:spcPct val="0"/>
              </a:spcBef>
              <a:spcAft>
                <a:spcPct val="0"/>
              </a:spcAft>
              <a:buFont typeface="Wingdings" pitchFamily="2" charset="2"/>
              <a:buChar char="Ø"/>
            </a:pP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By the further </a:t>
            </a:r>
            <a:r>
              <a:rPr kumimoji="1" lang="en-US" altLang="ko-KR" dirty="0" err="1">
                <a:solidFill>
                  <a:srgbClr val="000000"/>
                </a:solidFill>
                <a:latin typeface="Times New Roman" panose="02020603050405020304" pitchFamily="18" charset="0"/>
                <a:ea typeface="맑은 고딕" pitchFamily="50" charset="-127"/>
                <a:cs typeface="Times New Roman" panose="02020603050405020304" pitchFamily="18" charset="0"/>
              </a:rPr>
              <a:t>nano</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-engineering of the two photosystems on the electrode using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two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different redox polymers, </a:t>
            </a:r>
            <a:r>
              <a:rPr kumimoji="1" lang="en-US" altLang="ko-KR" dirty="0" err="1">
                <a:solidFill>
                  <a:srgbClr val="000000"/>
                </a:solidFill>
                <a:latin typeface="Times New Roman" panose="02020603050405020304" pitchFamily="18" charset="0"/>
                <a:ea typeface="맑은 고딕" pitchFamily="50" charset="-127"/>
                <a:cs typeface="Times New Roman" panose="02020603050405020304" pitchFamily="18" charset="0"/>
              </a:rPr>
              <a:t>vectorial</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electron transfer to the electrode is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demonstrated</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resulting in a ca. 6-fold enhancement in the photocurrent.</a:t>
            </a:r>
            <a:endParaRPr kumimoji="1" lang="ko-KR" altLang="en-US"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spTree>
    <p:extLst>
      <p:ext uri="{BB962C8B-B14F-4D97-AF65-F5344CB8AC3E}">
        <p14:creationId xmlns:p14="http://schemas.microsoft.com/office/powerpoint/2010/main" val="3555675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179512" y="1190303"/>
            <a:ext cx="8786874" cy="769441"/>
          </a:xfrm>
          <a:prstGeom prst="rect">
            <a:avLst/>
          </a:prstGeom>
        </p:spPr>
        <p:txBody>
          <a:bodyPr wrap="square">
            <a:spAutoFit/>
          </a:bodyPr>
          <a:lstStyle/>
          <a:p>
            <a:pPr algn="ctr" fontAlgn="base" latinLnBrk="0">
              <a:spcBef>
                <a:spcPct val="0"/>
              </a:spcBef>
              <a:spcAft>
                <a:spcPct val="0"/>
              </a:spcAft>
            </a:pPr>
            <a:r>
              <a:rPr kumimoji="1" lang="en-US" sz="2200" b="1" dirty="0" err="1">
                <a:solidFill>
                  <a:srgbClr val="000000"/>
                </a:solidFill>
                <a:latin typeface="맑은 고딕" pitchFamily="50" charset="-127"/>
                <a:ea typeface="맑은 고딕" pitchFamily="50" charset="-127"/>
              </a:rPr>
              <a:t>Redox</a:t>
            </a:r>
            <a:r>
              <a:rPr kumimoji="1" lang="en-US" sz="2200" b="1" dirty="0">
                <a:solidFill>
                  <a:srgbClr val="000000"/>
                </a:solidFill>
                <a:latin typeface="맑은 고딕" pitchFamily="50" charset="-127"/>
                <a:ea typeface="맑은 고딕" pitchFamily="50" charset="-127"/>
              </a:rPr>
              <a:t> </a:t>
            </a:r>
            <a:r>
              <a:rPr kumimoji="1" lang="en-US" sz="2200" b="1" dirty="0" err="1">
                <a:solidFill>
                  <a:srgbClr val="000000"/>
                </a:solidFill>
                <a:latin typeface="맑은 고딕" pitchFamily="50" charset="-127"/>
                <a:ea typeface="맑은 고딕" pitchFamily="50" charset="-127"/>
              </a:rPr>
              <a:t>hydrogels</a:t>
            </a:r>
            <a:r>
              <a:rPr kumimoji="1" lang="en-US" sz="2200" b="1" dirty="0">
                <a:solidFill>
                  <a:srgbClr val="000000"/>
                </a:solidFill>
                <a:latin typeface="맑은 고딕" pitchFamily="50" charset="-127"/>
                <a:ea typeface="맑은 고딕" pitchFamily="50" charset="-127"/>
              </a:rPr>
              <a:t> with adjusted </a:t>
            </a:r>
            <a:r>
              <a:rPr kumimoji="1" lang="en-US" sz="2200" b="1" dirty="0" err="1">
                <a:solidFill>
                  <a:srgbClr val="000000"/>
                </a:solidFill>
                <a:latin typeface="맑은 고딕" pitchFamily="50" charset="-127"/>
                <a:ea typeface="맑은 고딕" pitchFamily="50" charset="-127"/>
              </a:rPr>
              <a:t>redox</a:t>
            </a:r>
            <a:r>
              <a:rPr kumimoji="1" lang="en-US" sz="2200" b="1" dirty="0">
                <a:solidFill>
                  <a:srgbClr val="000000"/>
                </a:solidFill>
                <a:latin typeface="맑은 고딕" pitchFamily="50" charset="-127"/>
                <a:ea typeface="맑은 고딕" pitchFamily="50" charset="-127"/>
              </a:rPr>
              <a:t> potential for improved efficiency in Z-scheme inspired </a:t>
            </a:r>
            <a:r>
              <a:rPr kumimoji="1" lang="en-US" sz="2200" b="1" dirty="0" err="1">
                <a:solidFill>
                  <a:srgbClr val="000000"/>
                </a:solidFill>
                <a:latin typeface="맑은 고딕" pitchFamily="50" charset="-127"/>
                <a:ea typeface="맑은 고딕" pitchFamily="50" charset="-127"/>
              </a:rPr>
              <a:t>biophotovoltaic</a:t>
            </a:r>
            <a:r>
              <a:rPr kumimoji="1" lang="en-US" sz="2200" b="1" dirty="0">
                <a:solidFill>
                  <a:srgbClr val="000000"/>
                </a:solidFill>
                <a:latin typeface="맑은 고딕" pitchFamily="50" charset="-127"/>
                <a:ea typeface="맑은 고딕" pitchFamily="50" charset="-127"/>
              </a:rPr>
              <a:t> cells</a:t>
            </a:r>
          </a:p>
        </p:txBody>
      </p:sp>
      <p:pic>
        <p:nvPicPr>
          <p:cNvPr id="2" name="Picture 2"/>
          <p:cNvPicPr>
            <a:picLocks noChangeAspect="1" noChangeArrowheads="1"/>
          </p:cNvPicPr>
          <p:nvPr/>
        </p:nvPicPr>
        <p:blipFill>
          <a:blip r:embed="rId3"/>
          <a:srcRect/>
          <a:stretch>
            <a:fillRect/>
          </a:stretch>
        </p:blipFill>
        <p:spPr bwMode="auto">
          <a:xfrm>
            <a:off x="1691680" y="2247776"/>
            <a:ext cx="5848350" cy="73342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358209" y="349476"/>
            <a:ext cx="2123728" cy="824244"/>
          </a:xfrm>
          <a:prstGeom prst="rect">
            <a:avLst/>
          </a:prstGeom>
          <a:noFill/>
          <a:ln w="9525">
            <a:noFill/>
            <a:miter lim="800000"/>
            <a:headEnd/>
            <a:tailEnd/>
          </a:ln>
        </p:spPr>
      </p:pic>
      <p:pic>
        <p:nvPicPr>
          <p:cNvPr id="15" name="Picture 2" descr="http://pubs.rsc.org/services/images/RSCpubs.ePlatform.Service.FreeContent.ImageService.svc/ImageService/Articleimage/2014/CP/c4cp00380b/c4cp00380b-f1_hi-res.gif"/>
          <p:cNvPicPr>
            <a:picLocks noChangeAspect="1" noChangeArrowheads="1"/>
          </p:cNvPicPr>
          <p:nvPr/>
        </p:nvPicPr>
        <p:blipFill>
          <a:blip r:embed="rId5"/>
          <a:srcRect/>
          <a:stretch>
            <a:fillRect/>
          </a:stretch>
        </p:blipFill>
        <p:spPr bwMode="auto">
          <a:xfrm>
            <a:off x="2481937" y="3396232"/>
            <a:ext cx="3317890" cy="3029967"/>
          </a:xfrm>
          <a:prstGeom prst="rect">
            <a:avLst/>
          </a:prstGeom>
          <a:noFill/>
        </p:spPr>
      </p:pic>
    </p:spTree>
    <p:extLst>
      <p:ext uri="{BB962C8B-B14F-4D97-AF65-F5344CB8AC3E}">
        <p14:creationId xmlns:p14="http://schemas.microsoft.com/office/powerpoint/2010/main" val="650498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6"/>
          <p:cNvSpPr>
            <a:spLocks noChangeArrowheads="1"/>
          </p:cNvSpPr>
          <p:nvPr/>
        </p:nvSpPr>
        <p:spPr bwMode="auto">
          <a:xfrm>
            <a:off x="500034"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333399">
                    <a:lumMod val="75000"/>
                  </a:srgbClr>
                </a:solidFill>
                <a:effectLst>
                  <a:reflection blurRad="6350" stA="55000" endA="300" endPos="45500" dir="5400000" sy="-100000" algn="bl" rotWithShape="0"/>
                </a:effectLst>
                <a:latin typeface="맑은 고딕" pitchFamily="50" charset="-127"/>
                <a:ea typeface="맑은 고딕" pitchFamily="50" charset="-127"/>
              </a:rPr>
              <a:t>I</a:t>
            </a:r>
            <a:r>
              <a:rPr kumimoji="1" lang="en-US" altLang="ko-KR"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rPr>
              <a:t>ntroduction</a:t>
            </a:r>
            <a:endParaRPr kumimoji="1" lang="ko-KR" altLang="en-US"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endParaRPr>
          </a:p>
        </p:txBody>
      </p:sp>
      <p:pic>
        <p:nvPicPr>
          <p:cNvPr id="2" name="그림 12" descr="번짐버튼B.png"/>
          <p:cNvPicPr>
            <a:picLocks noChangeAspect="1"/>
          </p:cNvPicPr>
          <p:nvPr/>
        </p:nvPicPr>
        <p:blipFill>
          <a:blip r:embed="rId3" cstate="print"/>
          <a:srcRect/>
          <a:stretch>
            <a:fillRect/>
          </a:stretch>
        </p:blipFill>
        <p:spPr bwMode="auto">
          <a:xfrm>
            <a:off x="571500" y="285750"/>
            <a:ext cx="314325" cy="31432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72008" y="1124744"/>
            <a:ext cx="4211960" cy="5472608"/>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4390717" y="3573016"/>
            <a:ext cx="4717787" cy="2927573"/>
          </a:xfrm>
          <a:prstGeom prst="rect">
            <a:avLst/>
          </a:prstGeom>
          <a:noFill/>
          <a:ln w="9525">
            <a:noFill/>
            <a:miter lim="800000"/>
            <a:headEnd/>
            <a:tailEnd/>
          </a:ln>
        </p:spPr>
      </p:pic>
      <p:pic>
        <p:nvPicPr>
          <p:cNvPr id="1028" name="Picture 4"/>
          <p:cNvPicPr>
            <a:picLocks noChangeAspect="1" noChangeArrowheads="1"/>
          </p:cNvPicPr>
          <p:nvPr/>
        </p:nvPicPr>
        <p:blipFill>
          <a:blip r:embed="rId6"/>
          <a:srcRect/>
          <a:stretch>
            <a:fillRect/>
          </a:stretch>
        </p:blipFill>
        <p:spPr bwMode="auto">
          <a:xfrm>
            <a:off x="4534733" y="1124744"/>
            <a:ext cx="4343003" cy="2381181"/>
          </a:xfrm>
          <a:prstGeom prst="rect">
            <a:avLst/>
          </a:prstGeom>
          <a:noFill/>
          <a:ln w="9525">
            <a:noFill/>
            <a:miter lim="800000"/>
            <a:headEnd/>
            <a:tailEnd/>
          </a:ln>
        </p:spPr>
      </p:pic>
      <p:pic>
        <p:nvPicPr>
          <p:cNvPr id="1029" name="Picture 5"/>
          <p:cNvPicPr>
            <a:picLocks noChangeAspect="1" noChangeArrowheads="1"/>
          </p:cNvPicPr>
          <p:nvPr/>
        </p:nvPicPr>
        <p:blipFill>
          <a:blip r:embed="rId7"/>
          <a:srcRect/>
          <a:stretch>
            <a:fillRect/>
          </a:stretch>
        </p:blipFill>
        <p:spPr bwMode="auto">
          <a:xfrm>
            <a:off x="179512" y="911002"/>
            <a:ext cx="3562350" cy="285750"/>
          </a:xfrm>
          <a:prstGeom prst="rect">
            <a:avLst/>
          </a:prstGeom>
          <a:noFill/>
          <a:ln w="9525">
            <a:noFill/>
            <a:miter lim="800000"/>
            <a:headEnd/>
            <a:tailEnd/>
          </a:ln>
        </p:spPr>
      </p:pic>
      <p:sp>
        <p:nvSpPr>
          <p:cNvPr id="14" name="직사각형 13"/>
          <p:cNvSpPr/>
          <p:nvPr/>
        </p:nvSpPr>
        <p:spPr>
          <a:xfrm>
            <a:off x="1547664" y="5024209"/>
            <a:ext cx="1630575" cy="276999"/>
          </a:xfrm>
          <a:prstGeom prst="rect">
            <a:avLst/>
          </a:prstGeom>
          <a:ln>
            <a:noFill/>
          </a:ln>
        </p:spPr>
        <p:txBody>
          <a:bodyPr wrap="none">
            <a:spAutoFit/>
          </a:bodyPr>
          <a:lstStyle/>
          <a:p>
            <a:pPr fontAlgn="base">
              <a:spcBef>
                <a:spcPct val="0"/>
              </a:spcBef>
              <a:spcAft>
                <a:spcPct val="0"/>
              </a:spcAft>
            </a:pPr>
            <a:r>
              <a:rPr kumimoji="1" lang="en-US" altLang="ko-KR" sz="1200" b="1" dirty="0">
                <a:solidFill>
                  <a:srgbClr val="FF0000"/>
                </a:solidFill>
                <a:latin typeface="맑은 고딕" pitchFamily="50" charset="-127"/>
                <a:ea typeface="맑은 고딕" pitchFamily="50" charset="-127"/>
              </a:rPr>
              <a:t>△E</a:t>
            </a:r>
            <a:r>
              <a:rPr kumimoji="1" lang="en-US" altLang="ko-KR" sz="1200" b="1" baseline="-25000" dirty="0">
                <a:solidFill>
                  <a:srgbClr val="FF0000"/>
                </a:solidFill>
                <a:latin typeface="맑은 고딕" pitchFamily="50" charset="-127"/>
                <a:ea typeface="맑은 고딕" pitchFamily="50" charset="-127"/>
              </a:rPr>
              <a:t>Os1/Os2</a:t>
            </a:r>
            <a:r>
              <a:rPr kumimoji="1" lang="en-US" altLang="ko-KR" sz="1200" b="1" dirty="0">
                <a:solidFill>
                  <a:srgbClr val="FF0000"/>
                </a:solidFill>
                <a:latin typeface="맑은 고딕" pitchFamily="50" charset="-127"/>
                <a:ea typeface="맑은 고딕" pitchFamily="50" charset="-127"/>
              </a:rPr>
              <a:t> = 100 mV</a:t>
            </a:r>
            <a:endParaRPr kumimoji="1" lang="ko-KR" altLang="en-US" sz="1200" b="1" dirty="0">
              <a:solidFill>
                <a:srgbClr val="FF0000"/>
              </a:solidFill>
              <a:latin typeface="맑은 고딕" pitchFamily="50" charset="-127"/>
              <a:ea typeface="맑은 고딕" pitchFamily="50" charset="-127"/>
            </a:endParaRPr>
          </a:p>
        </p:txBody>
      </p:sp>
    </p:spTree>
    <p:extLst>
      <p:ext uri="{BB962C8B-B14F-4D97-AF65-F5344CB8AC3E}">
        <p14:creationId xmlns:p14="http://schemas.microsoft.com/office/powerpoint/2010/main" val="260060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ubs.rsc.org/services/images/RSCpubs.ePlatform.Service.FreeContent.ImageService.svc/ImageService/Articleimage/2014/CP/c4cp00380b/c4cp00380b-f1_hi-res.gif"/>
          <p:cNvPicPr>
            <a:picLocks noChangeAspect="1" noChangeArrowheads="1"/>
          </p:cNvPicPr>
          <p:nvPr/>
        </p:nvPicPr>
        <p:blipFill>
          <a:blip r:embed="rId3"/>
          <a:srcRect/>
          <a:stretch>
            <a:fillRect/>
          </a:stretch>
        </p:blipFill>
        <p:spPr bwMode="auto">
          <a:xfrm>
            <a:off x="35496" y="1124744"/>
            <a:ext cx="4464496" cy="4077072"/>
          </a:xfrm>
          <a:prstGeom prst="rect">
            <a:avLst/>
          </a:prstGeom>
          <a:noFill/>
        </p:spPr>
      </p:pic>
      <p:sp>
        <p:nvSpPr>
          <p:cNvPr id="3082" name="Rectangle 6"/>
          <p:cNvSpPr>
            <a:spLocks noChangeArrowheads="1"/>
          </p:cNvSpPr>
          <p:nvPr/>
        </p:nvSpPr>
        <p:spPr bwMode="auto">
          <a:xfrm>
            <a:off x="500034"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333399">
                    <a:lumMod val="75000"/>
                  </a:srgbClr>
                </a:solidFill>
                <a:effectLst>
                  <a:reflection blurRad="6350" stA="55000" endA="300" endPos="45500" dir="5400000" sy="-100000" algn="bl" rotWithShape="0"/>
                </a:effectLst>
                <a:latin typeface="맑은 고딕" pitchFamily="50" charset="-127"/>
                <a:ea typeface="맑은 고딕" pitchFamily="50" charset="-127"/>
              </a:rPr>
              <a:t>I</a:t>
            </a:r>
            <a:r>
              <a:rPr kumimoji="1" lang="en-US" altLang="ko-KR"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rPr>
              <a:t>ntroduction</a:t>
            </a:r>
            <a:endParaRPr kumimoji="1" lang="ko-KR" altLang="en-US"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endParaRPr>
          </a:p>
        </p:txBody>
      </p:sp>
      <p:pic>
        <p:nvPicPr>
          <p:cNvPr id="2" name="그림 12" descr="번짐버튼B.png"/>
          <p:cNvPicPr>
            <a:picLocks noChangeAspect="1"/>
          </p:cNvPicPr>
          <p:nvPr/>
        </p:nvPicPr>
        <p:blipFill>
          <a:blip r:embed="rId4" cstate="print"/>
          <a:srcRect/>
          <a:stretch>
            <a:fillRect/>
          </a:stretch>
        </p:blipFill>
        <p:spPr bwMode="auto">
          <a:xfrm>
            <a:off x="571500" y="285750"/>
            <a:ext cx="314325" cy="314325"/>
          </a:xfrm>
          <a:prstGeom prst="rect">
            <a:avLst/>
          </a:prstGeom>
          <a:noFill/>
          <a:ln w="9525">
            <a:noFill/>
            <a:miter lim="800000"/>
            <a:headEnd/>
            <a:tailEnd/>
          </a:ln>
        </p:spPr>
      </p:pic>
      <p:pic>
        <p:nvPicPr>
          <p:cNvPr id="4" name="Picture 3"/>
          <p:cNvPicPr>
            <a:picLocks noChangeAspect="1" noChangeArrowheads="1"/>
          </p:cNvPicPr>
          <p:nvPr/>
        </p:nvPicPr>
        <p:blipFill>
          <a:blip r:embed="rId5"/>
          <a:srcRect/>
          <a:stretch>
            <a:fillRect/>
          </a:stretch>
        </p:blipFill>
        <p:spPr bwMode="auto">
          <a:xfrm>
            <a:off x="107504" y="5301208"/>
            <a:ext cx="4346426" cy="1105453"/>
          </a:xfrm>
          <a:prstGeom prst="rect">
            <a:avLst/>
          </a:prstGeom>
          <a:noFill/>
          <a:ln w="9525">
            <a:noFill/>
            <a:miter lim="800000"/>
            <a:headEnd/>
            <a:tailEnd/>
          </a:ln>
        </p:spPr>
      </p:pic>
      <p:sp>
        <p:nvSpPr>
          <p:cNvPr id="20" name="직사각형 19"/>
          <p:cNvSpPr/>
          <p:nvPr/>
        </p:nvSpPr>
        <p:spPr>
          <a:xfrm>
            <a:off x="1748128" y="4581128"/>
            <a:ext cx="1383712" cy="246221"/>
          </a:xfrm>
          <a:prstGeom prst="rect">
            <a:avLst/>
          </a:prstGeom>
        </p:spPr>
        <p:txBody>
          <a:bodyPr wrap="none">
            <a:spAutoFit/>
          </a:bodyPr>
          <a:lstStyle/>
          <a:p>
            <a:pPr fontAlgn="base">
              <a:spcBef>
                <a:spcPct val="0"/>
              </a:spcBef>
              <a:spcAft>
                <a:spcPct val="0"/>
              </a:spcAft>
            </a:pPr>
            <a:r>
              <a:rPr kumimoji="1" lang="en-US" altLang="ko-KR" sz="1000" b="1" dirty="0">
                <a:solidFill>
                  <a:srgbClr val="FF0000"/>
                </a:solidFill>
                <a:latin typeface="맑은 고딕" pitchFamily="50" charset="-127"/>
                <a:ea typeface="맑은 고딕" pitchFamily="50" charset="-127"/>
              </a:rPr>
              <a:t>△E</a:t>
            </a:r>
            <a:r>
              <a:rPr kumimoji="1" lang="en-US" altLang="ko-KR" sz="1000" b="1" baseline="-25000" dirty="0">
                <a:solidFill>
                  <a:srgbClr val="FF0000"/>
                </a:solidFill>
                <a:latin typeface="맑은 고딕" pitchFamily="50" charset="-127"/>
                <a:ea typeface="맑은 고딕" pitchFamily="50" charset="-127"/>
              </a:rPr>
              <a:t>Os1/Os2</a:t>
            </a:r>
            <a:r>
              <a:rPr kumimoji="1" lang="en-US" altLang="ko-KR" sz="1000" b="1" dirty="0">
                <a:solidFill>
                  <a:srgbClr val="FF0000"/>
                </a:solidFill>
                <a:latin typeface="맑은 고딕" pitchFamily="50" charset="-127"/>
                <a:ea typeface="맑은 고딕" pitchFamily="50" charset="-127"/>
              </a:rPr>
              <a:t> = 100 mV</a:t>
            </a:r>
            <a:endParaRPr kumimoji="1" lang="ko-KR" altLang="en-US" sz="1000" b="1" dirty="0">
              <a:solidFill>
                <a:srgbClr val="FF0000"/>
              </a:solidFill>
              <a:latin typeface="맑은 고딕" pitchFamily="50" charset="-127"/>
              <a:ea typeface="맑은 고딕" pitchFamily="50" charset="-127"/>
            </a:endParaRPr>
          </a:p>
        </p:txBody>
      </p:sp>
      <p:cxnSp>
        <p:nvCxnSpPr>
          <p:cNvPr id="22" name="직선 연결선 21"/>
          <p:cNvCxnSpPr/>
          <p:nvPr/>
        </p:nvCxnSpPr>
        <p:spPr>
          <a:xfrm rot="10800000">
            <a:off x="1763690" y="5085184"/>
            <a:ext cx="1440159"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rot="10800000">
            <a:off x="1763690" y="4437112"/>
            <a:ext cx="28803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p:nvPr/>
        </p:nvCxnSpPr>
        <p:spPr>
          <a:xfrm rot="5400000">
            <a:off x="1512093" y="4760715"/>
            <a:ext cx="648000" cy="794"/>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타원 32"/>
          <p:cNvSpPr/>
          <p:nvPr/>
        </p:nvSpPr>
        <p:spPr>
          <a:xfrm>
            <a:off x="2749487" y="2564904"/>
            <a:ext cx="926165" cy="114218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grpSp>
        <p:nvGrpSpPr>
          <p:cNvPr id="36" name="그룹 35"/>
          <p:cNvGrpSpPr/>
          <p:nvPr/>
        </p:nvGrpSpPr>
        <p:grpSpPr>
          <a:xfrm>
            <a:off x="4735894" y="3933056"/>
            <a:ext cx="4104456" cy="2088232"/>
            <a:chOff x="4716016" y="4293096"/>
            <a:chExt cx="4104456" cy="2088232"/>
          </a:xfrm>
        </p:grpSpPr>
        <p:grpSp>
          <p:nvGrpSpPr>
            <p:cNvPr id="17" name="그룹 16"/>
            <p:cNvGrpSpPr/>
            <p:nvPr/>
          </p:nvGrpSpPr>
          <p:grpSpPr>
            <a:xfrm>
              <a:off x="4716016" y="4293096"/>
              <a:ext cx="4104456" cy="2088232"/>
              <a:chOff x="4716016" y="3573016"/>
              <a:chExt cx="4104456" cy="2088232"/>
            </a:xfrm>
          </p:grpSpPr>
          <p:pic>
            <p:nvPicPr>
              <p:cNvPr id="1027" name="Picture 3"/>
              <p:cNvPicPr>
                <a:picLocks noChangeAspect="1" noChangeArrowheads="1"/>
              </p:cNvPicPr>
              <p:nvPr/>
            </p:nvPicPr>
            <p:blipFill>
              <a:blip r:embed="rId6"/>
              <a:srcRect t="53984" b="1484"/>
              <a:stretch>
                <a:fillRect/>
              </a:stretch>
            </p:blipFill>
            <p:spPr bwMode="auto">
              <a:xfrm>
                <a:off x="4716016" y="3861048"/>
                <a:ext cx="4104456" cy="1800200"/>
              </a:xfrm>
              <a:prstGeom prst="rect">
                <a:avLst/>
              </a:prstGeom>
              <a:noFill/>
              <a:ln w="9525">
                <a:noFill/>
                <a:miter lim="800000"/>
                <a:headEnd/>
                <a:tailEnd/>
              </a:ln>
            </p:spPr>
          </p:pic>
          <p:pic>
            <p:nvPicPr>
              <p:cNvPr id="16" name="Picture 3"/>
              <p:cNvPicPr>
                <a:picLocks noChangeAspect="1" noChangeArrowheads="1"/>
              </p:cNvPicPr>
              <p:nvPr/>
            </p:nvPicPr>
            <p:blipFill>
              <a:blip r:embed="rId6"/>
              <a:srcRect t="12298" b="80920"/>
              <a:stretch>
                <a:fillRect/>
              </a:stretch>
            </p:blipFill>
            <p:spPr bwMode="auto">
              <a:xfrm>
                <a:off x="4716016" y="3573016"/>
                <a:ext cx="4104456" cy="291687"/>
              </a:xfrm>
              <a:prstGeom prst="rect">
                <a:avLst/>
              </a:prstGeom>
              <a:noFill/>
              <a:ln w="9525">
                <a:noFill/>
                <a:miter lim="800000"/>
                <a:headEnd/>
                <a:tailEnd/>
              </a:ln>
            </p:spPr>
          </p:pic>
        </p:grpSp>
        <p:sp>
          <p:nvSpPr>
            <p:cNvPr id="35" name="직사각형 34"/>
            <p:cNvSpPr/>
            <p:nvPr/>
          </p:nvSpPr>
          <p:spPr>
            <a:xfrm>
              <a:off x="4768146" y="4365104"/>
              <a:ext cx="4032448" cy="2016224"/>
            </a:xfrm>
            <a:prstGeom prst="rect">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grpSp>
      <p:grpSp>
        <p:nvGrpSpPr>
          <p:cNvPr id="41" name="그룹 40"/>
          <p:cNvGrpSpPr/>
          <p:nvPr/>
        </p:nvGrpSpPr>
        <p:grpSpPr>
          <a:xfrm>
            <a:off x="4788024" y="1340768"/>
            <a:ext cx="4032448" cy="2304256"/>
            <a:chOff x="4788024" y="1340768"/>
            <a:chExt cx="4032448" cy="2304256"/>
          </a:xfrm>
        </p:grpSpPr>
        <p:grpSp>
          <p:nvGrpSpPr>
            <p:cNvPr id="38" name="그룹 37"/>
            <p:cNvGrpSpPr/>
            <p:nvPr/>
          </p:nvGrpSpPr>
          <p:grpSpPr>
            <a:xfrm>
              <a:off x="4788024" y="1340768"/>
              <a:ext cx="4032448" cy="2304256"/>
              <a:chOff x="4788024" y="1340768"/>
              <a:chExt cx="4032448" cy="2304256"/>
            </a:xfrm>
          </p:grpSpPr>
          <p:grpSp>
            <p:nvGrpSpPr>
              <p:cNvPr id="37" name="그룹 36"/>
              <p:cNvGrpSpPr/>
              <p:nvPr/>
            </p:nvGrpSpPr>
            <p:grpSpPr>
              <a:xfrm>
                <a:off x="4788024" y="1340768"/>
                <a:ext cx="4032448" cy="2304256"/>
                <a:chOff x="4788024" y="1196752"/>
                <a:chExt cx="4176464" cy="2304256"/>
              </a:xfrm>
            </p:grpSpPr>
            <p:sp>
              <p:nvSpPr>
                <p:cNvPr id="18" name="직사각형 17"/>
                <p:cNvSpPr/>
                <p:nvPr/>
              </p:nvSpPr>
              <p:spPr>
                <a:xfrm>
                  <a:off x="5160103" y="3068960"/>
                  <a:ext cx="3156313" cy="276999"/>
                </a:xfrm>
                <a:prstGeom prst="rect">
                  <a:avLst/>
                </a:prstGeom>
              </p:spPr>
              <p:txBody>
                <a:bodyPr wrap="none">
                  <a:spAutoFit/>
                </a:bodyPr>
                <a:lstStyle/>
                <a:p>
                  <a:pPr fontAlgn="base">
                    <a:spcBef>
                      <a:spcPct val="0"/>
                    </a:spcBef>
                    <a:spcAft>
                      <a:spcPct val="0"/>
                    </a:spcAft>
                  </a:pPr>
                  <a:r>
                    <a:rPr kumimoji="1" lang="en-US" altLang="ko-KR" sz="1200" b="1" dirty="0">
                      <a:solidFill>
                        <a:srgbClr val="000000"/>
                      </a:solidFill>
                      <a:latin typeface="맑은 고딕" pitchFamily="50" charset="-127"/>
                      <a:ea typeface="맑은 고딕" pitchFamily="50" charset="-127"/>
                    </a:rPr>
                    <a:t>P023-TB</a:t>
                  </a:r>
                  <a:r>
                    <a:rPr kumimoji="1" lang="en-US" altLang="ko-KR" sz="1200" dirty="0">
                      <a:solidFill>
                        <a:srgbClr val="000000"/>
                      </a:solidFill>
                      <a:latin typeface="맑은 고딕" pitchFamily="50" charset="-127"/>
                      <a:ea typeface="맑은 고딕" pitchFamily="50" charset="-127"/>
                    </a:rPr>
                    <a:t> </a:t>
                  </a:r>
                  <a:r>
                    <a:rPr kumimoji="1" lang="en-US" altLang="ko-KR" sz="1200" b="1" dirty="0">
                      <a:solidFill>
                        <a:srgbClr val="000000"/>
                      </a:solidFill>
                      <a:latin typeface="맑은 고딕" pitchFamily="50" charset="-127"/>
                      <a:ea typeface="맑은 고딕" pitchFamily="50" charset="-127"/>
                    </a:rPr>
                    <a:t>Formal potential (1mV vs. SHE)</a:t>
                  </a:r>
                  <a:endParaRPr kumimoji="1" lang="ko-KR" altLang="en-US" sz="1200" b="1" dirty="0">
                    <a:solidFill>
                      <a:srgbClr val="000000"/>
                    </a:solidFill>
                    <a:latin typeface="맑은 고딕" pitchFamily="50" charset="-127"/>
                    <a:ea typeface="맑은 고딕" pitchFamily="50" charset="-127"/>
                  </a:endParaRPr>
                </a:p>
              </p:txBody>
            </p:sp>
            <p:sp>
              <p:nvSpPr>
                <p:cNvPr id="34" name="직사각형 33"/>
                <p:cNvSpPr/>
                <p:nvPr/>
              </p:nvSpPr>
              <p:spPr>
                <a:xfrm>
                  <a:off x="4788024" y="1196752"/>
                  <a:ext cx="4176464" cy="230425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grpSp>
          <p:sp>
            <p:nvSpPr>
              <p:cNvPr id="15" name="직사각형 14"/>
              <p:cNvSpPr/>
              <p:nvPr/>
            </p:nvSpPr>
            <p:spPr>
              <a:xfrm>
                <a:off x="7802421" y="1373020"/>
                <a:ext cx="504056" cy="432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grpSp>
        <p:pic>
          <p:nvPicPr>
            <p:cNvPr id="3080" name="Picture 8"/>
            <p:cNvPicPr>
              <a:picLocks noChangeAspect="1" noChangeArrowheads="1"/>
            </p:cNvPicPr>
            <p:nvPr/>
          </p:nvPicPr>
          <p:blipFill>
            <a:blip r:embed="rId7"/>
            <a:srcRect/>
            <a:stretch>
              <a:fillRect/>
            </a:stretch>
          </p:blipFill>
          <p:spPr bwMode="auto">
            <a:xfrm>
              <a:off x="5004048" y="1412776"/>
              <a:ext cx="3672408" cy="1800199"/>
            </a:xfrm>
            <a:prstGeom prst="rect">
              <a:avLst/>
            </a:prstGeom>
            <a:noFill/>
            <a:ln w="9525">
              <a:noFill/>
              <a:miter lim="800000"/>
              <a:headEnd/>
              <a:tailEnd/>
            </a:ln>
          </p:spPr>
        </p:pic>
      </p:grpSp>
    </p:spTree>
    <p:extLst>
      <p:ext uri="{BB962C8B-B14F-4D97-AF65-F5344CB8AC3E}">
        <p14:creationId xmlns:p14="http://schemas.microsoft.com/office/powerpoint/2010/main" val="2188461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15362" name="Picture 2" descr="http://pubs.rsc.org/services/images/RSCpubs.ePlatform.Service.FreeContent.ImageService.svc/ImageService/Articleimage/2014/CP/c4cp00380b/c4cp00380b-f2_hi-res.gif"/>
          <p:cNvPicPr>
            <a:picLocks noChangeAspect="1" noChangeArrowheads="1"/>
          </p:cNvPicPr>
          <p:nvPr/>
        </p:nvPicPr>
        <p:blipFill>
          <a:blip r:embed="rId4"/>
          <a:srcRect/>
          <a:stretch>
            <a:fillRect/>
          </a:stretch>
        </p:blipFill>
        <p:spPr bwMode="auto">
          <a:xfrm>
            <a:off x="146878" y="891952"/>
            <a:ext cx="4696138" cy="3096344"/>
          </a:xfrm>
          <a:prstGeom prst="rect">
            <a:avLst/>
          </a:prstGeom>
          <a:noFill/>
        </p:spPr>
      </p:pic>
      <p:pic>
        <p:nvPicPr>
          <p:cNvPr id="15363" name="Picture 3"/>
          <p:cNvPicPr>
            <a:picLocks noChangeAspect="1" noChangeArrowheads="1"/>
          </p:cNvPicPr>
          <p:nvPr/>
        </p:nvPicPr>
        <p:blipFill>
          <a:blip r:embed="rId5"/>
          <a:srcRect/>
          <a:stretch>
            <a:fillRect/>
          </a:stretch>
        </p:blipFill>
        <p:spPr bwMode="auto">
          <a:xfrm>
            <a:off x="199008" y="4060304"/>
            <a:ext cx="4644008" cy="1224136"/>
          </a:xfrm>
          <a:prstGeom prst="rect">
            <a:avLst/>
          </a:prstGeom>
          <a:noFill/>
          <a:ln w="9525">
            <a:noFill/>
            <a:miter lim="800000"/>
            <a:headEnd/>
            <a:tailEnd/>
          </a:ln>
        </p:spPr>
      </p:pic>
      <p:pic>
        <p:nvPicPr>
          <p:cNvPr id="15364" name="Picture 4"/>
          <p:cNvPicPr>
            <a:picLocks noChangeAspect="1" noChangeArrowheads="1"/>
          </p:cNvPicPr>
          <p:nvPr/>
        </p:nvPicPr>
        <p:blipFill>
          <a:blip r:embed="rId6"/>
          <a:srcRect/>
          <a:stretch>
            <a:fillRect/>
          </a:stretch>
        </p:blipFill>
        <p:spPr bwMode="auto">
          <a:xfrm>
            <a:off x="5074693" y="819944"/>
            <a:ext cx="3944787" cy="2016223"/>
          </a:xfrm>
          <a:prstGeom prst="rect">
            <a:avLst/>
          </a:prstGeom>
          <a:noFill/>
          <a:ln w="9525">
            <a:noFill/>
            <a:miter lim="800000"/>
            <a:headEnd/>
            <a:tailEnd/>
          </a:ln>
        </p:spPr>
      </p:pic>
      <p:pic>
        <p:nvPicPr>
          <p:cNvPr id="15365" name="Picture 5"/>
          <p:cNvPicPr>
            <a:picLocks noChangeAspect="1" noChangeArrowheads="1"/>
          </p:cNvPicPr>
          <p:nvPr/>
        </p:nvPicPr>
        <p:blipFill>
          <a:blip r:embed="rId7" cstate="print"/>
          <a:srcRect/>
          <a:stretch>
            <a:fillRect/>
          </a:stretch>
        </p:blipFill>
        <p:spPr bwMode="auto">
          <a:xfrm>
            <a:off x="5067764" y="3268217"/>
            <a:ext cx="3983590" cy="2016223"/>
          </a:xfrm>
          <a:prstGeom prst="rect">
            <a:avLst/>
          </a:prstGeom>
          <a:noFill/>
          <a:ln w="9525">
            <a:noFill/>
            <a:miter lim="800000"/>
            <a:headEnd/>
            <a:tailEnd/>
          </a:ln>
        </p:spPr>
      </p:pic>
      <p:sp>
        <p:nvSpPr>
          <p:cNvPr id="21" name="직사각형 20"/>
          <p:cNvSpPr/>
          <p:nvPr/>
        </p:nvSpPr>
        <p:spPr>
          <a:xfrm>
            <a:off x="306512" y="5430197"/>
            <a:ext cx="8367588" cy="1323439"/>
          </a:xfrm>
          <a:prstGeom prst="rect">
            <a:avLst/>
          </a:prstGeom>
        </p:spPr>
        <p:txBody>
          <a:bodyPr wrap="square">
            <a:spAutoFit/>
          </a:bodyPr>
          <a:lstStyle/>
          <a:p>
            <a:pPr algn="just" fontAlgn="base">
              <a:spcBef>
                <a:spcPct val="0"/>
              </a:spcBef>
              <a:spcAft>
                <a:spcPct val="0"/>
              </a:spcAft>
              <a:buFontTx/>
              <a:buBlip>
                <a:blip r:embed="rId8"/>
              </a:buBlip>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In the case of the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bioanodes</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based on P023-TB had no impact on the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hydrogel</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film properties than P022-AzB.</a:t>
            </a:r>
          </a:p>
          <a:p>
            <a:pPr algn="just" fontAlgn="base">
              <a:spcBef>
                <a:spcPct val="0"/>
              </a:spcBef>
              <a:spcAft>
                <a:spcPct val="0"/>
              </a:spcAft>
              <a:buFontTx/>
              <a:buBlip>
                <a:blip r:embed="rId8"/>
              </a:buBlip>
            </a:pPr>
            <a:endPar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algn="just" fontAlgn="base">
              <a:spcBef>
                <a:spcPct val="0"/>
              </a:spcBef>
              <a:spcAft>
                <a:spcPct val="0"/>
              </a:spcAft>
              <a:buFontTx/>
              <a:buBlip>
                <a:blip r:embed="rId8"/>
              </a:buBlip>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For this reason the polymer P023-TB was selected for further investigations with the related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bioanodes</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a:t>
            </a:r>
          </a:p>
        </p:txBody>
      </p:sp>
      <p:sp>
        <p:nvSpPr>
          <p:cNvPr id="22" name="직사각형 21"/>
          <p:cNvSpPr/>
          <p:nvPr/>
        </p:nvSpPr>
        <p:spPr>
          <a:xfrm>
            <a:off x="995224" y="624240"/>
            <a:ext cx="2304256" cy="276999"/>
          </a:xfrm>
          <a:prstGeom prst="rect">
            <a:avLst/>
          </a:prstGeom>
        </p:spPr>
        <p:txBody>
          <a:bodyPr wrap="square">
            <a:spAutoFit/>
          </a:bodyPr>
          <a:lstStyle/>
          <a:p>
            <a:pPr fontAlgn="base">
              <a:spcBef>
                <a:spcPct val="0"/>
              </a:spcBef>
              <a:spcAft>
                <a:spcPct val="0"/>
              </a:spcAft>
            </a:pPr>
            <a:r>
              <a:rPr kumimoji="1" lang="en-US" altLang="ko-KR" sz="1200" b="1" dirty="0">
                <a:solidFill>
                  <a:srgbClr val="FF0000"/>
                </a:solidFill>
                <a:latin typeface="맑은 고딕" pitchFamily="50" charset="-127"/>
                <a:ea typeface="맑은 고딕" pitchFamily="50" charset="-127"/>
              </a:rPr>
              <a:t>Formal potentials (vs. SHE)</a:t>
            </a:r>
            <a:endParaRPr kumimoji="1" lang="ko-KR" altLang="en-US" sz="1200" b="1" dirty="0">
              <a:solidFill>
                <a:srgbClr val="FF0000"/>
              </a:solidFill>
              <a:latin typeface="맑은 고딕" pitchFamily="50" charset="-127"/>
              <a:ea typeface="맑은 고딕" pitchFamily="50" charset="-127"/>
            </a:endParaRPr>
          </a:p>
        </p:txBody>
      </p:sp>
      <p:sp>
        <p:nvSpPr>
          <p:cNvPr id="26" name="직사각형 25"/>
          <p:cNvSpPr/>
          <p:nvPr/>
        </p:nvSpPr>
        <p:spPr>
          <a:xfrm>
            <a:off x="759768" y="891952"/>
            <a:ext cx="2592288" cy="391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
        <p:nvSpPr>
          <p:cNvPr id="16" name="직사각형 15"/>
          <p:cNvSpPr/>
          <p:nvPr/>
        </p:nvSpPr>
        <p:spPr>
          <a:xfrm>
            <a:off x="6139160" y="2620144"/>
            <a:ext cx="936104" cy="23634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
        <p:nvSpPr>
          <p:cNvPr id="17" name="직사각형 16"/>
          <p:cNvSpPr/>
          <p:nvPr/>
        </p:nvSpPr>
        <p:spPr>
          <a:xfrm>
            <a:off x="5491088" y="5068416"/>
            <a:ext cx="936104" cy="23634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Tree>
    <p:extLst>
      <p:ext uri="{BB962C8B-B14F-4D97-AF65-F5344CB8AC3E}">
        <p14:creationId xmlns:p14="http://schemas.microsoft.com/office/powerpoint/2010/main" val="870110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13314" name="Picture 2" descr="http://pubs.rsc.org/services/images/RSCpubs.ePlatform.Service.FreeContent.ImageService.svc/ImageService/Articleimage/2014/CP/c4cp00380b/c4cp00380b-f3_hi-res.gif"/>
          <p:cNvPicPr>
            <a:picLocks noChangeAspect="1" noChangeArrowheads="1"/>
          </p:cNvPicPr>
          <p:nvPr/>
        </p:nvPicPr>
        <p:blipFill>
          <a:blip r:embed="rId4"/>
          <a:srcRect/>
          <a:stretch>
            <a:fillRect/>
          </a:stretch>
        </p:blipFill>
        <p:spPr bwMode="auto">
          <a:xfrm>
            <a:off x="-1" y="2302205"/>
            <a:ext cx="5104665" cy="2624341"/>
          </a:xfrm>
          <a:prstGeom prst="rect">
            <a:avLst/>
          </a:prstGeom>
          <a:noFill/>
        </p:spPr>
      </p:pic>
      <p:pic>
        <p:nvPicPr>
          <p:cNvPr id="13315" name="Picture 3"/>
          <p:cNvPicPr>
            <a:picLocks noChangeAspect="1" noChangeArrowheads="1"/>
          </p:cNvPicPr>
          <p:nvPr/>
        </p:nvPicPr>
        <p:blipFill>
          <a:blip r:embed="rId5"/>
          <a:srcRect/>
          <a:stretch>
            <a:fillRect/>
          </a:stretch>
        </p:blipFill>
        <p:spPr bwMode="auto">
          <a:xfrm>
            <a:off x="72008" y="5038509"/>
            <a:ext cx="5004048" cy="576064"/>
          </a:xfrm>
          <a:prstGeom prst="rect">
            <a:avLst/>
          </a:prstGeom>
          <a:noFill/>
          <a:ln w="9525">
            <a:noFill/>
            <a:miter lim="800000"/>
            <a:headEnd/>
            <a:tailEnd/>
          </a:ln>
        </p:spPr>
      </p:pic>
      <p:pic>
        <p:nvPicPr>
          <p:cNvPr id="11" name="Picture 2" descr="http://pubs.rsc.org/services/images/RSCpubs.ePlatform.Service.FreeContent.ImageService.svc/ImageService/Articleimage/2014/CP/c4cp00380b/c4cp00380b-f1_hi-res.gif"/>
          <p:cNvPicPr>
            <a:picLocks noChangeAspect="1" noChangeArrowheads="1"/>
          </p:cNvPicPr>
          <p:nvPr/>
        </p:nvPicPr>
        <p:blipFill>
          <a:blip r:embed="rId6"/>
          <a:srcRect/>
          <a:stretch>
            <a:fillRect/>
          </a:stretch>
        </p:blipFill>
        <p:spPr bwMode="auto">
          <a:xfrm>
            <a:off x="5220072" y="1268760"/>
            <a:ext cx="3851920" cy="3068960"/>
          </a:xfrm>
          <a:prstGeom prst="rect">
            <a:avLst/>
          </a:prstGeom>
          <a:noFill/>
        </p:spPr>
      </p:pic>
      <p:pic>
        <p:nvPicPr>
          <p:cNvPr id="12" name="Picture 3"/>
          <p:cNvPicPr>
            <a:picLocks noChangeAspect="1" noChangeArrowheads="1"/>
          </p:cNvPicPr>
          <p:nvPr/>
        </p:nvPicPr>
        <p:blipFill>
          <a:blip r:embed="rId7"/>
          <a:srcRect/>
          <a:stretch>
            <a:fillRect/>
          </a:stretch>
        </p:blipFill>
        <p:spPr bwMode="auto">
          <a:xfrm>
            <a:off x="5220072" y="4509120"/>
            <a:ext cx="3923928" cy="1105453"/>
          </a:xfrm>
          <a:prstGeom prst="rect">
            <a:avLst/>
          </a:prstGeom>
          <a:noFill/>
          <a:ln w="9525">
            <a:noFill/>
            <a:miter lim="800000"/>
            <a:headEnd/>
            <a:tailEnd/>
          </a:ln>
        </p:spPr>
      </p:pic>
      <p:sp>
        <p:nvSpPr>
          <p:cNvPr id="14" name="직사각형 13"/>
          <p:cNvSpPr/>
          <p:nvPr/>
        </p:nvSpPr>
        <p:spPr>
          <a:xfrm>
            <a:off x="2411760" y="2241230"/>
            <a:ext cx="2867388" cy="276999"/>
          </a:xfrm>
          <a:prstGeom prst="rect">
            <a:avLst/>
          </a:prstGeom>
        </p:spPr>
        <p:txBody>
          <a:bodyPr wrap="none">
            <a:spAutoFit/>
          </a:bodyPr>
          <a:lstStyle/>
          <a:p>
            <a:pPr fontAlgn="base">
              <a:spcBef>
                <a:spcPct val="0"/>
              </a:spcBef>
              <a:spcAft>
                <a:spcPct val="0"/>
              </a:spcAft>
            </a:pPr>
            <a:r>
              <a:rPr kumimoji="1" lang="en-US" altLang="ko-KR" sz="1200" b="1" dirty="0">
                <a:solidFill>
                  <a:srgbClr val="00B0F0"/>
                </a:solidFill>
                <a:latin typeface="맑은 고딕" pitchFamily="50" charset="-127"/>
                <a:ea typeface="맑은 고딕" pitchFamily="50" charset="-127"/>
              </a:rPr>
              <a:t>Midpoint potential : -1 mV (vs. SHE)</a:t>
            </a:r>
            <a:endParaRPr kumimoji="1" lang="ko-KR" altLang="en-US" sz="1200" b="1" dirty="0">
              <a:solidFill>
                <a:srgbClr val="00B0F0"/>
              </a:solidFill>
              <a:latin typeface="맑은 고딕" pitchFamily="50" charset="-127"/>
              <a:ea typeface="맑은 고딕" pitchFamily="50" charset="-127"/>
            </a:endParaRPr>
          </a:p>
        </p:txBody>
      </p:sp>
      <p:cxnSp>
        <p:nvCxnSpPr>
          <p:cNvPr id="16" name="직선 화살표 연결선 15"/>
          <p:cNvCxnSpPr/>
          <p:nvPr/>
        </p:nvCxnSpPr>
        <p:spPr>
          <a:xfrm rot="5400000" flipH="1" flipV="1">
            <a:off x="6392520" y="2985110"/>
            <a:ext cx="1296144" cy="1588"/>
          </a:xfrm>
          <a:prstGeom prst="straightConnector1">
            <a:avLst/>
          </a:prstGeom>
          <a:ln w="38100">
            <a:solidFill>
              <a:srgbClr val="3333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5796136" y="2204864"/>
            <a:ext cx="1283493" cy="276999"/>
          </a:xfrm>
          <a:prstGeom prst="rect">
            <a:avLst/>
          </a:prstGeom>
        </p:spPr>
        <p:txBody>
          <a:bodyPr wrap="none">
            <a:spAutoFit/>
          </a:bodyPr>
          <a:lstStyle/>
          <a:p>
            <a:pPr fontAlgn="base">
              <a:spcBef>
                <a:spcPct val="0"/>
              </a:spcBef>
              <a:spcAft>
                <a:spcPct val="0"/>
              </a:spcAft>
            </a:pPr>
            <a:r>
              <a:rPr kumimoji="1" lang="en-US" altLang="ko-KR" sz="1200" b="1" dirty="0">
                <a:solidFill>
                  <a:srgbClr val="0000FF"/>
                </a:solidFill>
                <a:latin typeface="맑은 고딕" pitchFamily="50" charset="-127"/>
                <a:ea typeface="맑은 고딕" pitchFamily="50" charset="-127"/>
              </a:rPr>
              <a:t>More Negative</a:t>
            </a:r>
            <a:endParaRPr kumimoji="1" lang="ko-KR" altLang="en-US" sz="1200" b="1" dirty="0">
              <a:solidFill>
                <a:srgbClr val="0000FF"/>
              </a:solidFill>
              <a:latin typeface="맑은 고딕" pitchFamily="50" charset="-127"/>
              <a:ea typeface="맑은 고딕" pitchFamily="50" charset="-127"/>
            </a:endParaRPr>
          </a:p>
        </p:txBody>
      </p:sp>
    </p:spTree>
    <p:extLst>
      <p:ext uri="{BB962C8B-B14F-4D97-AF65-F5344CB8AC3E}">
        <p14:creationId xmlns:p14="http://schemas.microsoft.com/office/powerpoint/2010/main" val="2271871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11266" name="Picture 2" descr="http://pubs.rsc.org/services/images/RSCpubs.ePlatform.Service.FreeContent.ImageService.svc/ImageService/Articleimage/2014/CP/c4cp00380b/c4cp00380b-f4_hi-res.gif"/>
          <p:cNvPicPr>
            <a:picLocks noChangeAspect="1" noChangeArrowheads="1"/>
          </p:cNvPicPr>
          <p:nvPr/>
        </p:nvPicPr>
        <p:blipFill>
          <a:blip r:embed="rId4"/>
          <a:srcRect/>
          <a:stretch>
            <a:fillRect/>
          </a:stretch>
        </p:blipFill>
        <p:spPr bwMode="auto">
          <a:xfrm>
            <a:off x="251520" y="1152620"/>
            <a:ext cx="4382986" cy="3240360"/>
          </a:xfrm>
          <a:prstGeom prst="rect">
            <a:avLst/>
          </a:prstGeom>
          <a:noFill/>
        </p:spPr>
      </p:pic>
      <p:pic>
        <p:nvPicPr>
          <p:cNvPr id="11267" name="Picture 3"/>
          <p:cNvPicPr>
            <a:picLocks noChangeAspect="1" noChangeArrowheads="1"/>
          </p:cNvPicPr>
          <p:nvPr/>
        </p:nvPicPr>
        <p:blipFill>
          <a:blip r:embed="rId5"/>
          <a:srcRect/>
          <a:stretch>
            <a:fillRect/>
          </a:stretch>
        </p:blipFill>
        <p:spPr bwMode="auto">
          <a:xfrm>
            <a:off x="179512" y="4509120"/>
            <a:ext cx="4464496" cy="1224136"/>
          </a:xfrm>
          <a:prstGeom prst="rect">
            <a:avLst/>
          </a:prstGeom>
          <a:noFill/>
          <a:ln w="9525">
            <a:noFill/>
            <a:miter lim="800000"/>
            <a:headEnd/>
            <a:tailEnd/>
          </a:ln>
        </p:spPr>
      </p:pic>
      <p:pic>
        <p:nvPicPr>
          <p:cNvPr id="11268" name="Picture 4"/>
          <p:cNvPicPr>
            <a:picLocks noChangeAspect="1" noChangeArrowheads="1"/>
          </p:cNvPicPr>
          <p:nvPr/>
        </p:nvPicPr>
        <p:blipFill>
          <a:blip r:embed="rId6" cstate="print"/>
          <a:srcRect/>
          <a:stretch>
            <a:fillRect/>
          </a:stretch>
        </p:blipFill>
        <p:spPr bwMode="auto">
          <a:xfrm>
            <a:off x="5076056" y="1440254"/>
            <a:ext cx="3816424" cy="3212882"/>
          </a:xfrm>
          <a:prstGeom prst="rect">
            <a:avLst/>
          </a:prstGeom>
          <a:noFill/>
          <a:ln w="9525">
            <a:noFill/>
            <a:miter lim="800000"/>
            <a:headEnd/>
            <a:tailEnd/>
          </a:ln>
        </p:spPr>
      </p:pic>
      <p:sp>
        <p:nvSpPr>
          <p:cNvPr id="12" name="직사각형 11"/>
          <p:cNvSpPr/>
          <p:nvPr/>
        </p:nvSpPr>
        <p:spPr>
          <a:xfrm>
            <a:off x="4932040" y="4625260"/>
            <a:ext cx="4086200" cy="1107996"/>
          </a:xfrm>
          <a:prstGeom prst="rect">
            <a:avLst/>
          </a:prstGeom>
        </p:spPr>
        <p:txBody>
          <a:bodyPr wrap="square">
            <a:spAutoFit/>
          </a:bodyPr>
          <a:lstStyle/>
          <a:p>
            <a:pPr algn="just" fontAlgn="base">
              <a:spcBef>
                <a:spcPct val="0"/>
              </a:spcBef>
              <a:spcAft>
                <a:spcPct val="0"/>
              </a:spcAft>
            </a:pPr>
            <a:r>
              <a:rPr kumimoji="1" lang="en-US" altLang="ko-KR" sz="1100" b="1" dirty="0">
                <a:solidFill>
                  <a:srgbClr val="000000"/>
                </a:solidFill>
                <a:latin typeface="Times New Roman" pitchFamily="18" charset="0"/>
                <a:ea typeface="맑은 고딕" pitchFamily="50" charset="-127"/>
                <a:cs typeface="Times New Roman" pitchFamily="18" charset="0"/>
              </a:rPr>
              <a:t>Fig. S2 </a:t>
            </a:r>
            <a:r>
              <a:rPr kumimoji="1" lang="en-US" altLang="ko-KR" sz="1100" dirty="0" err="1">
                <a:solidFill>
                  <a:srgbClr val="000000"/>
                </a:solidFill>
                <a:latin typeface="Times New Roman" pitchFamily="18" charset="0"/>
                <a:ea typeface="맑은 고딕" pitchFamily="50" charset="-127"/>
                <a:cs typeface="Times New Roman" pitchFamily="18" charset="0"/>
              </a:rPr>
              <a:t>Chronoamperometry</a:t>
            </a:r>
            <a:r>
              <a:rPr kumimoji="1" lang="en-US" altLang="ko-KR" sz="1100" dirty="0">
                <a:solidFill>
                  <a:srgbClr val="000000"/>
                </a:solidFill>
                <a:latin typeface="Times New Roman" pitchFamily="18" charset="0"/>
                <a:ea typeface="맑은 고딕" pitchFamily="50" charset="-127"/>
                <a:cs typeface="Times New Roman" pitchFamily="18" charset="0"/>
              </a:rPr>
              <a:t> of the PS2/P023-TB </a:t>
            </a:r>
            <a:r>
              <a:rPr kumimoji="1" lang="en-US" altLang="ko-KR" sz="1100" dirty="0" err="1">
                <a:solidFill>
                  <a:srgbClr val="000000"/>
                </a:solidFill>
                <a:latin typeface="Times New Roman" pitchFamily="18" charset="0"/>
                <a:ea typeface="맑은 고딕" pitchFamily="50" charset="-127"/>
                <a:cs typeface="Times New Roman" pitchFamily="18" charset="0"/>
              </a:rPr>
              <a:t>photoanode</a:t>
            </a:r>
            <a:r>
              <a:rPr kumimoji="1" lang="en-US" altLang="ko-KR" sz="1100" dirty="0">
                <a:solidFill>
                  <a:srgbClr val="000000"/>
                </a:solidFill>
                <a:latin typeface="Times New Roman" pitchFamily="18" charset="0"/>
                <a:ea typeface="맑은 고딕" pitchFamily="50" charset="-127"/>
                <a:cs typeface="Times New Roman" pitchFamily="18" charset="0"/>
              </a:rPr>
              <a:t> upon addition of the inhibitor </a:t>
            </a:r>
            <a:r>
              <a:rPr kumimoji="1" lang="en-US" altLang="ko-KR" sz="1100" dirty="0" err="1">
                <a:solidFill>
                  <a:srgbClr val="000000"/>
                </a:solidFill>
                <a:latin typeface="Times New Roman" pitchFamily="18" charset="0"/>
                <a:ea typeface="맑은 고딕" pitchFamily="50" charset="-127"/>
                <a:cs typeface="Times New Roman" pitchFamily="18" charset="0"/>
              </a:rPr>
              <a:t>dinoterb</a:t>
            </a:r>
            <a:r>
              <a:rPr kumimoji="1" lang="en-US" altLang="ko-KR" sz="1100" dirty="0">
                <a:solidFill>
                  <a:srgbClr val="000000"/>
                </a:solidFill>
                <a:latin typeface="Times New Roman" pitchFamily="18" charset="0"/>
                <a:ea typeface="맑은 고딕" pitchFamily="50" charset="-127"/>
                <a:cs typeface="Times New Roman" pitchFamily="18" charset="0"/>
              </a:rPr>
              <a:t> (100 </a:t>
            </a:r>
            <a:r>
              <a:rPr kumimoji="1" lang="en-US" altLang="ko-KR" sz="1100" dirty="0" err="1">
                <a:solidFill>
                  <a:srgbClr val="000000"/>
                </a:solidFill>
                <a:latin typeface="Times New Roman" pitchFamily="18" charset="0"/>
                <a:ea typeface="맑은 고딕" pitchFamily="50" charset="-127"/>
                <a:cs typeface="Times New Roman" pitchFamily="18" charset="0"/>
              </a:rPr>
              <a:t>μM</a:t>
            </a:r>
            <a:r>
              <a:rPr kumimoji="1" lang="en-US" altLang="ko-KR" sz="1100" dirty="0">
                <a:solidFill>
                  <a:srgbClr val="000000"/>
                </a:solidFill>
                <a:latin typeface="Times New Roman" pitchFamily="18" charset="0"/>
                <a:ea typeface="맑은 고딕" pitchFamily="50" charset="-127"/>
                <a:cs typeface="Times New Roman" pitchFamily="18" charset="0"/>
              </a:rPr>
              <a:t>, black arrow). Measurements in buffered electrolyte (50 </a:t>
            </a:r>
            <a:r>
              <a:rPr kumimoji="1" lang="en-US" altLang="ko-KR" sz="1100" dirty="0" err="1">
                <a:solidFill>
                  <a:srgbClr val="000000"/>
                </a:solidFill>
                <a:latin typeface="Times New Roman" pitchFamily="18" charset="0"/>
                <a:ea typeface="맑은 고딕" pitchFamily="50" charset="-127"/>
                <a:cs typeface="Times New Roman" pitchFamily="18" charset="0"/>
              </a:rPr>
              <a:t>mM</a:t>
            </a:r>
            <a:r>
              <a:rPr kumimoji="1" lang="en-US" altLang="ko-KR" sz="1100" dirty="0">
                <a:solidFill>
                  <a:srgbClr val="000000"/>
                </a:solidFill>
                <a:latin typeface="Times New Roman" pitchFamily="18" charset="0"/>
                <a:ea typeface="맑은 고딕" pitchFamily="50" charset="-127"/>
                <a:cs typeface="Times New Roman" pitchFamily="18" charset="0"/>
              </a:rPr>
              <a:t> MES pH 6.5, 10 </a:t>
            </a:r>
            <a:r>
              <a:rPr kumimoji="1" lang="en-US" altLang="ko-KR" sz="1100" dirty="0" err="1">
                <a:solidFill>
                  <a:srgbClr val="000000"/>
                </a:solidFill>
                <a:latin typeface="Times New Roman" pitchFamily="18" charset="0"/>
                <a:ea typeface="맑은 고딕" pitchFamily="50" charset="-127"/>
                <a:cs typeface="Times New Roman" pitchFamily="18" charset="0"/>
              </a:rPr>
              <a:t>mM</a:t>
            </a:r>
            <a:r>
              <a:rPr kumimoji="1" lang="en-US" altLang="ko-KR" sz="1100" dirty="0">
                <a:solidFill>
                  <a:srgbClr val="000000"/>
                </a:solidFill>
                <a:latin typeface="Times New Roman" pitchFamily="18" charset="0"/>
                <a:ea typeface="맑은 고딕" pitchFamily="50" charset="-127"/>
                <a:cs typeface="Times New Roman" pitchFamily="18" charset="0"/>
              </a:rPr>
              <a:t> MgCl</a:t>
            </a:r>
            <a:r>
              <a:rPr kumimoji="1" lang="en-US" altLang="ko-KR" sz="1100" baseline="-25000" dirty="0">
                <a:solidFill>
                  <a:srgbClr val="000000"/>
                </a:solidFill>
                <a:latin typeface="Times New Roman" pitchFamily="18" charset="0"/>
                <a:ea typeface="맑은 고딕" pitchFamily="50" charset="-127"/>
                <a:cs typeface="Times New Roman" pitchFamily="18" charset="0"/>
              </a:rPr>
              <a:t>2</a:t>
            </a:r>
            <a:r>
              <a:rPr kumimoji="1" lang="en-US" altLang="ko-KR" sz="1100" dirty="0">
                <a:solidFill>
                  <a:srgbClr val="000000"/>
                </a:solidFill>
                <a:latin typeface="Times New Roman" pitchFamily="18" charset="0"/>
                <a:ea typeface="맑은 고딕" pitchFamily="50" charset="-127"/>
                <a:cs typeface="Times New Roman" pitchFamily="18" charset="0"/>
              </a:rPr>
              <a:t>, 10 </a:t>
            </a:r>
            <a:r>
              <a:rPr kumimoji="1" lang="en-US" altLang="ko-KR" sz="1100" dirty="0" err="1">
                <a:solidFill>
                  <a:srgbClr val="000000"/>
                </a:solidFill>
                <a:latin typeface="Times New Roman" pitchFamily="18" charset="0"/>
                <a:ea typeface="맑은 고딕" pitchFamily="50" charset="-127"/>
                <a:cs typeface="Times New Roman" pitchFamily="18" charset="0"/>
              </a:rPr>
              <a:t>mM</a:t>
            </a:r>
            <a:r>
              <a:rPr kumimoji="1" lang="en-US" altLang="ko-KR" sz="1100" dirty="0">
                <a:solidFill>
                  <a:srgbClr val="000000"/>
                </a:solidFill>
                <a:latin typeface="Times New Roman" pitchFamily="18" charset="0"/>
                <a:ea typeface="맑은 고딕" pitchFamily="50" charset="-127"/>
                <a:cs typeface="Times New Roman" pitchFamily="18" charset="0"/>
              </a:rPr>
              <a:t> CaCl</a:t>
            </a:r>
            <a:r>
              <a:rPr kumimoji="1" lang="en-US" altLang="ko-KR" sz="1100" baseline="-25000" dirty="0">
                <a:solidFill>
                  <a:srgbClr val="000000"/>
                </a:solidFill>
                <a:latin typeface="Times New Roman" pitchFamily="18" charset="0"/>
                <a:ea typeface="맑은 고딕" pitchFamily="50" charset="-127"/>
                <a:cs typeface="Times New Roman" pitchFamily="18" charset="0"/>
              </a:rPr>
              <a:t>2</a:t>
            </a:r>
            <a:r>
              <a:rPr kumimoji="1" lang="en-US" altLang="ko-KR" sz="1100" dirty="0">
                <a:solidFill>
                  <a:srgbClr val="000000"/>
                </a:solidFill>
                <a:latin typeface="Times New Roman" pitchFamily="18" charset="0"/>
                <a:ea typeface="맑은 고딕" pitchFamily="50" charset="-127"/>
                <a:cs typeface="Times New Roman" pitchFamily="18" charset="0"/>
              </a:rPr>
              <a:t> and 0.03 % [w/v] β-DM) with an applied potential of +500 mV </a:t>
            </a:r>
            <a:r>
              <a:rPr kumimoji="1" lang="en-US" altLang="ko-KR" sz="1100" i="1" dirty="0">
                <a:solidFill>
                  <a:srgbClr val="000000"/>
                </a:solidFill>
                <a:latin typeface="Times New Roman" pitchFamily="18" charset="0"/>
                <a:ea typeface="맑은 고딕" pitchFamily="50" charset="-127"/>
                <a:cs typeface="Times New Roman" pitchFamily="18" charset="0"/>
              </a:rPr>
              <a:t>vs. </a:t>
            </a:r>
            <a:r>
              <a:rPr kumimoji="1" lang="en-US" altLang="ko-KR" sz="1100" dirty="0">
                <a:solidFill>
                  <a:srgbClr val="000000"/>
                </a:solidFill>
                <a:latin typeface="Times New Roman" pitchFamily="18" charset="0"/>
                <a:ea typeface="맑은 고딕" pitchFamily="50" charset="-127"/>
                <a:cs typeface="Times New Roman" pitchFamily="18" charset="0"/>
              </a:rPr>
              <a:t>SHE and an illumination of 34.9 </a:t>
            </a:r>
            <a:r>
              <a:rPr kumimoji="1" lang="en-US" altLang="ko-KR" sz="1100" dirty="0" err="1">
                <a:solidFill>
                  <a:srgbClr val="000000"/>
                </a:solidFill>
                <a:latin typeface="Times New Roman" pitchFamily="18" charset="0"/>
                <a:ea typeface="맑은 고딕" pitchFamily="50" charset="-127"/>
                <a:cs typeface="Times New Roman" pitchFamily="18" charset="0"/>
              </a:rPr>
              <a:t>mW</a:t>
            </a:r>
            <a:r>
              <a:rPr kumimoji="1" lang="en-US" altLang="ko-KR" sz="1100" dirty="0">
                <a:solidFill>
                  <a:srgbClr val="000000"/>
                </a:solidFill>
                <a:latin typeface="Times New Roman" pitchFamily="18" charset="0"/>
                <a:ea typeface="맑은 고딕" pitchFamily="50" charset="-127"/>
                <a:cs typeface="Times New Roman" pitchFamily="18" charset="0"/>
              </a:rPr>
              <a:t> cm</a:t>
            </a:r>
            <a:r>
              <a:rPr kumimoji="1" lang="en-US" altLang="ko-KR" sz="1100" baseline="30000" dirty="0">
                <a:solidFill>
                  <a:srgbClr val="000000"/>
                </a:solidFill>
                <a:latin typeface="Times New Roman" pitchFamily="18" charset="0"/>
                <a:ea typeface="맑은 고딕" pitchFamily="50" charset="-127"/>
                <a:cs typeface="Times New Roman" pitchFamily="18" charset="0"/>
              </a:rPr>
              <a:t>-2</a:t>
            </a:r>
            <a:r>
              <a:rPr kumimoji="1" lang="en-US" altLang="ko-KR" sz="1100" dirty="0">
                <a:solidFill>
                  <a:srgbClr val="000000"/>
                </a:solidFill>
                <a:latin typeface="Times New Roman" pitchFamily="18" charset="0"/>
                <a:ea typeface="맑은 고딕" pitchFamily="50" charset="-127"/>
                <a:cs typeface="Times New Roman" pitchFamily="18" charset="0"/>
              </a:rPr>
              <a:t> at 685 nm (sun = light on, moon = light off).</a:t>
            </a:r>
            <a:endParaRPr kumimoji="1" lang="ko-KR" altLang="en-US" sz="1100" dirty="0">
              <a:solidFill>
                <a:srgbClr val="000000"/>
              </a:solidFill>
              <a:latin typeface="Times New Roman" pitchFamily="18" charset="0"/>
              <a:ea typeface="맑은 고딕" pitchFamily="50" charset="-127"/>
              <a:cs typeface="Times New Roman" pitchFamily="18" charset="0"/>
            </a:endParaRPr>
          </a:p>
        </p:txBody>
      </p:sp>
      <p:pic>
        <p:nvPicPr>
          <p:cNvPr id="11270" name="Picture 6" descr="Strukturformel von Dinoterb"/>
          <p:cNvPicPr>
            <a:picLocks noChangeAspect="1" noChangeArrowheads="1"/>
          </p:cNvPicPr>
          <p:nvPr/>
        </p:nvPicPr>
        <p:blipFill>
          <a:blip r:embed="rId7"/>
          <a:srcRect/>
          <a:stretch>
            <a:fillRect/>
          </a:stretch>
        </p:blipFill>
        <p:spPr bwMode="auto">
          <a:xfrm>
            <a:off x="7381594" y="1124744"/>
            <a:ext cx="1428750" cy="1076326"/>
          </a:xfrm>
          <a:prstGeom prst="rect">
            <a:avLst/>
          </a:prstGeom>
          <a:noFill/>
        </p:spPr>
      </p:pic>
      <p:sp>
        <p:nvSpPr>
          <p:cNvPr id="14" name="직사각형 13"/>
          <p:cNvSpPr/>
          <p:nvPr/>
        </p:nvSpPr>
        <p:spPr>
          <a:xfrm>
            <a:off x="7154160" y="2201070"/>
            <a:ext cx="1989840" cy="276999"/>
          </a:xfrm>
          <a:prstGeom prst="rect">
            <a:avLst/>
          </a:prstGeom>
        </p:spPr>
        <p:txBody>
          <a:bodyPr wrap="none">
            <a:spAutoFit/>
          </a:bodyPr>
          <a:lstStyle/>
          <a:p>
            <a:pPr fontAlgn="base">
              <a:spcBef>
                <a:spcPct val="0"/>
              </a:spcBef>
              <a:spcAft>
                <a:spcPct val="0"/>
              </a:spcAft>
            </a:pPr>
            <a:r>
              <a:rPr kumimoji="1" lang="en-US" altLang="ko-KR" sz="1200" b="1" dirty="0">
                <a:solidFill>
                  <a:srgbClr val="000000"/>
                </a:solidFill>
                <a:latin typeface="맑은 고딕" pitchFamily="50" charset="-127"/>
                <a:ea typeface="맑은 고딕" pitchFamily="50" charset="-127"/>
              </a:rPr>
              <a:t>PS2-inhibitor : </a:t>
            </a:r>
            <a:r>
              <a:rPr kumimoji="1" lang="en-US" altLang="ko-KR" sz="1200" b="1" dirty="0" err="1">
                <a:solidFill>
                  <a:srgbClr val="000000"/>
                </a:solidFill>
                <a:latin typeface="맑은 고딕" pitchFamily="50" charset="-127"/>
                <a:ea typeface="맑은 고딕" pitchFamily="50" charset="-127"/>
              </a:rPr>
              <a:t>Dinoterb</a:t>
            </a:r>
            <a:r>
              <a:rPr kumimoji="1" lang="en-US" altLang="ko-KR" sz="1200" b="1" dirty="0">
                <a:solidFill>
                  <a:srgbClr val="000000"/>
                </a:solidFill>
                <a:latin typeface="맑은 고딕" pitchFamily="50" charset="-127"/>
                <a:ea typeface="맑은 고딕" pitchFamily="50" charset="-127"/>
              </a:rPr>
              <a:t> </a:t>
            </a:r>
            <a:endParaRPr kumimoji="1" lang="ko-KR" altLang="en-US" sz="1200" b="1" dirty="0">
              <a:solidFill>
                <a:srgbClr val="000000"/>
              </a:solidFill>
              <a:latin typeface="맑은 고딕" pitchFamily="50" charset="-127"/>
              <a:ea typeface="맑은 고딕" pitchFamily="50" charset="-127"/>
            </a:endParaRPr>
          </a:p>
        </p:txBody>
      </p:sp>
      <p:sp>
        <p:nvSpPr>
          <p:cNvPr id="15" name="직사각형 14"/>
          <p:cNvSpPr/>
          <p:nvPr/>
        </p:nvSpPr>
        <p:spPr>
          <a:xfrm>
            <a:off x="7724086" y="3265239"/>
            <a:ext cx="1384418" cy="307777"/>
          </a:xfrm>
          <a:prstGeom prst="rect">
            <a:avLst/>
          </a:prstGeom>
        </p:spPr>
        <p:txBody>
          <a:bodyPr wrap="none">
            <a:spAutoFit/>
          </a:bodyPr>
          <a:lstStyle/>
          <a:p>
            <a:pPr fontAlgn="base">
              <a:spcBef>
                <a:spcPct val="0"/>
              </a:spcBef>
              <a:spcAft>
                <a:spcPct val="0"/>
              </a:spcAft>
            </a:pPr>
            <a:r>
              <a:rPr kumimoji="1" lang="en-US" altLang="ko-KR" sz="1400" b="1" dirty="0">
                <a:solidFill>
                  <a:srgbClr val="FF0000"/>
                </a:solidFill>
                <a:latin typeface="맑은 고딕" pitchFamily="50" charset="-127"/>
                <a:ea typeface="맑은 고딕" pitchFamily="50" charset="-127"/>
              </a:rPr>
              <a:t>25% Decrease</a:t>
            </a:r>
            <a:endParaRPr kumimoji="1" lang="ko-KR" altLang="en-US" sz="1400" b="1" dirty="0">
              <a:solidFill>
                <a:srgbClr val="FF0000"/>
              </a:solidFill>
              <a:latin typeface="맑은 고딕" pitchFamily="50" charset="-127"/>
              <a:ea typeface="맑은 고딕" pitchFamily="50" charset="-127"/>
            </a:endParaRPr>
          </a:p>
        </p:txBody>
      </p:sp>
      <p:cxnSp>
        <p:nvCxnSpPr>
          <p:cNvPr id="17" name="직선 화살표 연결선 16"/>
          <p:cNvCxnSpPr/>
          <p:nvPr/>
        </p:nvCxnSpPr>
        <p:spPr>
          <a:xfrm rot="16200000" flipH="1">
            <a:off x="6372200" y="2276872"/>
            <a:ext cx="2016224" cy="129614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876525" y="908720"/>
            <a:ext cx="1103187" cy="307777"/>
          </a:xfrm>
          <a:prstGeom prst="rect">
            <a:avLst/>
          </a:prstGeom>
        </p:spPr>
        <p:txBody>
          <a:bodyPr wrap="none">
            <a:spAutoFit/>
          </a:bodyPr>
          <a:lstStyle/>
          <a:p>
            <a:pPr fontAlgn="base">
              <a:spcBef>
                <a:spcPct val="0"/>
              </a:spcBef>
              <a:spcAft>
                <a:spcPct val="0"/>
              </a:spcAft>
            </a:pPr>
            <a:r>
              <a:rPr kumimoji="1" lang="en-US" altLang="ko-KR" sz="1400" b="1" dirty="0">
                <a:solidFill>
                  <a:srgbClr val="FF0000"/>
                </a:solidFill>
                <a:latin typeface="맑은 고딕" pitchFamily="50" charset="-127"/>
                <a:ea typeface="맑은 고딕" pitchFamily="50" charset="-127"/>
              </a:rPr>
              <a:t>PS2-anode</a:t>
            </a:r>
            <a:endParaRPr kumimoji="1" lang="ko-KR" altLang="en-US" sz="1400" b="1" dirty="0">
              <a:solidFill>
                <a:srgbClr val="FF0000"/>
              </a:solidFill>
              <a:latin typeface="맑은 고딕" pitchFamily="50" charset="-127"/>
              <a:ea typeface="맑은 고딕" pitchFamily="50" charset="-127"/>
            </a:endParaRPr>
          </a:p>
        </p:txBody>
      </p:sp>
      <p:sp>
        <p:nvSpPr>
          <p:cNvPr id="23" name="직사각형 22"/>
          <p:cNvSpPr/>
          <p:nvPr/>
        </p:nvSpPr>
        <p:spPr>
          <a:xfrm>
            <a:off x="3036765" y="908720"/>
            <a:ext cx="1260281" cy="307777"/>
          </a:xfrm>
          <a:prstGeom prst="rect">
            <a:avLst/>
          </a:prstGeom>
        </p:spPr>
        <p:txBody>
          <a:bodyPr wrap="none">
            <a:spAutoFit/>
          </a:bodyPr>
          <a:lstStyle/>
          <a:p>
            <a:pPr fontAlgn="base">
              <a:spcBef>
                <a:spcPct val="0"/>
              </a:spcBef>
              <a:spcAft>
                <a:spcPct val="0"/>
              </a:spcAft>
            </a:pPr>
            <a:r>
              <a:rPr kumimoji="1" lang="en-US" altLang="ko-KR" sz="1400" b="1" dirty="0">
                <a:solidFill>
                  <a:srgbClr val="0000FF"/>
                </a:solidFill>
                <a:latin typeface="맑은 고딕" pitchFamily="50" charset="-127"/>
                <a:ea typeface="맑은 고딕" pitchFamily="50" charset="-127"/>
              </a:rPr>
              <a:t>PS1-cathode</a:t>
            </a:r>
            <a:endParaRPr kumimoji="1" lang="ko-KR" altLang="en-US" sz="1400" b="1" dirty="0">
              <a:solidFill>
                <a:srgbClr val="0000FF"/>
              </a:solidFill>
              <a:latin typeface="맑은 고딕" pitchFamily="50" charset="-127"/>
              <a:ea typeface="맑은 고딕" pitchFamily="50" charset="-127"/>
            </a:endParaRPr>
          </a:p>
        </p:txBody>
      </p:sp>
      <p:sp>
        <p:nvSpPr>
          <p:cNvPr id="24" name="직사각형 23"/>
          <p:cNvSpPr/>
          <p:nvPr/>
        </p:nvSpPr>
        <p:spPr>
          <a:xfrm>
            <a:off x="3352303" y="3418602"/>
            <a:ext cx="931665" cy="246221"/>
          </a:xfrm>
          <a:prstGeom prst="rect">
            <a:avLst/>
          </a:prstGeom>
        </p:spPr>
        <p:txBody>
          <a:bodyPr wrap="none">
            <a:spAutoFit/>
          </a:bodyPr>
          <a:lstStyle/>
          <a:p>
            <a:pPr fontAlgn="base">
              <a:spcBef>
                <a:spcPct val="0"/>
              </a:spcBef>
              <a:spcAft>
                <a:spcPct val="0"/>
              </a:spcAft>
            </a:pPr>
            <a:r>
              <a:rPr kumimoji="1" lang="en-US" altLang="ko-KR" sz="1000" b="1" dirty="0">
                <a:solidFill>
                  <a:srgbClr val="0000FF"/>
                </a:solidFill>
                <a:latin typeface="맑은 고딕" pitchFamily="50" charset="-127"/>
                <a:ea typeface="맑은 고딕" pitchFamily="50" charset="-127"/>
              </a:rPr>
              <a:t>210 </a:t>
            </a:r>
            <a:r>
              <a:rPr kumimoji="1" lang="el-GR" altLang="ko-KR" sz="1000" b="1" dirty="0">
                <a:solidFill>
                  <a:srgbClr val="0000FF"/>
                </a:solidFill>
                <a:latin typeface="맑은 고딕" pitchFamily="50" charset="-127"/>
                <a:ea typeface="맑은 고딕" pitchFamily="50" charset="-127"/>
              </a:rPr>
              <a:t>μ</a:t>
            </a:r>
            <a:r>
              <a:rPr kumimoji="1" lang="en-US" altLang="ko-KR" sz="1000" b="1" dirty="0">
                <a:solidFill>
                  <a:srgbClr val="0000FF"/>
                </a:solidFill>
                <a:latin typeface="맑은 고딕" pitchFamily="50" charset="-127"/>
                <a:ea typeface="맑은 고딕" pitchFamily="50" charset="-127"/>
              </a:rPr>
              <a:t>A cm</a:t>
            </a:r>
            <a:r>
              <a:rPr kumimoji="1" lang="en-US" altLang="ko-KR" sz="1000" b="1" baseline="30000" dirty="0">
                <a:solidFill>
                  <a:srgbClr val="0000FF"/>
                </a:solidFill>
                <a:latin typeface="맑은 고딕" pitchFamily="50" charset="-127"/>
                <a:ea typeface="맑은 고딕" pitchFamily="50" charset="-127"/>
              </a:rPr>
              <a:t>-2</a:t>
            </a:r>
            <a:endParaRPr kumimoji="1" lang="ko-KR" altLang="en-US" sz="1000" b="1" dirty="0">
              <a:solidFill>
                <a:srgbClr val="0000FF"/>
              </a:solidFill>
              <a:latin typeface="맑은 고딕" pitchFamily="50" charset="-127"/>
              <a:ea typeface="맑은 고딕" pitchFamily="50" charset="-127"/>
            </a:endParaRPr>
          </a:p>
        </p:txBody>
      </p:sp>
      <p:sp>
        <p:nvSpPr>
          <p:cNvPr id="25" name="직사각형 24"/>
          <p:cNvSpPr/>
          <p:nvPr/>
        </p:nvSpPr>
        <p:spPr>
          <a:xfrm>
            <a:off x="2987824" y="2554506"/>
            <a:ext cx="931665" cy="246221"/>
          </a:xfrm>
          <a:prstGeom prst="rect">
            <a:avLst/>
          </a:prstGeom>
        </p:spPr>
        <p:txBody>
          <a:bodyPr wrap="none">
            <a:spAutoFit/>
          </a:bodyPr>
          <a:lstStyle/>
          <a:p>
            <a:pPr fontAlgn="base">
              <a:spcBef>
                <a:spcPct val="0"/>
              </a:spcBef>
              <a:spcAft>
                <a:spcPct val="0"/>
              </a:spcAft>
            </a:pPr>
            <a:r>
              <a:rPr kumimoji="1" lang="en-US" altLang="ko-KR" sz="1000" b="1" dirty="0">
                <a:solidFill>
                  <a:srgbClr val="0000FF"/>
                </a:solidFill>
                <a:latin typeface="맑은 고딕" pitchFamily="50" charset="-127"/>
                <a:ea typeface="맑은 고딕" pitchFamily="50" charset="-127"/>
              </a:rPr>
              <a:t>140 </a:t>
            </a:r>
            <a:r>
              <a:rPr kumimoji="1" lang="el-GR" altLang="ko-KR" sz="1000" b="1" dirty="0">
                <a:solidFill>
                  <a:srgbClr val="0000FF"/>
                </a:solidFill>
                <a:latin typeface="맑은 고딕" pitchFamily="50" charset="-127"/>
                <a:ea typeface="맑은 고딕" pitchFamily="50" charset="-127"/>
              </a:rPr>
              <a:t>μ</a:t>
            </a:r>
            <a:r>
              <a:rPr kumimoji="1" lang="en-US" altLang="ko-KR" sz="1000" b="1" dirty="0">
                <a:solidFill>
                  <a:srgbClr val="0000FF"/>
                </a:solidFill>
                <a:latin typeface="맑은 고딕" pitchFamily="50" charset="-127"/>
                <a:ea typeface="맑은 고딕" pitchFamily="50" charset="-127"/>
              </a:rPr>
              <a:t>A cm</a:t>
            </a:r>
            <a:r>
              <a:rPr kumimoji="1" lang="en-US" altLang="ko-KR" sz="1000" b="1" baseline="30000" dirty="0">
                <a:solidFill>
                  <a:srgbClr val="0000FF"/>
                </a:solidFill>
                <a:latin typeface="맑은 고딕" pitchFamily="50" charset="-127"/>
                <a:ea typeface="맑은 고딕" pitchFamily="50" charset="-127"/>
              </a:rPr>
              <a:t>-2</a:t>
            </a:r>
            <a:endParaRPr kumimoji="1" lang="ko-KR" altLang="en-US" sz="1000" b="1" dirty="0">
              <a:solidFill>
                <a:srgbClr val="0000FF"/>
              </a:solidFill>
              <a:latin typeface="맑은 고딕" pitchFamily="50" charset="-127"/>
              <a:ea typeface="맑은 고딕" pitchFamily="50" charset="-127"/>
            </a:endParaRPr>
          </a:p>
        </p:txBody>
      </p:sp>
      <p:cxnSp>
        <p:nvCxnSpPr>
          <p:cNvPr id="27" name="직선 화살표 연결선 26"/>
          <p:cNvCxnSpPr>
            <a:stCxn id="24" idx="1"/>
          </p:cNvCxnSpPr>
          <p:nvPr/>
        </p:nvCxnSpPr>
        <p:spPr>
          <a:xfrm rot="10800000" flipV="1">
            <a:off x="3059833" y="3541712"/>
            <a:ext cx="292471" cy="20905"/>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a:stCxn id="25" idx="3"/>
          </p:cNvCxnSpPr>
          <p:nvPr/>
        </p:nvCxnSpPr>
        <p:spPr>
          <a:xfrm>
            <a:off x="3919488" y="2677617"/>
            <a:ext cx="288000" cy="103311"/>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878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sp>
        <p:nvSpPr>
          <p:cNvPr id="11" name="직사각형 10"/>
          <p:cNvSpPr/>
          <p:nvPr/>
        </p:nvSpPr>
        <p:spPr>
          <a:xfrm>
            <a:off x="2051720" y="4509120"/>
            <a:ext cx="4752528" cy="1277273"/>
          </a:xfrm>
          <a:prstGeom prst="rect">
            <a:avLst/>
          </a:prstGeom>
        </p:spPr>
        <p:txBody>
          <a:bodyPr wrap="square">
            <a:spAutoFit/>
          </a:bodyPr>
          <a:lstStyle/>
          <a:p>
            <a:pPr algn="just" fontAlgn="base" latinLnBrk="0">
              <a:spcBef>
                <a:spcPct val="0"/>
              </a:spcBef>
              <a:spcAft>
                <a:spcPct val="0"/>
              </a:spcAft>
            </a:pPr>
            <a:r>
              <a:rPr kumimoji="1" lang="en-US" altLang="ko-KR" sz="1100" b="1" dirty="0">
                <a:solidFill>
                  <a:srgbClr val="000000"/>
                </a:solidFill>
                <a:latin typeface="맑은 고딕" pitchFamily="50" charset="-127"/>
                <a:ea typeface="맑은 고딕" pitchFamily="50" charset="-127"/>
              </a:rPr>
              <a:t>Fig. S3</a:t>
            </a:r>
            <a:r>
              <a:rPr kumimoji="1" lang="en-US" altLang="ko-KR" sz="1100" dirty="0">
                <a:solidFill>
                  <a:srgbClr val="000000"/>
                </a:solidFill>
                <a:latin typeface="맑은 고딕" pitchFamily="50" charset="-127"/>
                <a:ea typeface="맑은 고딕" pitchFamily="50" charset="-127"/>
              </a:rPr>
              <a:t> Determination of light saturation conditions at the PS2/P023-TB </a:t>
            </a:r>
            <a:r>
              <a:rPr kumimoji="1" lang="en-US" altLang="ko-KR" sz="1100" dirty="0" err="1">
                <a:solidFill>
                  <a:srgbClr val="000000"/>
                </a:solidFill>
                <a:latin typeface="맑은 고딕" pitchFamily="50" charset="-127"/>
                <a:ea typeface="맑은 고딕" pitchFamily="50" charset="-127"/>
              </a:rPr>
              <a:t>photoanode</a:t>
            </a:r>
            <a:r>
              <a:rPr kumimoji="1" lang="en-US" altLang="ko-KR" sz="1100" dirty="0">
                <a:solidFill>
                  <a:srgbClr val="000000"/>
                </a:solidFill>
                <a:latin typeface="맑은 고딕" pitchFamily="50" charset="-127"/>
                <a:ea typeface="맑은 고딕" pitchFamily="50" charset="-127"/>
              </a:rPr>
              <a:t> by plotting the percentage of the maximum photocurrent density (J / %) against the light intensity (</a:t>
            </a:r>
            <a:r>
              <a:rPr kumimoji="1" lang="en-US" altLang="ko-KR" sz="1100" dirty="0" err="1">
                <a:solidFill>
                  <a:srgbClr val="000000"/>
                </a:solidFill>
                <a:latin typeface="맑은 고딕" pitchFamily="50" charset="-127"/>
                <a:ea typeface="맑은 고딕" pitchFamily="50" charset="-127"/>
              </a:rPr>
              <a:t>mW</a:t>
            </a:r>
            <a:r>
              <a:rPr kumimoji="1" lang="en-US" altLang="ko-KR" sz="1100" dirty="0">
                <a:solidFill>
                  <a:srgbClr val="000000"/>
                </a:solidFill>
                <a:latin typeface="맑은 고딕" pitchFamily="50" charset="-127"/>
                <a:ea typeface="맑은 고딕" pitchFamily="50" charset="-127"/>
              </a:rPr>
              <a:t> cm</a:t>
            </a:r>
            <a:r>
              <a:rPr kumimoji="1" lang="en-US" altLang="ko-KR" sz="1100" baseline="30000" dirty="0">
                <a:solidFill>
                  <a:srgbClr val="000000"/>
                </a:solidFill>
                <a:latin typeface="맑은 고딕" pitchFamily="50" charset="-127"/>
                <a:ea typeface="맑은 고딕" pitchFamily="50" charset="-127"/>
              </a:rPr>
              <a:t>-2</a:t>
            </a:r>
            <a:r>
              <a:rPr kumimoji="1" lang="en-US" altLang="ko-KR" sz="1100" dirty="0">
                <a:solidFill>
                  <a:srgbClr val="000000"/>
                </a:solidFill>
                <a:latin typeface="맑은 고딕" pitchFamily="50" charset="-127"/>
                <a:ea typeface="맑은 고딕" pitchFamily="50" charset="-127"/>
              </a:rPr>
              <a:t>). Measurements were performed in buffered electrolyte (50 </a:t>
            </a:r>
            <a:r>
              <a:rPr kumimoji="1" lang="en-US" altLang="ko-KR" sz="1100" dirty="0" err="1">
                <a:solidFill>
                  <a:srgbClr val="000000"/>
                </a:solidFill>
                <a:latin typeface="맑은 고딕" pitchFamily="50" charset="-127"/>
                <a:ea typeface="맑은 고딕" pitchFamily="50" charset="-127"/>
              </a:rPr>
              <a:t>mM</a:t>
            </a:r>
            <a:r>
              <a:rPr kumimoji="1" lang="en-US" altLang="ko-KR" sz="1100" dirty="0">
                <a:solidFill>
                  <a:srgbClr val="000000"/>
                </a:solidFill>
                <a:latin typeface="맑은 고딕" pitchFamily="50" charset="-127"/>
                <a:ea typeface="맑은 고딕" pitchFamily="50" charset="-127"/>
              </a:rPr>
              <a:t> MES, pH 6.5, 10 </a:t>
            </a:r>
            <a:r>
              <a:rPr kumimoji="1" lang="en-US" altLang="ko-KR" sz="1100" dirty="0" err="1">
                <a:solidFill>
                  <a:srgbClr val="000000"/>
                </a:solidFill>
                <a:latin typeface="맑은 고딕" pitchFamily="50" charset="-127"/>
                <a:ea typeface="맑은 고딕" pitchFamily="50" charset="-127"/>
              </a:rPr>
              <a:t>mM</a:t>
            </a:r>
            <a:r>
              <a:rPr kumimoji="1" lang="en-US" altLang="ko-KR" sz="1100" dirty="0">
                <a:solidFill>
                  <a:srgbClr val="000000"/>
                </a:solidFill>
                <a:latin typeface="맑은 고딕" pitchFamily="50" charset="-127"/>
                <a:ea typeface="맑은 고딕" pitchFamily="50" charset="-127"/>
              </a:rPr>
              <a:t> MgCl</a:t>
            </a:r>
            <a:r>
              <a:rPr kumimoji="1" lang="en-US" altLang="ko-KR" sz="1100" baseline="-25000" dirty="0">
                <a:solidFill>
                  <a:srgbClr val="000000"/>
                </a:solidFill>
                <a:latin typeface="맑은 고딕" pitchFamily="50" charset="-127"/>
                <a:ea typeface="맑은 고딕" pitchFamily="50" charset="-127"/>
              </a:rPr>
              <a:t>2</a:t>
            </a:r>
            <a:r>
              <a:rPr kumimoji="1" lang="en-US" altLang="ko-KR" sz="1100" dirty="0">
                <a:solidFill>
                  <a:srgbClr val="000000"/>
                </a:solidFill>
                <a:latin typeface="맑은 고딕" pitchFamily="50" charset="-127"/>
                <a:ea typeface="맑은 고딕" pitchFamily="50" charset="-127"/>
              </a:rPr>
              <a:t>, 10 </a:t>
            </a:r>
            <a:r>
              <a:rPr kumimoji="1" lang="en-US" altLang="ko-KR" sz="1100" dirty="0" err="1">
                <a:solidFill>
                  <a:srgbClr val="000000"/>
                </a:solidFill>
                <a:latin typeface="맑은 고딕" pitchFamily="50" charset="-127"/>
                <a:ea typeface="맑은 고딕" pitchFamily="50" charset="-127"/>
              </a:rPr>
              <a:t>mM</a:t>
            </a:r>
            <a:r>
              <a:rPr kumimoji="1" lang="en-US" altLang="ko-KR" sz="1100" dirty="0">
                <a:solidFill>
                  <a:srgbClr val="000000"/>
                </a:solidFill>
                <a:latin typeface="맑은 고딕" pitchFamily="50" charset="-127"/>
                <a:ea typeface="맑은 고딕" pitchFamily="50" charset="-127"/>
              </a:rPr>
              <a:t> CaCl</a:t>
            </a:r>
            <a:r>
              <a:rPr kumimoji="1" lang="en-US" altLang="ko-KR" sz="1100" baseline="-25000" dirty="0">
                <a:solidFill>
                  <a:srgbClr val="000000"/>
                </a:solidFill>
                <a:latin typeface="맑은 고딕" pitchFamily="50" charset="-127"/>
                <a:ea typeface="맑은 고딕" pitchFamily="50" charset="-127"/>
              </a:rPr>
              <a:t>2</a:t>
            </a:r>
            <a:r>
              <a:rPr kumimoji="1" lang="en-US" altLang="ko-KR" sz="1100" dirty="0">
                <a:solidFill>
                  <a:srgbClr val="000000"/>
                </a:solidFill>
                <a:latin typeface="맑은 고딕" pitchFamily="50" charset="-127"/>
                <a:ea typeface="맑은 고딕" pitchFamily="50" charset="-127"/>
              </a:rPr>
              <a:t> and 0.03 % [w/v] β-DM) with stepwise increased light intensity (at 685 nm). Light intensity used routinely in </a:t>
            </a:r>
            <a:r>
              <a:rPr kumimoji="1" lang="en-US" altLang="ko-KR" sz="1100" dirty="0" err="1">
                <a:solidFill>
                  <a:srgbClr val="000000"/>
                </a:solidFill>
                <a:latin typeface="맑은 고딕" pitchFamily="50" charset="-127"/>
                <a:ea typeface="맑은 고딕" pitchFamily="50" charset="-127"/>
              </a:rPr>
              <a:t>biophotovoltaic</a:t>
            </a:r>
            <a:r>
              <a:rPr kumimoji="1" lang="en-US" altLang="ko-KR" sz="1100" dirty="0">
                <a:solidFill>
                  <a:srgbClr val="000000"/>
                </a:solidFill>
                <a:latin typeface="맑은 고딕" pitchFamily="50" charset="-127"/>
                <a:ea typeface="맑은 고딕" pitchFamily="50" charset="-127"/>
              </a:rPr>
              <a:t> measurements is marked red.</a:t>
            </a:r>
            <a:endParaRPr kumimoji="1" lang="ko-KR" altLang="en-US" sz="1100" dirty="0">
              <a:solidFill>
                <a:srgbClr val="000000"/>
              </a:solidFill>
              <a:latin typeface="맑은 고딕" pitchFamily="50" charset="-127"/>
              <a:ea typeface="맑은 고딕" pitchFamily="50" charset="-127"/>
            </a:endParaRPr>
          </a:p>
        </p:txBody>
      </p:sp>
      <p:sp>
        <p:nvSpPr>
          <p:cNvPr id="12" name="직사각형 11"/>
          <p:cNvSpPr/>
          <p:nvPr/>
        </p:nvSpPr>
        <p:spPr>
          <a:xfrm>
            <a:off x="107504" y="5888885"/>
            <a:ext cx="8928992" cy="584775"/>
          </a:xfrm>
          <a:prstGeom prst="rect">
            <a:avLst/>
          </a:prstGeom>
        </p:spPr>
        <p:txBody>
          <a:bodyPr wrap="square">
            <a:spAutoFit/>
          </a:bodyPr>
          <a:lstStyle/>
          <a:p>
            <a:pPr fontAlgn="base" latinLnBrk="0">
              <a:spcBef>
                <a:spcPct val="0"/>
              </a:spcBef>
              <a:spcAft>
                <a:spcPct val="0"/>
              </a:spcAft>
              <a:buFontTx/>
              <a:buBlip>
                <a:blip r:embed="rId4"/>
              </a:buBlip>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The assembled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cell was characterized at a light intensity of 21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mW</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cm</a:t>
            </a:r>
            <a:r>
              <a:rPr kumimoji="1" lang="en-US" altLang="ko-KR" sz="1600" baseline="30000" dirty="0">
                <a:solidFill>
                  <a:srgbClr val="000000"/>
                </a:solidFill>
                <a:latin typeface="Times New Roman" panose="02020603050405020304" pitchFamily="18" charset="0"/>
                <a:ea typeface="맑은 고딕" pitchFamily="50" charset="-127"/>
                <a:cs typeface="Times New Roman" panose="02020603050405020304" pitchFamily="18" charset="0"/>
              </a:rPr>
              <a:t>-2</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(at 685 nm), which </a:t>
            </a:r>
            <a:r>
              <a:rPr kumimoji="1" lang="en-US" altLang="ko-KR" sz="1600" dirty="0" smtClean="0">
                <a:solidFill>
                  <a:srgbClr val="000000"/>
                </a:solidFill>
                <a:latin typeface="Times New Roman" panose="02020603050405020304" pitchFamily="18" charset="0"/>
                <a:ea typeface="맑은 고딕" pitchFamily="50" charset="-127"/>
                <a:cs typeface="Times New Roman" panose="02020603050405020304" pitchFamily="18" charset="0"/>
              </a:rPr>
              <a:t>is </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close to the light saturation of the limiting anodic half-cell.</a:t>
            </a:r>
          </a:p>
        </p:txBody>
      </p:sp>
      <p:grpSp>
        <p:nvGrpSpPr>
          <p:cNvPr id="18" name="그룹 17"/>
          <p:cNvGrpSpPr/>
          <p:nvPr/>
        </p:nvGrpSpPr>
        <p:grpSpPr>
          <a:xfrm>
            <a:off x="2051720" y="836712"/>
            <a:ext cx="4757768" cy="3588154"/>
            <a:chOff x="179512" y="908720"/>
            <a:chExt cx="4757768" cy="3588154"/>
          </a:xfrm>
        </p:grpSpPr>
        <p:pic>
          <p:nvPicPr>
            <p:cNvPr id="9218" name="Picture 2"/>
            <p:cNvPicPr>
              <a:picLocks noChangeAspect="1" noChangeArrowheads="1"/>
            </p:cNvPicPr>
            <p:nvPr/>
          </p:nvPicPr>
          <p:blipFill>
            <a:blip r:embed="rId5"/>
            <a:srcRect/>
            <a:stretch>
              <a:fillRect/>
            </a:stretch>
          </p:blipFill>
          <p:spPr bwMode="auto">
            <a:xfrm>
              <a:off x="179512" y="908720"/>
              <a:ext cx="4678115" cy="3588154"/>
            </a:xfrm>
            <a:prstGeom prst="rect">
              <a:avLst/>
            </a:prstGeom>
            <a:noFill/>
            <a:ln w="9525">
              <a:noFill/>
              <a:miter lim="800000"/>
              <a:headEnd/>
              <a:tailEnd/>
            </a:ln>
          </p:spPr>
        </p:pic>
        <p:sp>
          <p:nvSpPr>
            <p:cNvPr id="14" name="직사각형 13"/>
            <p:cNvSpPr/>
            <p:nvPr/>
          </p:nvSpPr>
          <p:spPr>
            <a:xfrm>
              <a:off x="2378566" y="2040528"/>
              <a:ext cx="2558714" cy="276999"/>
            </a:xfrm>
            <a:prstGeom prst="rect">
              <a:avLst/>
            </a:prstGeom>
          </p:spPr>
          <p:txBody>
            <a:bodyPr wrap="none">
              <a:spAutoFit/>
            </a:bodyPr>
            <a:lstStyle/>
            <a:p>
              <a:pPr fontAlgn="base">
                <a:spcBef>
                  <a:spcPct val="0"/>
                </a:spcBef>
                <a:spcAft>
                  <a:spcPct val="0"/>
                </a:spcAft>
              </a:pPr>
              <a:r>
                <a:rPr kumimoji="1" lang="en-US" altLang="ko-KR" sz="1200" b="1" dirty="0">
                  <a:solidFill>
                    <a:srgbClr val="FF0000"/>
                  </a:solidFill>
                  <a:latin typeface="맑은 고딕" pitchFamily="50" charset="-127"/>
                  <a:ea typeface="맑은 고딕" pitchFamily="50" charset="-127"/>
                </a:rPr>
                <a:t>Light saturation at 21 </a:t>
              </a:r>
              <a:r>
                <a:rPr kumimoji="1" lang="en-US" altLang="ko-KR" sz="1200" b="1" dirty="0" err="1">
                  <a:solidFill>
                    <a:srgbClr val="FF0000"/>
                  </a:solidFill>
                  <a:latin typeface="맑은 고딕" pitchFamily="50" charset="-127"/>
                  <a:ea typeface="맑은 고딕" pitchFamily="50" charset="-127"/>
                </a:rPr>
                <a:t>mW</a:t>
              </a:r>
              <a:r>
                <a:rPr kumimoji="1" lang="en-US" altLang="ko-KR" sz="1200" b="1" dirty="0">
                  <a:solidFill>
                    <a:srgbClr val="FF0000"/>
                  </a:solidFill>
                  <a:latin typeface="맑은 고딕" pitchFamily="50" charset="-127"/>
                  <a:ea typeface="맑은 고딕" pitchFamily="50" charset="-127"/>
                </a:rPr>
                <a:t> cm</a:t>
              </a:r>
              <a:r>
                <a:rPr kumimoji="1" lang="en-US" altLang="ko-KR" sz="1200" b="1" baseline="30000" dirty="0">
                  <a:solidFill>
                    <a:srgbClr val="FF0000"/>
                  </a:solidFill>
                  <a:latin typeface="맑은 고딕" pitchFamily="50" charset="-127"/>
                  <a:ea typeface="맑은 고딕" pitchFamily="50" charset="-127"/>
                </a:rPr>
                <a:t>-2</a:t>
              </a:r>
              <a:r>
                <a:rPr kumimoji="1" lang="en-US" altLang="ko-KR" sz="1200" b="1" dirty="0">
                  <a:solidFill>
                    <a:srgbClr val="FF0000"/>
                  </a:solidFill>
                  <a:latin typeface="맑은 고딕" pitchFamily="50" charset="-127"/>
                  <a:ea typeface="맑은 고딕" pitchFamily="50" charset="-127"/>
                </a:rPr>
                <a:t> </a:t>
              </a:r>
              <a:endParaRPr kumimoji="1" lang="ko-KR" altLang="en-US" sz="1200" b="1" dirty="0">
                <a:solidFill>
                  <a:srgbClr val="FF0000"/>
                </a:solidFill>
                <a:latin typeface="맑은 고딕" pitchFamily="50" charset="-127"/>
                <a:ea typeface="맑은 고딕" pitchFamily="50" charset="-127"/>
              </a:endParaRPr>
            </a:p>
          </p:txBody>
        </p:sp>
        <p:cxnSp>
          <p:nvCxnSpPr>
            <p:cNvPr id="16" name="직선 화살표 연결선 15"/>
            <p:cNvCxnSpPr>
              <a:stCxn id="14" idx="0"/>
            </p:cNvCxnSpPr>
            <p:nvPr/>
          </p:nvCxnSpPr>
          <p:spPr>
            <a:xfrm rot="16200000" flipV="1">
              <a:off x="3018246" y="1400850"/>
              <a:ext cx="504056" cy="775299"/>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6422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51202" name="Picture 2" descr="http://pubs.rsc.org/services/images/RSCpubs.ePlatform.Service.FreeContent.ImageService.svc/ImageService/Articleimage/2014/CP/c4cp00380b/c4cp00380b-f5_hi-res.gif"/>
          <p:cNvPicPr>
            <a:picLocks noChangeAspect="1" noChangeArrowheads="1"/>
          </p:cNvPicPr>
          <p:nvPr/>
        </p:nvPicPr>
        <p:blipFill>
          <a:blip r:embed="rId4"/>
          <a:srcRect/>
          <a:stretch>
            <a:fillRect/>
          </a:stretch>
        </p:blipFill>
        <p:spPr bwMode="auto">
          <a:xfrm>
            <a:off x="0" y="1196752"/>
            <a:ext cx="4788024" cy="2971276"/>
          </a:xfrm>
          <a:prstGeom prst="rect">
            <a:avLst/>
          </a:prstGeom>
          <a:noFill/>
        </p:spPr>
      </p:pic>
      <p:pic>
        <p:nvPicPr>
          <p:cNvPr id="51203" name="Picture 3"/>
          <p:cNvPicPr>
            <a:picLocks noChangeAspect="1" noChangeArrowheads="1"/>
          </p:cNvPicPr>
          <p:nvPr/>
        </p:nvPicPr>
        <p:blipFill>
          <a:blip r:embed="rId5"/>
          <a:srcRect/>
          <a:stretch>
            <a:fillRect/>
          </a:stretch>
        </p:blipFill>
        <p:spPr bwMode="auto">
          <a:xfrm>
            <a:off x="0" y="4293096"/>
            <a:ext cx="4860032" cy="1152129"/>
          </a:xfrm>
          <a:prstGeom prst="rect">
            <a:avLst/>
          </a:prstGeom>
          <a:noFill/>
          <a:ln w="9525">
            <a:noFill/>
            <a:miter lim="800000"/>
            <a:headEnd/>
            <a:tailEnd/>
          </a:ln>
        </p:spPr>
      </p:pic>
      <p:pic>
        <p:nvPicPr>
          <p:cNvPr id="11" name="Picture 2" descr="http://pubs.rsc.org/services/images/RSCpubs.ePlatform.Service.FreeContent.ImageService.svc/ImageService/Articleimage/2014/CP/c4cp00380b/c4cp00380b-f1_hi-res.gif"/>
          <p:cNvPicPr>
            <a:picLocks noChangeAspect="1" noChangeArrowheads="1"/>
          </p:cNvPicPr>
          <p:nvPr/>
        </p:nvPicPr>
        <p:blipFill>
          <a:blip r:embed="rId6"/>
          <a:srcRect/>
          <a:stretch>
            <a:fillRect/>
          </a:stretch>
        </p:blipFill>
        <p:spPr bwMode="auto">
          <a:xfrm>
            <a:off x="5148064" y="1124744"/>
            <a:ext cx="3779912" cy="3068960"/>
          </a:xfrm>
          <a:prstGeom prst="rect">
            <a:avLst/>
          </a:prstGeom>
          <a:noFill/>
        </p:spPr>
      </p:pic>
      <p:pic>
        <p:nvPicPr>
          <p:cNvPr id="12" name="Picture 3"/>
          <p:cNvPicPr>
            <a:picLocks noChangeAspect="1" noChangeArrowheads="1"/>
          </p:cNvPicPr>
          <p:nvPr/>
        </p:nvPicPr>
        <p:blipFill>
          <a:blip r:embed="rId7"/>
          <a:srcRect/>
          <a:stretch>
            <a:fillRect/>
          </a:stretch>
        </p:blipFill>
        <p:spPr bwMode="auto">
          <a:xfrm>
            <a:off x="5148064" y="4293096"/>
            <a:ext cx="3851920" cy="1177461"/>
          </a:xfrm>
          <a:prstGeom prst="rect">
            <a:avLst/>
          </a:prstGeom>
          <a:noFill/>
          <a:ln w="9525">
            <a:noFill/>
            <a:miter lim="800000"/>
            <a:headEnd/>
            <a:tailEnd/>
          </a:ln>
        </p:spPr>
      </p:pic>
      <p:sp>
        <p:nvSpPr>
          <p:cNvPr id="14" name="직사각형 13"/>
          <p:cNvSpPr/>
          <p:nvPr/>
        </p:nvSpPr>
        <p:spPr>
          <a:xfrm>
            <a:off x="539552" y="3110771"/>
            <a:ext cx="1457450" cy="246221"/>
          </a:xfrm>
          <a:prstGeom prst="rect">
            <a:avLst/>
          </a:prstGeom>
        </p:spPr>
        <p:txBody>
          <a:bodyPr wrap="none">
            <a:spAutoFit/>
          </a:bodyPr>
          <a:lstStyle/>
          <a:p>
            <a:pPr fontAlgn="base">
              <a:spcBef>
                <a:spcPct val="0"/>
              </a:spcBef>
              <a:spcAft>
                <a:spcPct val="0"/>
              </a:spcAft>
            </a:pPr>
            <a:r>
              <a:rPr kumimoji="1" lang="en-US" altLang="ko-KR" sz="1000" b="1" dirty="0">
                <a:solidFill>
                  <a:srgbClr val="FF0000"/>
                </a:solidFill>
                <a:latin typeface="맑은 고딕" pitchFamily="50" charset="-127"/>
                <a:ea typeface="맑은 고딕" pitchFamily="50" charset="-127"/>
              </a:rPr>
              <a:t>V</a:t>
            </a:r>
            <a:r>
              <a:rPr kumimoji="1" lang="en-US" altLang="ko-KR" sz="1000" b="1" baseline="-25000" dirty="0">
                <a:solidFill>
                  <a:srgbClr val="FF0000"/>
                </a:solidFill>
                <a:latin typeface="맑은 고딕" pitchFamily="50" charset="-127"/>
                <a:ea typeface="맑은 고딕" pitchFamily="50" charset="-127"/>
              </a:rPr>
              <a:t>OC</a:t>
            </a:r>
            <a:r>
              <a:rPr kumimoji="1" lang="en-US" altLang="ko-KR" sz="1000" b="1" dirty="0">
                <a:solidFill>
                  <a:srgbClr val="FF0000"/>
                </a:solidFill>
                <a:latin typeface="맑은 고딕" pitchFamily="50" charset="-127"/>
                <a:ea typeface="맑은 고딕" pitchFamily="50" charset="-127"/>
              </a:rPr>
              <a:t> : 372.5 ± 2.1 mV</a:t>
            </a:r>
            <a:endParaRPr kumimoji="1" lang="ko-KR" altLang="en-US" sz="1000" b="1" dirty="0">
              <a:solidFill>
                <a:srgbClr val="FF0000"/>
              </a:solidFill>
              <a:latin typeface="맑은 고딕" pitchFamily="50" charset="-127"/>
              <a:ea typeface="맑은 고딕" pitchFamily="50" charset="-127"/>
            </a:endParaRPr>
          </a:p>
        </p:txBody>
      </p:sp>
      <p:cxnSp>
        <p:nvCxnSpPr>
          <p:cNvPr id="16" name="직선 화살표 연결선 15"/>
          <p:cNvCxnSpPr>
            <a:stCxn id="14" idx="3"/>
          </p:cNvCxnSpPr>
          <p:nvPr/>
        </p:nvCxnSpPr>
        <p:spPr>
          <a:xfrm>
            <a:off x="1997002" y="3233882"/>
            <a:ext cx="198734" cy="267126"/>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직사각형 17"/>
          <p:cNvSpPr/>
          <p:nvPr/>
        </p:nvSpPr>
        <p:spPr>
          <a:xfrm>
            <a:off x="539552" y="1196752"/>
            <a:ext cx="1444626" cy="246221"/>
          </a:xfrm>
          <a:prstGeom prst="rect">
            <a:avLst/>
          </a:prstGeom>
        </p:spPr>
        <p:txBody>
          <a:bodyPr wrap="none">
            <a:spAutoFit/>
          </a:bodyPr>
          <a:lstStyle/>
          <a:p>
            <a:pPr fontAlgn="base">
              <a:spcBef>
                <a:spcPct val="0"/>
              </a:spcBef>
              <a:spcAft>
                <a:spcPct val="0"/>
              </a:spcAft>
            </a:pPr>
            <a:r>
              <a:rPr kumimoji="1" lang="en-US" altLang="ko-KR" sz="1000" b="1" dirty="0">
                <a:solidFill>
                  <a:srgbClr val="0000FF"/>
                </a:solidFill>
                <a:latin typeface="맑은 고딕" pitchFamily="50" charset="-127"/>
                <a:ea typeface="맑은 고딕" pitchFamily="50" charset="-127"/>
              </a:rPr>
              <a:t>I</a:t>
            </a:r>
            <a:r>
              <a:rPr kumimoji="1" lang="en-US" altLang="ko-KR" sz="1000" b="1" baseline="-25000" dirty="0">
                <a:solidFill>
                  <a:srgbClr val="0000FF"/>
                </a:solidFill>
                <a:latin typeface="맑은 고딕" pitchFamily="50" charset="-127"/>
                <a:ea typeface="맑은 고딕" pitchFamily="50" charset="-127"/>
              </a:rPr>
              <a:t>SC</a:t>
            </a:r>
            <a:r>
              <a:rPr kumimoji="1" lang="en-US" altLang="ko-KR" sz="1000" b="1" dirty="0">
                <a:solidFill>
                  <a:srgbClr val="0000FF"/>
                </a:solidFill>
                <a:latin typeface="맑은 고딕" pitchFamily="50" charset="-127"/>
                <a:ea typeface="맑은 고딕" pitchFamily="50" charset="-127"/>
              </a:rPr>
              <a:t> : 9 ±3.1 </a:t>
            </a:r>
            <a:r>
              <a:rPr kumimoji="1" lang="en-US" altLang="ko-KR" sz="1000" b="1" dirty="0" err="1">
                <a:solidFill>
                  <a:srgbClr val="0000FF"/>
                </a:solidFill>
                <a:latin typeface="맑은 고딕" pitchFamily="50" charset="-127"/>
                <a:ea typeface="맑은 고딕" pitchFamily="50" charset="-127"/>
              </a:rPr>
              <a:t>μA</a:t>
            </a:r>
            <a:r>
              <a:rPr kumimoji="1" lang="en-US" altLang="ko-KR" sz="1000" b="1" dirty="0">
                <a:solidFill>
                  <a:srgbClr val="0000FF"/>
                </a:solidFill>
                <a:latin typeface="맑은 고딕" pitchFamily="50" charset="-127"/>
                <a:ea typeface="맑은 고딕" pitchFamily="50" charset="-127"/>
              </a:rPr>
              <a:t> cm</a:t>
            </a:r>
            <a:r>
              <a:rPr kumimoji="1" lang="en-US" altLang="ko-KR" sz="1000" b="1" baseline="30000" dirty="0">
                <a:solidFill>
                  <a:srgbClr val="0000FF"/>
                </a:solidFill>
                <a:latin typeface="맑은 고딕" pitchFamily="50" charset="-127"/>
                <a:ea typeface="맑은 고딕" pitchFamily="50" charset="-127"/>
              </a:rPr>
              <a:t>-2</a:t>
            </a:r>
            <a:r>
              <a:rPr kumimoji="1" lang="en-US" altLang="ko-KR" sz="1000" b="1" dirty="0">
                <a:solidFill>
                  <a:srgbClr val="0000FF"/>
                </a:solidFill>
                <a:latin typeface="맑은 고딕" pitchFamily="50" charset="-127"/>
                <a:ea typeface="맑은 고딕" pitchFamily="50" charset="-127"/>
              </a:rPr>
              <a:t>.</a:t>
            </a:r>
            <a:endParaRPr kumimoji="1" lang="ko-KR" altLang="en-US" sz="1000" b="1" dirty="0">
              <a:solidFill>
                <a:srgbClr val="0000FF"/>
              </a:solidFill>
              <a:latin typeface="맑은 고딕" pitchFamily="50" charset="-127"/>
              <a:ea typeface="맑은 고딕" pitchFamily="50" charset="-127"/>
            </a:endParaRPr>
          </a:p>
        </p:txBody>
      </p:sp>
      <p:cxnSp>
        <p:nvCxnSpPr>
          <p:cNvPr id="21" name="직선 화살표 연결선 20"/>
          <p:cNvCxnSpPr>
            <a:stCxn id="18" idx="2"/>
          </p:cNvCxnSpPr>
          <p:nvPr/>
        </p:nvCxnSpPr>
        <p:spPr>
          <a:xfrm rot="5400000">
            <a:off x="627777" y="1354751"/>
            <a:ext cx="545867" cy="722311"/>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타원 23"/>
          <p:cNvSpPr/>
          <p:nvPr/>
        </p:nvSpPr>
        <p:spPr>
          <a:xfrm>
            <a:off x="7452320" y="2276872"/>
            <a:ext cx="7920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
        <p:nvSpPr>
          <p:cNvPr id="25" name="직사각형 24"/>
          <p:cNvSpPr/>
          <p:nvPr/>
        </p:nvSpPr>
        <p:spPr>
          <a:xfrm>
            <a:off x="3867961" y="3212976"/>
            <a:ext cx="704039" cy="261610"/>
          </a:xfrm>
          <a:prstGeom prst="rect">
            <a:avLst/>
          </a:prstGeom>
        </p:spPr>
        <p:txBody>
          <a:bodyPr wrap="none">
            <a:spAutoFit/>
          </a:bodyPr>
          <a:lstStyle/>
          <a:p>
            <a:pPr fontAlgn="base">
              <a:spcBef>
                <a:spcPct val="0"/>
              </a:spcBef>
              <a:spcAft>
                <a:spcPct val="0"/>
              </a:spcAft>
            </a:pPr>
            <a:r>
              <a:rPr kumimoji="1" lang="en-US" altLang="ko-KR" sz="1100" b="1" dirty="0">
                <a:solidFill>
                  <a:srgbClr val="0000FF"/>
                </a:solidFill>
                <a:latin typeface="맑은 고딕" pitchFamily="50" charset="-127"/>
                <a:ea typeface="맑은 고딕" pitchFamily="50" charset="-127"/>
              </a:rPr>
              <a:t>240 mV</a:t>
            </a:r>
            <a:endParaRPr kumimoji="1" lang="ko-KR" altLang="en-US" sz="1100" b="1" dirty="0">
              <a:solidFill>
                <a:srgbClr val="0000FF"/>
              </a:solidFill>
              <a:latin typeface="맑은 고딕" pitchFamily="50" charset="-127"/>
              <a:ea typeface="맑은 고딕" pitchFamily="50" charset="-127"/>
            </a:endParaRPr>
          </a:p>
        </p:txBody>
      </p:sp>
      <p:sp>
        <p:nvSpPr>
          <p:cNvPr id="26" name="직사각형 25"/>
          <p:cNvSpPr/>
          <p:nvPr/>
        </p:nvSpPr>
        <p:spPr>
          <a:xfrm>
            <a:off x="2771800" y="1124744"/>
            <a:ext cx="2616422" cy="261610"/>
          </a:xfrm>
          <a:prstGeom prst="rect">
            <a:avLst/>
          </a:prstGeom>
        </p:spPr>
        <p:txBody>
          <a:bodyPr wrap="none">
            <a:spAutoFit/>
          </a:bodyPr>
          <a:lstStyle/>
          <a:p>
            <a:pPr fontAlgn="base">
              <a:spcBef>
                <a:spcPct val="0"/>
              </a:spcBef>
              <a:spcAft>
                <a:spcPct val="0"/>
              </a:spcAft>
            </a:pPr>
            <a:r>
              <a:rPr kumimoji="1" lang="en-US" altLang="ko-KR" sz="1100" b="1" dirty="0">
                <a:solidFill>
                  <a:srgbClr val="FF0000"/>
                </a:solidFill>
                <a:latin typeface="맑은 고딕" pitchFamily="50" charset="-127"/>
                <a:ea typeface="맑은 고딕" pitchFamily="50" charset="-127"/>
              </a:rPr>
              <a:t>Maximum </a:t>
            </a:r>
            <a:r>
              <a:rPr kumimoji="1" lang="en-US" altLang="ko-KR" sz="1100" b="1" dirty="0" err="1">
                <a:solidFill>
                  <a:srgbClr val="FF0000"/>
                </a:solidFill>
                <a:latin typeface="맑은 고딕" pitchFamily="50" charset="-127"/>
                <a:ea typeface="맑은 고딕" pitchFamily="50" charset="-127"/>
              </a:rPr>
              <a:t>P</a:t>
            </a:r>
            <a:r>
              <a:rPr kumimoji="1" lang="en-US" altLang="ko-KR" sz="1100" b="1" baseline="-25000" dirty="0" err="1">
                <a:solidFill>
                  <a:srgbClr val="FF0000"/>
                </a:solidFill>
                <a:latin typeface="맑은 고딕" pitchFamily="50" charset="-127"/>
                <a:ea typeface="맑은 고딕" pitchFamily="50" charset="-127"/>
              </a:rPr>
              <a:t>cell</a:t>
            </a:r>
            <a:r>
              <a:rPr kumimoji="1" lang="en-US" altLang="ko-KR" sz="1100" b="1" dirty="0">
                <a:solidFill>
                  <a:srgbClr val="FF0000"/>
                </a:solidFill>
                <a:latin typeface="맑은 고딕" pitchFamily="50" charset="-127"/>
                <a:ea typeface="맑은 고딕" pitchFamily="50" charset="-127"/>
              </a:rPr>
              <a:t> : 1.91±0.56 </a:t>
            </a:r>
            <a:r>
              <a:rPr kumimoji="1" lang="el-GR" altLang="ko-KR" sz="1100" b="1" dirty="0">
                <a:solidFill>
                  <a:srgbClr val="FF0000"/>
                </a:solidFill>
                <a:latin typeface="맑은 고딕" pitchFamily="50" charset="-127"/>
                <a:ea typeface="맑은 고딕" pitchFamily="50" charset="-127"/>
              </a:rPr>
              <a:t>μ</a:t>
            </a:r>
            <a:r>
              <a:rPr kumimoji="1" lang="en-US" altLang="ko-KR" sz="1100" b="1" dirty="0">
                <a:solidFill>
                  <a:srgbClr val="FF0000"/>
                </a:solidFill>
                <a:latin typeface="맑은 고딕" pitchFamily="50" charset="-127"/>
                <a:ea typeface="맑은 고딕" pitchFamily="50" charset="-127"/>
              </a:rPr>
              <a:t>W cm</a:t>
            </a:r>
            <a:r>
              <a:rPr kumimoji="1" lang="en-US" altLang="ko-KR" sz="1100" b="1" baseline="30000" dirty="0">
                <a:solidFill>
                  <a:srgbClr val="FF0000"/>
                </a:solidFill>
                <a:latin typeface="맑은 고딕" pitchFamily="50" charset="-127"/>
                <a:ea typeface="맑은 고딕" pitchFamily="50" charset="-127"/>
              </a:rPr>
              <a:t>-2</a:t>
            </a:r>
            <a:r>
              <a:rPr kumimoji="1" lang="en-US" altLang="ko-KR" sz="1100" b="1" dirty="0">
                <a:solidFill>
                  <a:srgbClr val="FF0000"/>
                </a:solidFill>
                <a:latin typeface="맑은 고딕" pitchFamily="50" charset="-127"/>
                <a:ea typeface="맑은 고딕" pitchFamily="50" charset="-127"/>
              </a:rPr>
              <a:t> </a:t>
            </a:r>
            <a:endParaRPr kumimoji="1" lang="ko-KR" altLang="en-US" sz="1100" b="1" dirty="0">
              <a:solidFill>
                <a:srgbClr val="FF0000"/>
              </a:solidFill>
              <a:latin typeface="맑은 고딕" pitchFamily="50" charset="-127"/>
              <a:ea typeface="맑은 고딕" pitchFamily="50" charset="-127"/>
            </a:endParaRPr>
          </a:p>
        </p:txBody>
      </p:sp>
      <p:cxnSp>
        <p:nvCxnSpPr>
          <p:cNvPr id="27" name="직선 화살표 연결선 26"/>
          <p:cNvCxnSpPr>
            <a:stCxn id="26" idx="2"/>
          </p:cNvCxnSpPr>
          <p:nvPr/>
        </p:nvCxnSpPr>
        <p:spPr>
          <a:xfrm rot="5400000">
            <a:off x="3772734" y="1537549"/>
            <a:ext cx="458472" cy="15608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rot="5400000">
            <a:off x="3182640" y="2750449"/>
            <a:ext cx="1440161" cy="1"/>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108012" y="5666549"/>
            <a:ext cx="8927976" cy="1077218"/>
          </a:xfrm>
          <a:prstGeom prst="rect">
            <a:avLst/>
          </a:prstGeom>
        </p:spPr>
        <p:txBody>
          <a:bodyPr wrap="square">
            <a:spAutoFit/>
          </a:bodyPr>
          <a:lstStyle/>
          <a:p>
            <a:pPr fontAlgn="base">
              <a:spcBef>
                <a:spcPct val="0"/>
              </a:spcBef>
              <a:spcAft>
                <a:spcPct val="0"/>
              </a:spcAft>
              <a:buFontTx/>
              <a:buBlip>
                <a:blip r:embed="rId8"/>
              </a:buBlip>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The obtained power output, V</a:t>
            </a:r>
            <a:r>
              <a:rPr kumimoji="1" lang="en-US" altLang="ko-KR" sz="1600"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OC</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and I</a:t>
            </a:r>
            <a:r>
              <a:rPr kumimoji="1" lang="en-US" altLang="ko-KR" sz="1600"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SC</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result in a fill factor (ff) of 0.564. </a:t>
            </a:r>
          </a:p>
          <a:p>
            <a:pPr fontAlgn="base">
              <a:spcBef>
                <a:spcPct val="0"/>
              </a:spcBef>
              <a:spcAft>
                <a:spcPct val="0"/>
              </a:spcAft>
              <a:buFontTx/>
              <a:buBlip>
                <a:blip r:embed="rId8"/>
              </a:buBlip>
            </a:pPr>
            <a:endPar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fontAlgn="base">
              <a:spcBef>
                <a:spcPct val="0"/>
              </a:spcBef>
              <a:spcAft>
                <a:spcPct val="0"/>
              </a:spcAft>
              <a:buFontTx/>
              <a:buBlip>
                <a:blip r:embed="rId8"/>
              </a:buBlip>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The ratio of power output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P</a:t>
            </a:r>
            <a:r>
              <a:rPr kumimoji="1" lang="en-US" altLang="ko-KR" sz="1600" baseline="-25000" dirty="0" err="1">
                <a:solidFill>
                  <a:srgbClr val="000000"/>
                </a:solidFill>
                <a:latin typeface="Times New Roman" panose="02020603050405020304" pitchFamily="18" charset="0"/>
                <a:ea typeface="맑은 고딕" pitchFamily="50" charset="-127"/>
                <a:cs typeface="Times New Roman" panose="02020603050405020304" pitchFamily="18" charset="0"/>
              </a:rPr>
              <a:t>cell</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 1.91 </a:t>
            </a:r>
            <a:r>
              <a:rPr kumimoji="1" lang="el-GR"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μ</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W cm</a:t>
            </a:r>
            <a:r>
              <a:rPr kumimoji="1" lang="en-US" altLang="ko-KR" sz="1600" baseline="30000" dirty="0">
                <a:solidFill>
                  <a:srgbClr val="000000"/>
                </a:solidFill>
                <a:latin typeface="Times New Roman" panose="02020603050405020304" pitchFamily="18" charset="0"/>
                <a:ea typeface="맑은 고딕" pitchFamily="50" charset="-127"/>
                <a:cs typeface="Times New Roman" panose="02020603050405020304" pitchFamily="18" charset="0"/>
              </a:rPr>
              <a:t>-2</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and power input (P</a:t>
            </a:r>
            <a:r>
              <a:rPr kumimoji="1" lang="en-US" altLang="ko-KR" sz="1600"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LED</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 21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mW</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cm</a:t>
            </a:r>
            <a:r>
              <a:rPr kumimoji="1" lang="en-US" altLang="ko-KR" sz="1600" baseline="30000" dirty="0">
                <a:solidFill>
                  <a:srgbClr val="000000"/>
                </a:solidFill>
                <a:latin typeface="Times New Roman" panose="02020603050405020304" pitchFamily="18" charset="0"/>
                <a:ea typeface="맑은 고딕" pitchFamily="50" charset="-127"/>
                <a:cs typeface="Times New Roman" panose="02020603050405020304" pitchFamily="18" charset="0"/>
              </a:rPr>
              <a:t>-2</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for the </a:t>
            </a:r>
            <a:r>
              <a:rPr kumimoji="1" lang="en-US" altLang="ko-KR" sz="1600" dirty="0" smtClean="0">
                <a:solidFill>
                  <a:srgbClr val="000000"/>
                </a:solidFill>
                <a:latin typeface="Times New Roman" panose="02020603050405020304" pitchFamily="18" charset="0"/>
                <a:ea typeface="맑은 고딕" pitchFamily="50" charset="-127"/>
                <a:cs typeface="Times New Roman" panose="02020603050405020304" pitchFamily="18" charset="0"/>
              </a:rPr>
              <a:t>total </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illuminated surface area (i.e. both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photoelectrodes</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yields a conversion efficiency (ŋ) of 4.5 X 10</a:t>
            </a:r>
            <a:r>
              <a:rPr kumimoji="1" lang="en-US" altLang="ko-KR" sz="1600" baseline="30000" dirty="0">
                <a:solidFill>
                  <a:srgbClr val="000000"/>
                </a:solidFill>
                <a:latin typeface="Times New Roman" panose="02020603050405020304" pitchFamily="18" charset="0"/>
                <a:ea typeface="맑은 고딕" pitchFamily="50" charset="-127"/>
                <a:cs typeface="Times New Roman" panose="02020603050405020304" pitchFamily="18" charset="0"/>
              </a:rPr>
              <a:t>-5</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a:t>
            </a:r>
            <a:endParaRPr kumimoji="1" lang="ko-KR" altLang="en-US" sz="16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spTree>
    <p:extLst>
      <p:ext uri="{BB962C8B-B14F-4D97-AF65-F5344CB8AC3E}">
        <p14:creationId xmlns:p14="http://schemas.microsoft.com/office/powerpoint/2010/main" val="1333421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6"/>
          <p:cNvSpPr>
            <a:spLocks noChangeArrowheads="1"/>
          </p:cNvSpPr>
          <p:nvPr/>
        </p:nvSpPr>
        <p:spPr bwMode="auto">
          <a:xfrm>
            <a:off x="500034"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cap="all" dirty="0">
                <a:ln w="0"/>
                <a:solidFill>
                  <a:srgbClr val="002060"/>
                </a:solidFill>
                <a:effectLst>
                  <a:reflection blurRad="6350" stA="55000" endA="300" endPos="45500" dir="5400000" sy="-100000" algn="bl" rotWithShape="0"/>
                </a:effectLst>
                <a:latin typeface="맑은 고딕" pitchFamily="50" charset="-127"/>
                <a:ea typeface="맑은 고딕" pitchFamily="50" charset="-127"/>
              </a:rPr>
              <a:t>C</a:t>
            </a:r>
            <a:r>
              <a:rPr kumimoji="1" lang="en-US" altLang="ko-KR" sz="2000" b="1" dirty="0">
                <a:ln w="0"/>
                <a:solidFill>
                  <a:srgbClr val="002060"/>
                </a:solidFill>
                <a:effectLst>
                  <a:reflection blurRad="6350" stA="55000" endA="300" endPos="45500" dir="5400000" sy="-100000" algn="bl" rotWithShape="0"/>
                </a:effectLst>
                <a:latin typeface="맑은 고딕" pitchFamily="50" charset="-127"/>
                <a:ea typeface="맑은 고딕" pitchFamily="50" charset="-127"/>
              </a:rPr>
              <a:t>onclusion.</a:t>
            </a:r>
            <a:endParaRPr kumimoji="1" lang="ko-KR" altLang="en-US" sz="2000" b="1" cap="all" dirty="0">
              <a:ln w="0"/>
              <a:solidFill>
                <a:srgbClr val="002060"/>
              </a:solidFill>
              <a:effectLst>
                <a:reflection blurRad="6350" stA="55000" endA="300" endPos="45500" dir="5400000" sy="-100000" algn="bl" rotWithShape="0"/>
              </a:effectLst>
              <a:latin typeface="맑은 고딕" pitchFamily="50" charset="-127"/>
              <a:ea typeface="맑은 고딕" pitchFamily="50" charset="-127"/>
            </a:endParaRPr>
          </a:p>
        </p:txBody>
      </p:sp>
      <p:pic>
        <p:nvPicPr>
          <p:cNvPr id="2" name="그림 12" descr="번짐버튼B.png"/>
          <p:cNvPicPr>
            <a:picLocks noChangeAspect="1"/>
          </p:cNvPicPr>
          <p:nvPr/>
        </p:nvPicPr>
        <p:blipFill>
          <a:blip r:embed="rId3" cstate="print"/>
          <a:srcRect/>
          <a:stretch>
            <a:fillRect/>
          </a:stretch>
        </p:blipFill>
        <p:spPr bwMode="auto">
          <a:xfrm>
            <a:off x="571500" y="285750"/>
            <a:ext cx="314325" cy="314325"/>
          </a:xfrm>
          <a:prstGeom prst="rect">
            <a:avLst/>
          </a:prstGeom>
          <a:noFill/>
          <a:ln w="9525">
            <a:noFill/>
            <a:miter lim="800000"/>
            <a:headEnd/>
            <a:tailEnd/>
          </a:ln>
        </p:spPr>
      </p:pic>
      <p:sp>
        <p:nvSpPr>
          <p:cNvPr id="10" name="직사각형 9"/>
          <p:cNvSpPr/>
          <p:nvPr/>
        </p:nvSpPr>
        <p:spPr>
          <a:xfrm>
            <a:off x="251520" y="650782"/>
            <a:ext cx="8713093" cy="3782061"/>
          </a:xfrm>
          <a:prstGeom prst="rect">
            <a:avLst/>
          </a:prstGeom>
        </p:spPr>
        <p:txBody>
          <a:bodyPr wrap="square">
            <a:spAutoFit/>
          </a:bodyPr>
          <a:lstStyle/>
          <a:p>
            <a:pPr algn="just" fontAlgn="base" latinLnBrk="0">
              <a:lnSpc>
                <a:spcPct val="150000"/>
              </a:lnSpc>
              <a:spcBef>
                <a:spcPct val="0"/>
              </a:spcBef>
              <a:spcAft>
                <a:spcPct val="0"/>
              </a:spcAft>
              <a:buFontTx/>
              <a:buBlip>
                <a:blip r:embed="rId4"/>
              </a:buBlip>
            </a:pP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This paper could significantly improve the performance of this </a:t>
            </a:r>
            <a:r>
              <a:rPr kumimoji="1" lang="en-US" altLang="ko-KR"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concept by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adjusting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the redox hydrogel potentials for both </a:t>
            </a:r>
            <a:r>
              <a:rPr kumimoji="1" lang="en-US" altLang="ko-KR" dirty="0" err="1">
                <a:solidFill>
                  <a:srgbClr val="000000"/>
                </a:solidFill>
                <a:latin typeface="Times New Roman" panose="02020603050405020304" pitchFamily="18" charset="0"/>
                <a:ea typeface="맑은 고딕" pitchFamily="50" charset="-127"/>
                <a:cs typeface="Times New Roman" panose="02020603050405020304" pitchFamily="18" charset="0"/>
              </a:rPr>
              <a:t>photoanode</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and photocathode.</a:t>
            </a:r>
          </a:p>
          <a:p>
            <a:pPr algn="just" fontAlgn="base" latinLnBrk="0">
              <a:lnSpc>
                <a:spcPct val="150000"/>
              </a:lnSpc>
              <a:spcBef>
                <a:spcPct val="0"/>
              </a:spcBef>
              <a:spcAft>
                <a:spcPct val="0"/>
              </a:spcAft>
              <a:buFontTx/>
              <a:buBlip>
                <a:blip r:embed="rId4"/>
              </a:buBlip>
            </a:pPr>
            <a:endPar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algn="just" fontAlgn="base" latinLnBrk="0">
              <a:lnSpc>
                <a:spcPct val="150000"/>
              </a:lnSpc>
              <a:spcBef>
                <a:spcPct val="0"/>
              </a:spcBef>
              <a:spcAft>
                <a:spcPct val="0"/>
              </a:spcAft>
              <a:buFontTx/>
              <a:buBlip>
                <a:blip r:embed="rId4"/>
              </a:buBlip>
            </a:pP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Further developments in the cathode side may use its reductive force for the production of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reduction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equivalents. Most promising is the reduction of protons to hydrogen via PS1–H</a:t>
            </a:r>
            <a:r>
              <a:rPr kumimoji="1" lang="en-US" altLang="ko-KR"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2</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ase </a:t>
            </a:r>
            <a:r>
              <a:rPr kumimoji="1" lang="en-US" altLang="ko-KR" dirty="0" err="1" smtClean="0">
                <a:solidFill>
                  <a:srgbClr val="000000"/>
                </a:solidFill>
                <a:latin typeface="Times New Roman" panose="02020603050405020304" pitchFamily="18" charset="0"/>
                <a:ea typeface="맑은 고딕" pitchFamily="50" charset="-127"/>
                <a:cs typeface="Times New Roman" panose="02020603050405020304" pitchFamily="18" charset="0"/>
              </a:rPr>
              <a:t>nanohybrid</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constructs, PS1–H</a:t>
            </a:r>
            <a:r>
              <a:rPr kumimoji="1" lang="en-US" altLang="ko-KR"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2</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ase fusion complexes or PS1–Pt </a:t>
            </a:r>
            <a:r>
              <a:rPr kumimoji="1" lang="en-US" altLang="ko-KR" dirty="0" err="1">
                <a:solidFill>
                  <a:srgbClr val="000000"/>
                </a:solidFill>
                <a:latin typeface="Times New Roman" panose="02020603050405020304" pitchFamily="18" charset="0"/>
                <a:ea typeface="맑은 고딕" pitchFamily="50" charset="-127"/>
                <a:cs typeface="Times New Roman" panose="02020603050405020304" pitchFamily="18" charset="0"/>
              </a:rPr>
              <a:t>nanoconstructs</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a:t>
            </a:r>
          </a:p>
          <a:p>
            <a:pPr algn="just" fontAlgn="base" latinLnBrk="0">
              <a:lnSpc>
                <a:spcPct val="150000"/>
              </a:lnSpc>
              <a:spcBef>
                <a:spcPct val="0"/>
              </a:spcBef>
              <a:spcAft>
                <a:spcPct val="0"/>
              </a:spcAft>
              <a:buFontTx/>
              <a:buBlip>
                <a:blip r:embed="rId4"/>
              </a:buBlip>
            </a:pPr>
            <a:endPar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algn="just" fontAlgn="base" latinLnBrk="0">
              <a:lnSpc>
                <a:spcPct val="150000"/>
              </a:lnSpc>
              <a:spcBef>
                <a:spcPct val="0"/>
              </a:spcBef>
              <a:spcAft>
                <a:spcPct val="0"/>
              </a:spcAft>
              <a:buFontTx/>
              <a:buBlip>
                <a:blip r:embed="rId4"/>
              </a:buBlip>
            </a:pP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This approach would lead to the conversion of solar energy into both electrical and chemical </a:t>
            </a:r>
            <a:r>
              <a:rPr kumimoji="1" lang="en-US" altLang="ko-KR" dirty="0" smtClean="0">
                <a:solidFill>
                  <a:srgbClr val="000000"/>
                </a:solidFill>
                <a:latin typeface="Times New Roman" panose="02020603050405020304" pitchFamily="18" charset="0"/>
                <a:ea typeface="맑은 고딕" pitchFamily="50" charset="-127"/>
                <a:cs typeface="Times New Roman" panose="02020603050405020304" pitchFamily="18" charset="0"/>
              </a:rPr>
              <a:t>energy</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 the latter as H</a:t>
            </a:r>
            <a:r>
              <a:rPr kumimoji="1" lang="en-US" altLang="ko-KR"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2</a:t>
            </a:r>
            <a:r>
              <a:rPr kumimoji="1" lang="en-US" altLang="ko-KR" dirty="0">
                <a:solidFill>
                  <a:srgbClr val="000000"/>
                </a:solidFill>
                <a:latin typeface="Times New Roman" panose="02020603050405020304" pitchFamily="18" charset="0"/>
                <a:ea typeface="맑은 고딕" pitchFamily="50" charset="-127"/>
                <a:cs typeface="Times New Roman" panose="02020603050405020304" pitchFamily="18" charset="0"/>
              </a:rPr>
              <a:t>.</a:t>
            </a:r>
            <a:endParaRPr kumimoji="1" lang="ko-KR" altLang="en-US"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pic>
        <p:nvPicPr>
          <p:cNvPr id="7170" name="Picture 2" descr="Abstract Image"/>
          <p:cNvPicPr>
            <a:picLocks noChangeAspect="1" noChangeArrowheads="1"/>
          </p:cNvPicPr>
          <p:nvPr/>
        </p:nvPicPr>
        <p:blipFill>
          <a:blip r:embed="rId5"/>
          <a:srcRect/>
          <a:stretch>
            <a:fillRect/>
          </a:stretch>
        </p:blipFill>
        <p:spPr bwMode="auto">
          <a:xfrm>
            <a:off x="792212" y="4654330"/>
            <a:ext cx="2592288" cy="2075703"/>
          </a:xfrm>
          <a:prstGeom prst="rect">
            <a:avLst/>
          </a:prstGeom>
          <a:noFill/>
        </p:spPr>
      </p:pic>
      <p:pic>
        <p:nvPicPr>
          <p:cNvPr id="7178" name="Picture 10" descr="Figure"/>
          <p:cNvPicPr>
            <a:picLocks noChangeAspect="1" noChangeArrowheads="1"/>
          </p:cNvPicPr>
          <p:nvPr/>
        </p:nvPicPr>
        <p:blipFill>
          <a:blip r:embed="rId6"/>
          <a:srcRect/>
          <a:stretch>
            <a:fillRect/>
          </a:stretch>
        </p:blipFill>
        <p:spPr bwMode="auto">
          <a:xfrm>
            <a:off x="3600524" y="4509043"/>
            <a:ext cx="4762500" cy="2152650"/>
          </a:xfrm>
          <a:prstGeom prst="rect">
            <a:avLst/>
          </a:prstGeom>
          <a:noFill/>
        </p:spPr>
      </p:pic>
    </p:spTree>
    <p:extLst>
      <p:ext uri="{BB962C8B-B14F-4D97-AF65-F5344CB8AC3E}">
        <p14:creationId xmlns:p14="http://schemas.microsoft.com/office/powerpoint/2010/main" val="395977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285720" y="1785926"/>
            <a:ext cx="8640960" cy="1200329"/>
          </a:xfrm>
          <a:prstGeom prst="rect">
            <a:avLst/>
          </a:prstGeom>
        </p:spPr>
        <p:txBody>
          <a:bodyPr wrap="square">
            <a:spAutoFit/>
          </a:bodyPr>
          <a:lstStyle/>
          <a:p>
            <a:pPr algn="ctr" fontAlgn="base">
              <a:spcBef>
                <a:spcPct val="0"/>
              </a:spcBef>
              <a:spcAft>
                <a:spcPct val="0"/>
              </a:spcAft>
            </a:pPr>
            <a:r>
              <a:rPr kumimoji="1" lang="en-US" altLang="ko-KR" sz="2400" b="1" dirty="0" err="1">
                <a:solidFill>
                  <a:srgbClr val="000000"/>
                </a:solidFill>
                <a:latin typeface="맑은 고딕" pitchFamily="50" charset="-127"/>
                <a:ea typeface="맑은 고딕" pitchFamily="50" charset="-127"/>
              </a:rPr>
              <a:t>Photosystem</a:t>
            </a:r>
            <a:r>
              <a:rPr kumimoji="1" lang="en-US" altLang="ko-KR" sz="2400" b="1" dirty="0">
                <a:solidFill>
                  <a:srgbClr val="000000"/>
                </a:solidFill>
                <a:latin typeface="맑은 고딕" pitchFamily="50" charset="-127"/>
                <a:ea typeface="맑은 고딕" pitchFamily="50" charset="-127"/>
              </a:rPr>
              <a:t> I (PSI)/</a:t>
            </a:r>
            <a:r>
              <a:rPr kumimoji="1" lang="en-US" altLang="ko-KR" sz="2400" b="1" dirty="0" err="1">
                <a:solidFill>
                  <a:srgbClr val="000000"/>
                </a:solidFill>
                <a:latin typeface="맑은 고딕" pitchFamily="50" charset="-127"/>
                <a:ea typeface="맑은 고딕" pitchFamily="50" charset="-127"/>
              </a:rPr>
              <a:t>Photosystem</a:t>
            </a:r>
            <a:r>
              <a:rPr kumimoji="1" lang="en-US" altLang="ko-KR" sz="2400" b="1" dirty="0">
                <a:solidFill>
                  <a:srgbClr val="000000"/>
                </a:solidFill>
                <a:latin typeface="맑은 고딕" pitchFamily="50" charset="-127"/>
                <a:ea typeface="맑은 고딕" pitchFamily="50" charset="-127"/>
              </a:rPr>
              <a:t> II (PSII)-Based</a:t>
            </a:r>
          </a:p>
          <a:p>
            <a:pPr algn="ctr" fontAlgn="base">
              <a:spcBef>
                <a:spcPct val="0"/>
              </a:spcBef>
              <a:spcAft>
                <a:spcPct val="0"/>
              </a:spcAft>
            </a:pPr>
            <a:r>
              <a:rPr kumimoji="1" lang="en-US" altLang="ko-KR" sz="2400" b="1" dirty="0">
                <a:solidFill>
                  <a:srgbClr val="000000"/>
                </a:solidFill>
                <a:latin typeface="맑은 고딕" pitchFamily="50" charset="-127"/>
                <a:ea typeface="맑은 고딕" pitchFamily="50" charset="-127"/>
              </a:rPr>
              <a:t>Photo-</a:t>
            </a:r>
            <a:r>
              <a:rPr kumimoji="1" lang="en-US" altLang="ko-KR" sz="2400" b="1" dirty="0" err="1">
                <a:solidFill>
                  <a:srgbClr val="000000"/>
                </a:solidFill>
                <a:latin typeface="맑은 고딕" pitchFamily="50" charset="-127"/>
                <a:ea typeface="맑은 고딕" pitchFamily="50" charset="-127"/>
              </a:rPr>
              <a:t>Bioelectrochemical</a:t>
            </a:r>
            <a:r>
              <a:rPr kumimoji="1" lang="en-US" altLang="ko-KR" sz="2400" b="1" dirty="0">
                <a:solidFill>
                  <a:srgbClr val="000000"/>
                </a:solidFill>
                <a:latin typeface="맑은 고딕" pitchFamily="50" charset="-127"/>
                <a:ea typeface="맑은 고딕" pitchFamily="50" charset="-127"/>
              </a:rPr>
              <a:t> Cells Revealing Directional</a:t>
            </a:r>
          </a:p>
          <a:p>
            <a:pPr algn="ctr" fontAlgn="base">
              <a:spcBef>
                <a:spcPct val="0"/>
              </a:spcBef>
              <a:spcAft>
                <a:spcPct val="0"/>
              </a:spcAft>
            </a:pPr>
            <a:r>
              <a:rPr kumimoji="1" lang="en-US" altLang="ko-KR" sz="2400" b="1" dirty="0">
                <a:solidFill>
                  <a:srgbClr val="000000"/>
                </a:solidFill>
                <a:latin typeface="맑은 고딕" pitchFamily="50" charset="-127"/>
                <a:ea typeface="맑은 고딕" pitchFamily="50" charset="-127"/>
              </a:rPr>
              <a:t>Generation of Photocurrents</a:t>
            </a:r>
            <a:endParaRPr kumimoji="1" lang="ko-KR" altLang="en-US" sz="2400" b="1" dirty="0">
              <a:solidFill>
                <a:srgbClr val="000000"/>
              </a:solidFill>
              <a:latin typeface="맑은 고딕" pitchFamily="50" charset="-127"/>
              <a:ea typeface="맑은 고딕" pitchFamily="50" charset="-127"/>
            </a:endParaRPr>
          </a:p>
        </p:txBody>
      </p:sp>
      <p:sp>
        <p:nvSpPr>
          <p:cNvPr id="3" name="직사각형 2"/>
          <p:cNvSpPr/>
          <p:nvPr/>
        </p:nvSpPr>
        <p:spPr>
          <a:xfrm>
            <a:off x="1882279" y="3154622"/>
            <a:ext cx="5447842" cy="271624"/>
          </a:xfrm>
          <a:prstGeom prst="rect">
            <a:avLst/>
          </a:prstGeom>
        </p:spPr>
        <p:txBody>
          <a:bodyPr wrap="square">
            <a:spAutoFit/>
          </a:bodyPr>
          <a:lstStyle/>
          <a:p>
            <a:r>
              <a:rPr lang="de-DE" altLang="ko-KR" sz="1100" dirty="0">
                <a:latin typeface="Times New Roman" panose="02020603050405020304" pitchFamily="18" charset="0"/>
                <a:cs typeface="Times New Roman" panose="02020603050405020304" pitchFamily="18" charset="0"/>
              </a:rPr>
              <a:t>Omer Yehezkeli , Ran Tel-Vered , Dorit Michaeli , Rachel Nechushtai </a:t>
            </a:r>
            <a:r>
              <a:rPr lang="de-DE" altLang="ko-KR" sz="1100" dirty="0" smtClean="0">
                <a:latin typeface="Times New Roman" panose="02020603050405020304" pitchFamily="18" charset="0"/>
                <a:cs typeface="Times New Roman" panose="02020603050405020304" pitchFamily="18" charset="0"/>
              </a:rPr>
              <a:t>, </a:t>
            </a:r>
            <a:r>
              <a:rPr lang="en-US" altLang="ko-KR" sz="1100" dirty="0" smtClean="0">
                <a:latin typeface="Times New Roman" panose="02020603050405020304" pitchFamily="18" charset="0"/>
                <a:cs typeface="Times New Roman" panose="02020603050405020304" pitchFamily="18" charset="0"/>
              </a:rPr>
              <a:t>and </a:t>
            </a:r>
            <a:r>
              <a:rPr lang="en-US" altLang="ko-KR" sz="1100" dirty="0" err="1">
                <a:latin typeface="Times New Roman" panose="02020603050405020304" pitchFamily="18" charset="0"/>
                <a:cs typeface="Times New Roman" panose="02020603050405020304" pitchFamily="18" charset="0"/>
              </a:rPr>
              <a:t>Itamar</a:t>
            </a:r>
            <a:r>
              <a:rPr lang="en-US" altLang="ko-KR" sz="1100" dirty="0">
                <a:latin typeface="Times New Roman" panose="02020603050405020304" pitchFamily="18" charset="0"/>
                <a:cs typeface="Times New Roman" panose="02020603050405020304" pitchFamily="18" charset="0"/>
              </a:rPr>
              <a:t> </a:t>
            </a:r>
            <a:r>
              <a:rPr lang="en-US" altLang="ko-KR" sz="1100" dirty="0" err="1">
                <a:latin typeface="Times New Roman" panose="02020603050405020304" pitchFamily="18" charset="0"/>
                <a:cs typeface="Times New Roman" panose="02020603050405020304" pitchFamily="18" charset="0"/>
              </a:rPr>
              <a:t>Willner</a:t>
            </a:r>
            <a:r>
              <a:rPr lang="en-US" altLang="ko-KR" sz="1100" dirty="0">
                <a:latin typeface="Times New Roman" panose="02020603050405020304" pitchFamily="18" charset="0"/>
                <a:cs typeface="Times New Roman" panose="02020603050405020304" pitchFamily="18" charset="0"/>
              </a:rPr>
              <a:t> *</a:t>
            </a:r>
            <a:endParaRPr lang="ko-KR" altLang="en-US" sz="1100" dirty="0">
              <a:latin typeface="Times New Roman" panose="02020603050405020304" pitchFamily="18" charset="0"/>
              <a:cs typeface="Times New Roman" panose="02020603050405020304" pitchFamily="18" charset="0"/>
            </a:endParaRPr>
          </a:p>
        </p:txBody>
      </p:sp>
      <p:sp>
        <p:nvSpPr>
          <p:cNvPr id="4" name="직사각형 3"/>
          <p:cNvSpPr/>
          <p:nvPr/>
        </p:nvSpPr>
        <p:spPr>
          <a:xfrm>
            <a:off x="810112" y="1393965"/>
            <a:ext cx="2712602" cy="307777"/>
          </a:xfrm>
          <a:prstGeom prst="rect">
            <a:avLst/>
          </a:prstGeom>
        </p:spPr>
        <p:txBody>
          <a:bodyPr wrap="none">
            <a:spAutoFit/>
          </a:bodyPr>
          <a:lstStyle/>
          <a:p>
            <a:pPr marL="285750" indent="-285750">
              <a:buFont typeface="Wingdings" panose="05000000000000000000" pitchFamily="2" charset="2"/>
              <a:buChar char="Ø"/>
            </a:pPr>
            <a:r>
              <a:rPr lang="en-US" altLang="ko-KR" sz="1400" b="1" dirty="0">
                <a:solidFill>
                  <a:srgbClr val="333333"/>
                </a:solidFill>
                <a:latin typeface="Times New Roman" panose="02020603050405020304" pitchFamily="18" charset="0"/>
                <a:cs typeface="Times New Roman" panose="02020603050405020304" pitchFamily="18" charset="0"/>
              </a:rPr>
              <a:t>DOI: </a:t>
            </a:r>
            <a:r>
              <a:rPr lang="en-US" altLang="ko-KR" sz="1400" dirty="0">
                <a:solidFill>
                  <a:srgbClr val="333333"/>
                </a:solidFill>
                <a:latin typeface="Times New Roman" panose="02020603050405020304" pitchFamily="18" charset="0"/>
                <a:cs typeface="Times New Roman" panose="02020603050405020304" pitchFamily="18" charset="0"/>
              </a:rPr>
              <a:t>10.1002/smll.201300051</a:t>
            </a:r>
            <a:endParaRPr lang="ko-KR"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90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905024"/>
            <a:ext cx="9144000" cy="1200329"/>
          </a:xfrm>
          <a:prstGeom prst="rect">
            <a:avLst/>
          </a:prstGeom>
        </p:spPr>
        <p:txBody>
          <a:bodyPr wrap="square">
            <a:spAutoFit/>
          </a:bodyPr>
          <a:lstStyle/>
          <a:p>
            <a:pPr algn="ctr" fontAlgn="base">
              <a:spcBef>
                <a:spcPct val="0"/>
              </a:spcBef>
              <a:spcAft>
                <a:spcPct val="0"/>
              </a:spcAft>
            </a:pPr>
            <a:r>
              <a:rPr kumimoji="1" lang="en-US" altLang="ko-KR" sz="2400" b="1" dirty="0">
                <a:solidFill>
                  <a:srgbClr val="000000"/>
                </a:solidFill>
                <a:latin typeface="Times New Roman" panose="02020603050405020304" pitchFamily="18" charset="0"/>
                <a:ea typeface="맑은 고딕" pitchFamily="50" charset="-127"/>
                <a:cs typeface="Times New Roman" panose="02020603050405020304" pitchFamily="18" charset="0"/>
              </a:rPr>
              <a:t>Combination of A Photosystem 1-Based Photocathode and</a:t>
            </a:r>
          </a:p>
          <a:p>
            <a:pPr algn="ctr" fontAlgn="base">
              <a:spcBef>
                <a:spcPct val="0"/>
              </a:spcBef>
              <a:spcAft>
                <a:spcPct val="0"/>
              </a:spcAft>
            </a:pPr>
            <a:r>
              <a:rPr kumimoji="1" lang="en-US" altLang="ko-KR" sz="2400" b="1" dirty="0">
                <a:solidFill>
                  <a:srgbClr val="000000"/>
                </a:solidFill>
                <a:latin typeface="Times New Roman" panose="02020603050405020304" pitchFamily="18" charset="0"/>
                <a:ea typeface="맑은 고딕" pitchFamily="50" charset="-127"/>
                <a:cs typeface="Times New Roman" panose="02020603050405020304" pitchFamily="18" charset="0"/>
              </a:rPr>
              <a:t>a Photosystem 2-Based </a:t>
            </a:r>
            <a:r>
              <a:rPr kumimoji="1" lang="en-US" altLang="ko-KR" sz="2400" b="1" dirty="0" err="1">
                <a:solidFill>
                  <a:srgbClr val="000000"/>
                </a:solidFill>
                <a:latin typeface="Times New Roman" panose="02020603050405020304" pitchFamily="18" charset="0"/>
                <a:ea typeface="맑은 고딕" pitchFamily="50" charset="-127"/>
                <a:cs typeface="Times New Roman" panose="02020603050405020304" pitchFamily="18" charset="0"/>
              </a:rPr>
              <a:t>Photoanode</a:t>
            </a:r>
            <a:r>
              <a:rPr kumimoji="1" lang="en-US" altLang="ko-KR" sz="2400" b="1" dirty="0">
                <a:solidFill>
                  <a:srgbClr val="000000"/>
                </a:solidFill>
                <a:latin typeface="Times New Roman" panose="02020603050405020304" pitchFamily="18" charset="0"/>
                <a:ea typeface="맑은 고딕" pitchFamily="50" charset="-127"/>
                <a:cs typeface="Times New Roman" panose="02020603050405020304" pitchFamily="18" charset="0"/>
              </a:rPr>
              <a:t> to a Z-Scheme Mimic for</a:t>
            </a:r>
          </a:p>
          <a:p>
            <a:pPr algn="ctr" fontAlgn="base">
              <a:spcBef>
                <a:spcPct val="0"/>
              </a:spcBef>
              <a:spcAft>
                <a:spcPct val="0"/>
              </a:spcAft>
            </a:pPr>
            <a:r>
              <a:rPr kumimoji="1" lang="en-US" altLang="ko-KR" sz="2400" b="1"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sz="2400" b="1" dirty="0">
                <a:solidFill>
                  <a:srgbClr val="000000"/>
                </a:solidFill>
                <a:latin typeface="Times New Roman" panose="02020603050405020304" pitchFamily="18" charset="0"/>
                <a:ea typeface="맑은 고딕" pitchFamily="50" charset="-127"/>
                <a:cs typeface="Times New Roman" panose="02020603050405020304" pitchFamily="18" charset="0"/>
              </a:rPr>
              <a:t> Applications**</a:t>
            </a:r>
            <a:endParaRPr kumimoji="1" lang="en-US" sz="2400" b="1" dirty="0">
              <a:solidFill>
                <a:srgbClr val="000000"/>
              </a:solidFill>
              <a:latin typeface="Times New Roman" pitchFamily="18" charset="0"/>
              <a:ea typeface="맑은 고딕" pitchFamily="50" charset="-127"/>
              <a:cs typeface="Times New Roman" pitchFamily="18" charset="0"/>
            </a:endParaRPr>
          </a:p>
        </p:txBody>
      </p:sp>
      <p:sp>
        <p:nvSpPr>
          <p:cNvPr id="15" name="Text Box 4"/>
          <p:cNvSpPr txBox="1">
            <a:spLocks noChangeArrowheads="1"/>
          </p:cNvSpPr>
          <p:nvPr/>
        </p:nvSpPr>
        <p:spPr bwMode="auto">
          <a:xfrm>
            <a:off x="827584" y="377161"/>
            <a:ext cx="3617416" cy="432048"/>
          </a:xfrm>
          <a:prstGeom prst="rect">
            <a:avLst/>
          </a:prstGeom>
          <a:noFill/>
          <a:ln w="9525">
            <a:noFill/>
            <a:round/>
            <a:headEnd/>
            <a:tailEnd/>
          </a:ln>
        </p:spPr>
        <p:txBody>
          <a:bodyPr lIns="90000" tIns="54702" rIns="9000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85750" indent="-285750">
              <a:buFont typeface="Wingdings" panose="05000000000000000000" pitchFamily="2" charset="2"/>
              <a:buChar char="Ø"/>
            </a:pPr>
            <a:r>
              <a:rPr kumimoji="1" lang="en-US" altLang="ko-KR" sz="1400" dirty="0">
                <a:solidFill>
                  <a:srgbClr val="000000"/>
                </a:solidFill>
                <a:latin typeface="Times New Roman" panose="02020603050405020304" pitchFamily="18" charset="0"/>
                <a:cs typeface="Times New Roman" panose="02020603050405020304" pitchFamily="18" charset="0"/>
              </a:rPr>
              <a:t>Article first published online: 7 NOV 2013</a:t>
            </a:r>
          </a:p>
          <a:p>
            <a:pPr marL="285750" indent="-285750">
              <a:buFont typeface="Wingdings" panose="05000000000000000000" pitchFamily="2" charset="2"/>
              <a:buChar char="Ø"/>
            </a:pPr>
            <a:r>
              <a:rPr kumimoji="1" lang="en-US" altLang="ko-KR" sz="1400" dirty="0">
                <a:solidFill>
                  <a:srgbClr val="000000"/>
                </a:solidFill>
                <a:latin typeface="Times New Roman" panose="02020603050405020304" pitchFamily="18" charset="0"/>
                <a:cs typeface="Times New Roman" panose="02020603050405020304" pitchFamily="18" charset="0"/>
              </a:rPr>
              <a:t>DOI: 10.1002/anie.201303671</a:t>
            </a:r>
          </a:p>
        </p:txBody>
      </p:sp>
      <p:sp>
        <p:nvSpPr>
          <p:cNvPr id="16" name="직사각형 15"/>
          <p:cNvSpPr/>
          <p:nvPr/>
        </p:nvSpPr>
        <p:spPr>
          <a:xfrm>
            <a:off x="827584" y="2201168"/>
            <a:ext cx="7776864" cy="430887"/>
          </a:xfrm>
          <a:prstGeom prst="rect">
            <a:avLst/>
          </a:prstGeom>
        </p:spPr>
        <p:txBody>
          <a:bodyPr wrap="square">
            <a:spAutoFit/>
          </a:bodyPr>
          <a:lstStyle/>
          <a:p>
            <a:pPr algn="ctr" fontAlgn="base">
              <a:spcBef>
                <a:spcPct val="0"/>
              </a:spcBef>
              <a:spcAft>
                <a:spcPct val="0"/>
              </a:spcAft>
            </a:pPr>
            <a:r>
              <a:rPr kumimoji="1" lang="en-US" altLang="ko-KR" sz="1100" dirty="0">
                <a:solidFill>
                  <a:srgbClr val="000000"/>
                </a:solidFill>
                <a:latin typeface="Times New Roman" panose="02020603050405020304" pitchFamily="18" charset="0"/>
                <a:ea typeface="맑은 고딕" pitchFamily="50" charset="-127"/>
                <a:cs typeface="Times New Roman" panose="02020603050405020304" pitchFamily="18" charset="0"/>
              </a:rPr>
              <a:t>Tim </a:t>
            </a:r>
            <a:r>
              <a:rPr kumimoji="1" lang="en-US" altLang="ko-KR" sz="1100" dirty="0" err="1">
                <a:solidFill>
                  <a:srgbClr val="000000"/>
                </a:solidFill>
                <a:latin typeface="Times New Roman" panose="02020603050405020304" pitchFamily="18" charset="0"/>
                <a:ea typeface="맑은 고딕" pitchFamily="50" charset="-127"/>
                <a:cs typeface="Times New Roman" panose="02020603050405020304" pitchFamily="18" charset="0"/>
              </a:rPr>
              <a:t>Kothe</a:t>
            </a:r>
            <a:r>
              <a:rPr kumimoji="1" lang="en-US" altLang="ko-KR" sz="1100" dirty="0">
                <a:solidFill>
                  <a:srgbClr val="000000"/>
                </a:solidFill>
                <a:latin typeface="Times New Roman" panose="02020603050405020304" pitchFamily="18" charset="0"/>
                <a:ea typeface="맑은 고딕" pitchFamily="50" charset="-127"/>
                <a:cs typeface="Times New Roman" panose="02020603050405020304" pitchFamily="18" charset="0"/>
              </a:rPr>
              <a:t>, Nicolas </a:t>
            </a:r>
            <a:r>
              <a:rPr kumimoji="1" lang="en-US" altLang="ko-KR" sz="1100" dirty="0" err="1">
                <a:solidFill>
                  <a:srgbClr val="000000"/>
                </a:solidFill>
                <a:latin typeface="Times New Roman" panose="02020603050405020304" pitchFamily="18" charset="0"/>
                <a:ea typeface="맑은 고딕" pitchFamily="50" charset="-127"/>
                <a:cs typeface="Times New Roman" panose="02020603050405020304" pitchFamily="18" charset="0"/>
              </a:rPr>
              <a:t>Plumere</a:t>
            </a:r>
            <a:r>
              <a:rPr kumimoji="1" lang="en-US" altLang="ko-KR" sz="1100" dirty="0">
                <a:solidFill>
                  <a:srgbClr val="000000"/>
                </a:solidFill>
                <a:latin typeface="Times New Roman" panose="02020603050405020304" pitchFamily="18" charset="0"/>
                <a:ea typeface="맑은 고딕" pitchFamily="50" charset="-127"/>
                <a:cs typeface="Times New Roman" panose="02020603050405020304" pitchFamily="18" charset="0"/>
              </a:rPr>
              <a:t>, Adrian </a:t>
            </a:r>
            <a:r>
              <a:rPr kumimoji="1" lang="en-US" altLang="ko-KR" sz="1100" dirty="0" err="1">
                <a:solidFill>
                  <a:srgbClr val="000000"/>
                </a:solidFill>
                <a:latin typeface="Times New Roman" panose="02020603050405020304" pitchFamily="18" charset="0"/>
                <a:ea typeface="맑은 고딕" pitchFamily="50" charset="-127"/>
                <a:cs typeface="Times New Roman" panose="02020603050405020304" pitchFamily="18" charset="0"/>
              </a:rPr>
              <a:t>Badura</a:t>
            </a:r>
            <a:r>
              <a:rPr kumimoji="1" lang="en-US" altLang="ko-KR" sz="1100" dirty="0">
                <a:solidFill>
                  <a:srgbClr val="000000"/>
                </a:solidFill>
                <a:latin typeface="Times New Roman" panose="02020603050405020304" pitchFamily="18" charset="0"/>
                <a:ea typeface="맑은 고딕" pitchFamily="50" charset="-127"/>
                <a:cs typeface="Times New Roman" panose="02020603050405020304" pitchFamily="18" charset="0"/>
              </a:rPr>
              <a:t>, Marc M. </a:t>
            </a:r>
            <a:r>
              <a:rPr kumimoji="1" lang="en-US" altLang="ko-KR" sz="1100" dirty="0" err="1">
                <a:solidFill>
                  <a:srgbClr val="000000"/>
                </a:solidFill>
                <a:latin typeface="Times New Roman" panose="02020603050405020304" pitchFamily="18" charset="0"/>
                <a:ea typeface="맑은 고딕" pitchFamily="50" charset="-127"/>
                <a:cs typeface="Times New Roman" panose="02020603050405020304" pitchFamily="18" charset="0"/>
              </a:rPr>
              <a:t>Nowaczyk</a:t>
            </a:r>
            <a:r>
              <a:rPr kumimoji="1" lang="en-US" altLang="ko-KR" sz="1100"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100" dirty="0" err="1">
                <a:solidFill>
                  <a:srgbClr val="000000"/>
                </a:solidFill>
                <a:latin typeface="Times New Roman" panose="02020603050405020304" pitchFamily="18" charset="0"/>
                <a:ea typeface="맑은 고딕" pitchFamily="50" charset="-127"/>
                <a:cs typeface="Times New Roman" panose="02020603050405020304" pitchFamily="18" charset="0"/>
              </a:rPr>
              <a:t>Dmitrii</a:t>
            </a:r>
            <a:r>
              <a:rPr kumimoji="1" lang="en-US" altLang="ko-KR" sz="1100" dirty="0">
                <a:solidFill>
                  <a:srgbClr val="000000"/>
                </a:solidFill>
                <a:latin typeface="Times New Roman" panose="02020603050405020304" pitchFamily="18" charset="0"/>
                <a:ea typeface="맑은 고딕" pitchFamily="50" charset="-127"/>
                <a:cs typeface="Times New Roman" panose="02020603050405020304" pitchFamily="18" charset="0"/>
              </a:rPr>
              <a:t> A. </a:t>
            </a:r>
            <a:r>
              <a:rPr kumimoji="1" lang="en-US" altLang="ko-KR" sz="1100" dirty="0" err="1">
                <a:solidFill>
                  <a:srgbClr val="000000"/>
                </a:solidFill>
                <a:latin typeface="Times New Roman" panose="02020603050405020304" pitchFamily="18" charset="0"/>
                <a:ea typeface="맑은 고딕" pitchFamily="50" charset="-127"/>
                <a:cs typeface="Times New Roman" panose="02020603050405020304" pitchFamily="18" charset="0"/>
              </a:rPr>
              <a:t>Guschin</a:t>
            </a:r>
            <a:r>
              <a:rPr kumimoji="1" lang="en-US" altLang="ko-KR" sz="1100" dirty="0">
                <a:solidFill>
                  <a:srgbClr val="000000"/>
                </a:solidFill>
                <a:latin typeface="Times New Roman" panose="02020603050405020304" pitchFamily="18" charset="0"/>
                <a:ea typeface="맑은 고딕" pitchFamily="50" charset="-127"/>
                <a:cs typeface="Times New Roman" panose="02020603050405020304" pitchFamily="18" charset="0"/>
              </a:rPr>
              <a:t>,</a:t>
            </a:r>
          </a:p>
          <a:p>
            <a:pPr algn="ctr" fontAlgn="base">
              <a:spcBef>
                <a:spcPct val="0"/>
              </a:spcBef>
              <a:spcAft>
                <a:spcPct val="0"/>
              </a:spcAft>
            </a:pPr>
            <a:r>
              <a:rPr kumimoji="1" lang="de-DE" altLang="ko-KR" sz="1100" dirty="0">
                <a:solidFill>
                  <a:srgbClr val="000000"/>
                </a:solidFill>
                <a:latin typeface="Times New Roman" panose="02020603050405020304" pitchFamily="18" charset="0"/>
                <a:ea typeface="맑은 고딕" pitchFamily="50" charset="-127"/>
                <a:cs typeface="Times New Roman" panose="02020603050405020304" pitchFamily="18" charset="0"/>
              </a:rPr>
              <a:t>Matthias Rogner,* and Wolfgang Schuhmann*</a:t>
            </a:r>
            <a:endParaRPr kumimoji="1" lang="ko-KR" altLang="en-US" sz="1100" b="1" baseline="300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pic>
        <p:nvPicPr>
          <p:cNvPr id="13" name="그림 12"/>
          <p:cNvPicPr>
            <a:picLocks noChangeAspect="1"/>
          </p:cNvPicPr>
          <p:nvPr/>
        </p:nvPicPr>
        <p:blipFill>
          <a:blip r:embed="rId3"/>
          <a:stretch>
            <a:fillRect/>
          </a:stretch>
        </p:blipFill>
        <p:spPr>
          <a:xfrm>
            <a:off x="2557016" y="2933978"/>
            <a:ext cx="3775967" cy="3728510"/>
          </a:xfrm>
          <a:prstGeom prst="rect">
            <a:avLst/>
          </a:prstGeom>
        </p:spPr>
      </p:pic>
    </p:spTree>
    <p:extLst>
      <p:ext uri="{BB962C8B-B14F-4D97-AF65-F5344CB8AC3E}">
        <p14:creationId xmlns:p14="http://schemas.microsoft.com/office/powerpoint/2010/main" val="291531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333399">
                    <a:lumMod val="75000"/>
                  </a:srgbClr>
                </a:solidFill>
                <a:effectLst>
                  <a:reflection blurRad="6350" stA="55000" endA="300" endPos="45500" dir="5400000" sy="-100000" algn="bl" rotWithShape="0"/>
                </a:effectLst>
                <a:latin typeface="맑은 고딕" pitchFamily="50" charset="-127"/>
                <a:ea typeface="맑은 고딕" pitchFamily="50" charset="-127"/>
              </a:rPr>
              <a:t>I</a:t>
            </a:r>
            <a:r>
              <a:rPr kumimoji="1" lang="en-US" altLang="ko-KR"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rPr>
              <a:t>ntroduction</a:t>
            </a:r>
            <a:endParaRPr kumimoji="1" lang="ko-KR" altLang="en-US"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endParaRPr>
          </a:p>
        </p:txBody>
      </p:sp>
      <p:pic>
        <p:nvPicPr>
          <p:cNvPr id="2" name="그림 12" descr="번짐버튼B.png"/>
          <p:cNvPicPr>
            <a:picLocks noChangeAspect="1"/>
          </p:cNvPicPr>
          <p:nvPr/>
        </p:nvPicPr>
        <p:blipFill>
          <a:blip r:embed="rId3" cstate="print"/>
          <a:srcRect/>
          <a:stretch>
            <a:fillRect/>
          </a:stretch>
        </p:blipFill>
        <p:spPr bwMode="auto">
          <a:xfrm>
            <a:off x="355476" y="285750"/>
            <a:ext cx="314325" cy="314325"/>
          </a:xfrm>
          <a:prstGeom prst="rect">
            <a:avLst/>
          </a:prstGeom>
          <a:noFill/>
          <a:ln w="9525">
            <a:noFill/>
            <a:miter lim="800000"/>
            <a:headEnd/>
            <a:tailEnd/>
          </a:ln>
        </p:spPr>
      </p:pic>
      <p:grpSp>
        <p:nvGrpSpPr>
          <p:cNvPr id="5" name="그룹 4"/>
          <p:cNvGrpSpPr/>
          <p:nvPr/>
        </p:nvGrpSpPr>
        <p:grpSpPr>
          <a:xfrm>
            <a:off x="1288173" y="803921"/>
            <a:ext cx="6567653" cy="2694162"/>
            <a:chOff x="45887" y="806846"/>
            <a:chExt cx="4886153" cy="2694162"/>
          </a:xfrm>
        </p:grpSpPr>
        <p:pic>
          <p:nvPicPr>
            <p:cNvPr id="14" name="그림 13" descr="photosynth.gif"/>
            <p:cNvPicPr>
              <a:picLocks noChangeAspect="1"/>
            </p:cNvPicPr>
            <p:nvPr/>
          </p:nvPicPr>
          <p:blipFill>
            <a:blip r:embed="rId4" cstate="print"/>
            <a:srcRect t="56300" b="6951"/>
            <a:stretch>
              <a:fillRect/>
            </a:stretch>
          </p:blipFill>
          <p:spPr>
            <a:xfrm>
              <a:off x="45887" y="806846"/>
              <a:ext cx="4886153" cy="2694162"/>
            </a:xfrm>
            <a:prstGeom prst="rect">
              <a:avLst/>
            </a:prstGeom>
          </p:spPr>
        </p:pic>
        <p:sp>
          <p:nvSpPr>
            <p:cNvPr id="15" name="직사각형 14"/>
            <p:cNvSpPr/>
            <p:nvPr/>
          </p:nvSpPr>
          <p:spPr>
            <a:xfrm>
              <a:off x="505531" y="811879"/>
              <a:ext cx="3399997" cy="261610"/>
            </a:xfrm>
            <a:prstGeom prst="rect">
              <a:avLst/>
            </a:prstGeom>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맑은 고딕"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맑은 고딕"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맑은 고딕"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맑은 고딕"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맑은 고딕" pitchFamily="50" charset="-127"/>
                  <a:cs typeface="+mn-cs"/>
                </a:defRPr>
              </a:lvl5pPr>
              <a:lvl6pPr marL="2286000" algn="l" defTabSz="914400" rtl="0" eaLnBrk="1" latinLnBrk="1" hangingPunct="1">
                <a:defRPr kumimoji="1" kern="1200">
                  <a:solidFill>
                    <a:schemeClr val="tx1"/>
                  </a:solidFill>
                  <a:latin typeface="맑은 고딕" pitchFamily="50" charset="-127"/>
                  <a:ea typeface="맑은 고딕" pitchFamily="50" charset="-127"/>
                  <a:cs typeface="+mn-cs"/>
                </a:defRPr>
              </a:lvl6pPr>
              <a:lvl7pPr marL="2743200" algn="l" defTabSz="914400" rtl="0" eaLnBrk="1" latinLnBrk="1" hangingPunct="1">
                <a:defRPr kumimoji="1" kern="1200">
                  <a:solidFill>
                    <a:schemeClr val="tx1"/>
                  </a:solidFill>
                  <a:latin typeface="맑은 고딕" pitchFamily="50" charset="-127"/>
                  <a:ea typeface="맑은 고딕" pitchFamily="50" charset="-127"/>
                  <a:cs typeface="+mn-cs"/>
                </a:defRPr>
              </a:lvl7pPr>
              <a:lvl8pPr marL="3200400" algn="l" defTabSz="914400" rtl="0" eaLnBrk="1" latinLnBrk="1" hangingPunct="1">
                <a:defRPr kumimoji="1" kern="1200">
                  <a:solidFill>
                    <a:schemeClr val="tx1"/>
                  </a:solidFill>
                  <a:latin typeface="맑은 고딕" pitchFamily="50" charset="-127"/>
                  <a:ea typeface="맑은 고딕" pitchFamily="50" charset="-127"/>
                  <a:cs typeface="+mn-cs"/>
                </a:defRPr>
              </a:lvl8pPr>
              <a:lvl9pPr marL="3657600" algn="l" defTabSz="914400" rtl="0" eaLnBrk="1" latinLnBrk="1" hangingPunct="1">
                <a:defRPr kumimoji="1" kern="1200">
                  <a:solidFill>
                    <a:schemeClr val="tx1"/>
                  </a:solidFill>
                  <a:latin typeface="맑은 고딕" pitchFamily="50" charset="-127"/>
                  <a:ea typeface="맑은 고딕" pitchFamily="50" charset="-127"/>
                  <a:cs typeface="+mn-cs"/>
                </a:defRPr>
              </a:lvl9pPr>
            </a:lstStyle>
            <a:p>
              <a:r>
                <a:rPr lang="en-US" altLang="ko-KR" sz="1100" b="1" dirty="0" smtClean="0">
                  <a:solidFill>
                    <a:srgbClr val="000000"/>
                  </a:solidFill>
                  <a:effectLst>
                    <a:outerShdw blurRad="38100" dist="38100" dir="2700000" algn="tl">
                      <a:srgbClr val="000000">
                        <a:alpha val="43137"/>
                      </a:srgbClr>
                    </a:outerShdw>
                  </a:effectLst>
                </a:rPr>
                <a:t>&lt;  Z - Scheme of electron transfer pathway  &gt;</a:t>
              </a:r>
              <a:endParaRPr lang="ko-KR" altLang="en-US" sz="1100" b="1" dirty="0">
                <a:solidFill>
                  <a:srgbClr val="000000"/>
                </a:solidFill>
                <a:effectLst>
                  <a:outerShdw blurRad="38100" dist="38100" dir="2700000" algn="tl">
                    <a:srgbClr val="000000">
                      <a:alpha val="43137"/>
                    </a:srgbClr>
                  </a:outerShdw>
                </a:effectLst>
              </a:endParaRPr>
            </a:p>
          </p:txBody>
        </p:sp>
      </p:grpSp>
      <p:sp>
        <p:nvSpPr>
          <p:cNvPr id="17" name="직사각형 16"/>
          <p:cNvSpPr/>
          <p:nvPr/>
        </p:nvSpPr>
        <p:spPr>
          <a:xfrm>
            <a:off x="161680" y="3573016"/>
            <a:ext cx="8824498" cy="584775"/>
          </a:xfrm>
          <a:prstGeom prst="rect">
            <a:avLst/>
          </a:prstGeom>
        </p:spPr>
        <p:txBody>
          <a:bodyPr wrap="square">
            <a:spAutoFit/>
          </a:bodyPr>
          <a:lstStyle/>
          <a:p>
            <a:pPr marL="285750" indent="-285750" algn="just" fontAlgn="base" latinLnBrk="0">
              <a:spcBef>
                <a:spcPct val="0"/>
              </a:spcBef>
              <a:spcAft>
                <a:spcPct val="0"/>
              </a:spcAft>
              <a:buFont typeface="Wingdings" panose="05000000000000000000" pitchFamily="2" charset="2"/>
              <a:buChar char="ü"/>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The charge separation processes in the Z-scheme inspired the design of photosynthesis-like systems based on organic and inorganic photosensitizers to convert solar energy into chemical energy.</a:t>
            </a:r>
            <a:endParaRPr kumimoji="1" lang="ko-KR" altLang="en-US" sz="16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sp>
        <p:nvSpPr>
          <p:cNvPr id="3" name="모서리가 둥근 직사각형 2"/>
          <p:cNvSpPr/>
          <p:nvPr/>
        </p:nvSpPr>
        <p:spPr>
          <a:xfrm>
            <a:off x="2163837" y="1205225"/>
            <a:ext cx="1296143" cy="19847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
        <p:nvSpPr>
          <p:cNvPr id="18" name="모서리가 둥근 직사각형 17"/>
          <p:cNvSpPr/>
          <p:nvPr/>
        </p:nvSpPr>
        <p:spPr>
          <a:xfrm>
            <a:off x="5336684" y="853388"/>
            <a:ext cx="1296144" cy="2242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pic>
        <p:nvPicPr>
          <p:cNvPr id="19" name="Picture 2" descr="http://onlinelibrary.wiley.com/store/10.1002/anie.201303671/asset/image_m/mcontent.gif?v=1&amp;s=d30a2a832eaec3ea09e4a518d4bc74f23e0026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79" y="4263762"/>
            <a:ext cx="3618233" cy="2333888"/>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3491880" y="5685100"/>
            <a:ext cx="5494297" cy="830997"/>
          </a:xfrm>
          <a:prstGeom prst="rect">
            <a:avLst/>
          </a:prstGeom>
        </p:spPr>
        <p:txBody>
          <a:bodyPr wrap="square">
            <a:spAutoFit/>
          </a:bodyPr>
          <a:lstStyle/>
          <a:p>
            <a:pPr marL="285750" indent="-285750" algn="just" fontAlgn="base" latinLnBrk="0">
              <a:spcBef>
                <a:spcPct val="0"/>
              </a:spcBef>
              <a:spcAft>
                <a:spcPct val="0"/>
              </a:spcAft>
              <a:buFont typeface="Wingdings" panose="05000000000000000000" pitchFamily="2" charset="2"/>
              <a:buChar char="ü"/>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These limitations may be overcome by the serial coupling of both light excitation steps of PS1 and PS2 in a semi-artificial photosynthesis device.</a:t>
            </a:r>
          </a:p>
        </p:txBody>
      </p:sp>
    </p:spTree>
    <p:extLst>
      <p:ext uri="{BB962C8B-B14F-4D97-AF65-F5344CB8AC3E}">
        <p14:creationId xmlns:p14="http://schemas.microsoft.com/office/powerpoint/2010/main" val="185336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333399">
                    <a:lumMod val="75000"/>
                  </a:srgbClr>
                </a:solidFill>
                <a:effectLst>
                  <a:reflection blurRad="6350" stA="55000" endA="300" endPos="45500" dir="5400000" sy="-100000" algn="bl" rotWithShape="0"/>
                </a:effectLst>
                <a:latin typeface="맑은 고딕" pitchFamily="50" charset="-127"/>
                <a:ea typeface="맑은 고딕" pitchFamily="50" charset="-127"/>
              </a:rPr>
              <a:t>I</a:t>
            </a:r>
            <a:r>
              <a:rPr kumimoji="1" lang="en-US" altLang="ko-KR"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rPr>
              <a:t>ntroduction</a:t>
            </a:r>
            <a:endParaRPr kumimoji="1" lang="ko-KR" altLang="en-US"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endParaRPr>
          </a:p>
        </p:txBody>
      </p:sp>
      <p:pic>
        <p:nvPicPr>
          <p:cNvPr id="2" name="그림 12" descr="번짐버튼B.png"/>
          <p:cNvPicPr>
            <a:picLocks noChangeAspect="1"/>
          </p:cNvPicPr>
          <p:nvPr/>
        </p:nvPicPr>
        <p:blipFill>
          <a:blip r:embed="rId3" cstate="print"/>
          <a:srcRect/>
          <a:stretch>
            <a:fillRect/>
          </a:stretch>
        </p:blipFill>
        <p:spPr bwMode="auto">
          <a:xfrm>
            <a:off x="355476" y="285750"/>
            <a:ext cx="314325" cy="314325"/>
          </a:xfrm>
          <a:prstGeom prst="rect">
            <a:avLst/>
          </a:prstGeom>
          <a:noFill/>
          <a:ln w="9525">
            <a:noFill/>
            <a:miter lim="800000"/>
            <a:headEnd/>
            <a:tailEnd/>
          </a:ln>
        </p:spPr>
      </p:pic>
      <p:pic>
        <p:nvPicPr>
          <p:cNvPr id="9" name="그림 8"/>
          <p:cNvPicPr>
            <a:picLocks noChangeAspect="1"/>
          </p:cNvPicPr>
          <p:nvPr/>
        </p:nvPicPr>
        <p:blipFill>
          <a:blip r:embed="rId4"/>
          <a:stretch>
            <a:fillRect/>
          </a:stretch>
        </p:blipFill>
        <p:spPr>
          <a:xfrm>
            <a:off x="238104" y="876661"/>
            <a:ext cx="4421691" cy="4658901"/>
          </a:xfrm>
          <a:prstGeom prst="rect">
            <a:avLst/>
          </a:prstGeom>
        </p:spPr>
      </p:pic>
      <p:sp>
        <p:nvSpPr>
          <p:cNvPr id="3" name="직사각형 2"/>
          <p:cNvSpPr/>
          <p:nvPr/>
        </p:nvSpPr>
        <p:spPr>
          <a:xfrm>
            <a:off x="4714566" y="4791498"/>
            <a:ext cx="4448709" cy="861774"/>
          </a:xfrm>
          <a:prstGeom prst="rect">
            <a:avLst/>
          </a:prstGeom>
        </p:spPr>
        <p:txBody>
          <a:bodyPr wrap="square">
            <a:spAutoFit/>
          </a:bodyPr>
          <a:lstStyle/>
          <a:p>
            <a:pPr algn="just" fontAlgn="base">
              <a:spcBef>
                <a:spcPct val="0"/>
              </a:spcBef>
              <a:spcAft>
                <a:spcPct val="0"/>
              </a:spcAft>
            </a:pP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Figure 1.</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Electron-transfer pathways in the Z-scheme of natural photosynthesis (A) and in the proposed coupled PS2/PS1 system (B): All of the potentials are given versus the standard hydrogen electrode (SHE) in volts (data for the natural Z-scheme according to Refs. [2,6,9, 11]). Large red arrows show the light-induced charge separation steps in PS2 and PS1.</a:t>
            </a:r>
            <a:endParaRPr kumimoji="1" lang="ko-KR" altLang="en-US" sz="10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sp>
        <p:nvSpPr>
          <p:cNvPr id="17" name="직사각형 16"/>
          <p:cNvSpPr/>
          <p:nvPr/>
        </p:nvSpPr>
        <p:spPr>
          <a:xfrm>
            <a:off x="131353" y="5840352"/>
            <a:ext cx="8951046" cy="584775"/>
          </a:xfrm>
          <a:prstGeom prst="rect">
            <a:avLst/>
          </a:prstGeom>
        </p:spPr>
        <p:txBody>
          <a:bodyPr wrap="square">
            <a:spAutoFit/>
          </a:bodyPr>
          <a:lstStyle/>
          <a:p>
            <a:pPr marL="285750" indent="-285750" fontAlgn="base">
              <a:spcBef>
                <a:spcPct val="0"/>
              </a:spcBef>
              <a:spcAft>
                <a:spcPct val="0"/>
              </a:spcAft>
              <a:buFont typeface="Wingdings" panose="05000000000000000000" pitchFamily="2" charset="2"/>
              <a:buChar char="ü"/>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This paper focuses on the generation of electrical energy from the difference in potential between the acceptor side of PS2 and the donor side of PS1.</a:t>
            </a:r>
          </a:p>
        </p:txBody>
      </p:sp>
      <p:grpSp>
        <p:nvGrpSpPr>
          <p:cNvPr id="24" name="그룹 23"/>
          <p:cNvGrpSpPr/>
          <p:nvPr/>
        </p:nvGrpSpPr>
        <p:grpSpPr>
          <a:xfrm>
            <a:off x="7080353" y="3503144"/>
            <a:ext cx="1885236" cy="1261097"/>
            <a:chOff x="4355976" y="1628800"/>
            <a:chExt cx="1885236" cy="1261097"/>
          </a:xfrm>
        </p:grpSpPr>
        <p:grpSp>
          <p:nvGrpSpPr>
            <p:cNvPr id="25" name="그룹 24"/>
            <p:cNvGrpSpPr/>
            <p:nvPr/>
          </p:nvGrpSpPr>
          <p:grpSpPr>
            <a:xfrm>
              <a:off x="4355976" y="1628800"/>
              <a:ext cx="1885236" cy="948420"/>
              <a:chOff x="4355976" y="1888490"/>
              <a:chExt cx="1885236" cy="948420"/>
            </a:xfrm>
          </p:grpSpPr>
          <p:pic>
            <p:nvPicPr>
              <p:cNvPr id="27" name="그림 26"/>
              <p:cNvPicPr>
                <a:picLocks noChangeAspect="1"/>
              </p:cNvPicPr>
              <p:nvPr/>
            </p:nvPicPr>
            <p:blipFill>
              <a:blip r:embed="rId5"/>
              <a:stretch>
                <a:fillRect/>
              </a:stretch>
            </p:blipFill>
            <p:spPr>
              <a:xfrm>
                <a:off x="4355976" y="1928928"/>
                <a:ext cx="1800200" cy="907982"/>
              </a:xfrm>
              <a:prstGeom prst="rect">
                <a:avLst/>
              </a:prstGeom>
              <a:ln w="28575">
                <a:solidFill>
                  <a:srgbClr val="0070C0"/>
                </a:solidFill>
              </a:ln>
            </p:spPr>
          </p:pic>
          <p:sp>
            <p:nvSpPr>
              <p:cNvPr id="28" name="직사각형 27"/>
              <p:cNvSpPr/>
              <p:nvPr/>
            </p:nvSpPr>
            <p:spPr>
              <a:xfrm>
                <a:off x="5655795" y="1888490"/>
                <a:ext cx="585417" cy="369332"/>
              </a:xfrm>
              <a:prstGeom prst="rect">
                <a:avLst/>
              </a:prstGeom>
            </p:spPr>
            <p:txBody>
              <a:bodyPr wrap="none">
                <a:spAutoFit/>
              </a:bodyPr>
              <a:lstStyle/>
              <a:p>
                <a:pPr fontAlgn="base">
                  <a:spcBef>
                    <a:spcPct val="0"/>
                  </a:spcBef>
                  <a:spcAft>
                    <a:spcPct val="0"/>
                  </a:spcAft>
                </a:pPr>
                <a:r>
                  <a:rPr kumimoji="1" lang="en-US" altLang="ko-KR" b="1" dirty="0">
                    <a:solidFill>
                      <a:srgbClr val="0070C0"/>
                    </a:solidFill>
                    <a:latin typeface="Times New Roman" panose="02020603050405020304" pitchFamily="18" charset="0"/>
                    <a:ea typeface="맑은 고딕" pitchFamily="50" charset="-127"/>
                    <a:cs typeface="Times New Roman" panose="02020603050405020304" pitchFamily="18" charset="0"/>
                  </a:rPr>
                  <a:t>Os2</a:t>
                </a:r>
                <a:endParaRPr kumimoji="1" lang="ko-KR" altLang="en-US" dirty="0">
                  <a:solidFill>
                    <a:srgbClr val="0070C0"/>
                  </a:solidFill>
                  <a:latin typeface="Times New Roman" panose="02020603050405020304" pitchFamily="18" charset="0"/>
                  <a:ea typeface="맑은 고딕" pitchFamily="50" charset="-127"/>
                  <a:cs typeface="Times New Roman" panose="02020603050405020304" pitchFamily="18" charset="0"/>
                </a:endParaRPr>
              </a:p>
            </p:txBody>
          </p:sp>
        </p:grpSp>
        <p:sp>
          <p:nvSpPr>
            <p:cNvPr id="26" name="직사각형 25"/>
            <p:cNvSpPr/>
            <p:nvPr/>
          </p:nvSpPr>
          <p:spPr>
            <a:xfrm>
              <a:off x="4450234" y="2582120"/>
              <a:ext cx="1576009" cy="307777"/>
            </a:xfrm>
            <a:prstGeom prst="rect">
              <a:avLst/>
            </a:prstGeom>
          </p:spPr>
          <p:txBody>
            <a:bodyPr wrap="none">
              <a:spAutoFit/>
            </a:bodyPr>
            <a:lstStyle/>
            <a:p>
              <a:pPr fontAlgn="base">
                <a:spcBef>
                  <a:spcPct val="0"/>
                </a:spcBef>
                <a:spcAft>
                  <a:spcPct val="0"/>
                </a:spcAft>
              </a:pPr>
              <a:r>
                <a:rPr kumimoji="1" lang="en-US" altLang="ko-KR" sz="1400" b="1" dirty="0">
                  <a:solidFill>
                    <a:srgbClr val="0070C0"/>
                  </a:solidFill>
                  <a:latin typeface="Times New Roman" panose="02020603050405020304" pitchFamily="18" charset="0"/>
                  <a:ea typeface="맑은 고딕" pitchFamily="50" charset="-127"/>
                  <a:cs typeface="Times New Roman" panose="02020603050405020304" pitchFamily="18" charset="0"/>
                </a:rPr>
                <a:t>+ 505 mV vs. SHE</a:t>
              </a:r>
              <a:endParaRPr kumimoji="1" lang="ko-KR" altLang="en-US" sz="1400" dirty="0">
                <a:solidFill>
                  <a:srgbClr val="0070C0"/>
                </a:solidFill>
                <a:latin typeface="Times New Roman" panose="02020603050405020304" pitchFamily="18" charset="0"/>
                <a:ea typeface="맑은 고딕" pitchFamily="50" charset="-127"/>
                <a:cs typeface="Times New Roman" panose="02020603050405020304" pitchFamily="18" charset="0"/>
              </a:endParaRPr>
            </a:p>
          </p:txBody>
        </p:sp>
      </p:grpSp>
      <p:grpSp>
        <p:nvGrpSpPr>
          <p:cNvPr id="29" name="그룹 28"/>
          <p:cNvGrpSpPr/>
          <p:nvPr/>
        </p:nvGrpSpPr>
        <p:grpSpPr>
          <a:xfrm>
            <a:off x="4837441" y="1523787"/>
            <a:ext cx="1847210" cy="1212529"/>
            <a:chOff x="6277000" y="1680398"/>
            <a:chExt cx="1847210" cy="1212529"/>
          </a:xfrm>
        </p:grpSpPr>
        <p:grpSp>
          <p:nvGrpSpPr>
            <p:cNvPr id="30" name="그룹 29"/>
            <p:cNvGrpSpPr/>
            <p:nvPr/>
          </p:nvGrpSpPr>
          <p:grpSpPr>
            <a:xfrm>
              <a:off x="6277000" y="1680398"/>
              <a:ext cx="1847210" cy="929917"/>
              <a:chOff x="6277000" y="1680398"/>
              <a:chExt cx="1847210" cy="929917"/>
            </a:xfrm>
          </p:grpSpPr>
          <p:pic>
            <p:nvPicPr>
              <p:cNvPr id="32" name="Picture 2"/>
              <p:cNvPicPr preferRelativeResize="0">
                <a:picLocks noChangeArrowheads="1"/>
              </p:cNvPicPr>
              <p:nvPr/>
            </p:nvPicPr>
            <p:blipFill rotWithShape="1">
              <a:blip r:embed="rId6" cstate="print"/>
              <a:srcRect l="57456" t="3096" r="2225" b="42555"/>
              <a:stretch/>
            </p:blipFill>
            <p:spPr bwMode="auto">
              <a:xfrm>
                <a:off x="6277000" y="1680398"/>
                <a:ext cx="1795454" cy="896822"/>
              </a:xfrm>
              <a:prstGeom prst="rect">
                <a:avLst/>
              </a:prstGeom>
              <a:noFill/>
              <a:ln w="28575">
                <a:solidFill>
                  <a:srgbClr val="7030A0"/>
                </a:solidFill>
                <a:miter lim="800000"/>
                <a:headEnd/>
                <a:tailEnd/>
              </a:ln>
            </p:spPr>
          </p:pic>
          <p:sp>
            <p:nvSpPr>
              <p:cNvPr id="33" name="직사각형 32"/>
              <p:cNvSpPr/>
              <p:nvPr/>
            </p:nvSpPr>
            <p:spPr>
              <a:xfrm>
                <a:off x="7538793" y="2240983"/>
                <a:ext cx="585417" cy="369332"/>
              </a:xfrm>
              <a:prstGeom prst="rect">
                <a:avLst/>
              </a:prstGeom>
            </p:spPr>
            <p:txBody>
              <a:bodyPr wrap="none">
                <a:spAutoFit/>
              </a:bodyPr>
              <a:lstStyle/>
              <a:p>
                <a:pPr fontAlgn="base">
                  <a:spcBef>
                    <a:spcPct val="0"/>
                  </a:spcBef>
                  <a:spcAft>
                    <a:spcPct val="0"/>
                  </a:spcAft>
                </a:pPr>
                <a:r>
                  <a:rPr kumimoji="1" lang="en-US" altLang="ko-KR" b="1" dirty="0">
                    <a:solidFill>
                      <a:srgbClr val="7030A0"/>
                    </a:solidFill>
                    <a:latin typeface="Times New Roman" panose="02020603050405020304" pitchFamily="18" charset="0"/>
                    <a:ea typeface="맑은 고딕" pitchFamily="50" charset="-127"/>
                    <a:cs typeface="Times New Roman" panose="02020603050405020304" pitchFamily="18" charset="0"/>
                  </a:rPr>
                  <a:t>Os1</a:t>
                </a:r>
                <a:endParaRPr kumimoji="1" lang="ko-KR" altLang="en-US" dirty="0">
                  <a:solidFill>
                    <a:srgbClr val="7030A0"/>
                  </a:solidFill>
                  <a:latin typeface="Times New Roman" panose="02020603050405020304" pitchFamily="18" charset="0"/>
                  <a:ea typeface="맑은 고딕" pitchFamily="50" charset="-127"/>
                  <a:cs typeface="Times New Roman" panose="02020603050405020304" pitchFamily="18" charset="0"/>
                </a:endParaRPr>
              </a:p>
            </p:txBody>
          </p:sp>
        </p:grpSp>
        <p:sp>
          <p:nvSpPr>
            <p:cNvPr id="31" name="직사각형 30"/>
            <p:cNvSpPr/>
            <p:nvPr/>
          </p:nvSpPr>
          <p:spPr>
            <a:xfrm>
              <a:off x="6425896" y="2585150"/>
              <a:ext cx="1576009" cy="307777"/>
            </a:xfrm>
            <a:prstGeom prst="rect">
              <a:avLst/>
            </a:prstGeom>
          </p:spPr>
          <p:txBody>
            <a:bodyPr wrap="none">
              <a:spAutoFit/>
            </a:bodyPr>
            <a:lstStyle/>
            <a:p>
              <a:pPr fontAlgn="base">
                <a:spcBef>
                  <a:spcPct val="0"/>
                </a:spcBef>
                <a:spcAft>
                  <a:spcPct val="0"/>
                </a:spcAft>
              </a:pPr>
              <a:r>
                <a:rPr kumimoji="1" lang="en-US" altLang="ko-KR" sz="1400" b="1" dirty="0">
                  <a:solidFill>
                    <a:srgbClr val="7030A0"/>
                  </a:solidFill>
                  <a:latin typeface="Times New Roman" panose="02020603050405020304" pitchFamily="18" charset="0"/>
                  <a:ea typeface="맑은 고딕" pitchFamily="50" charset="-127"/>
                  <a:cs typeface="Times New Roman" panose="02020603050405020304" pitchFamily="18" charset="0"/>
                </a:rPr>
                <a:t>+ 395 mV vs. SHE</a:t>
              </a:r>
              <a:endParaRPr kumimoji="1" lang="ko-KR" altLang="en-US" sz="1400" dirty="0">
                <a:solidFill>
                  <a:srgbClr val="7030A0"/>
                </a:solidFill>
                <a:latin typeface="Times New Roman" panose="02020603050405020304" pitchFamily="18" charset="0"/>
                <a:ea typeface="맑은 고딕" pitchFamily="50" charset="-127"/>
                <a:cs typeface="Times New Roman" panose="02020603050405020304" pitchFamily="18" charset="0"/>
              </a:endParaRPr>
            </a:p>
          </p:txBody>
        </p:sp>
      </p:grpSp>
      <p:sp>
        <p:nvSpPr>
          <p:cNvPr id="19" name="직사각형 18"/>
          <p:cNvSpPr/>
          <p:nvPr/>
        </p:nvSpPr>
        <p:spPr>
          <a:xfrm>
            <a:off x="1516582" y="4776466"/>
            <a:ext cx="1111202" cy="215444"/>
          </a:xfrm>
          <a:prstGeom prst="rect">
            <a:avLst/>
          </a:prstGeom>
        </p:spPr>
        <p:txBody>
          <a:bodyPr wrap="none">
            <a:spAutoFit/>
          </a:bodyPr>
          <a:lstStyle/>
          <a:p>
            <a:pPr fontAlgn="base">
              <a:spcBef>
                <a:spcPct val="0"/>
              </a:spcBef>
              <a:spcAft>
                <a:spcPct val="0"/>
              </a:spcAft>
            </a:pPr>
            <a:r>
              <a:rPr kumimoji="1" lang="en-US" altLang="ko-KR" sz="800" b="1" dirty="0">
                <a:solidFill>
                  <a:srgbClr val="7030A0"/>
                </a:solidFill>
                <a:latin typeface="Times New Roman" panose="02020603050405020304" pitchFamily="18" charset="0"/>
                <a:ea typeface="맑은 고딕" pitchFamily="50" charset="-127"/>
                <a:cs typeface="Times New Roman" panose="02020603050405020304" pitchFamily="18" charset="0"/>
              </a:rPr>
              <a:t>Acceptor side of PS2 </a:t>
            </a:r>
            <a:endParaRPr kumimoji="1" lang="ko-KR" altLang="en-US" sz="800" b="1" dirty="0">
              <a:solidFill>
                <a:srgbClr val="7030A0"/>
              </a:solidFill>
              <a:latin typeface="Times New Roman" panose="02020603050405020304" pitchFamily="18" charset="0"/>
              <a:ea typeface="맑은 고딕" pitchFamily="50" charset="-127"/>
              <a:cs typeface="Times New Roman" panose="02020603050405020304" pitchFamily="18" charset="0"/>
            </a:endParaRPr>
          </a:p>
        </p:txBody>
      </p:sp>
      <p:sp>
        <p:nvSpPr>
          <p:cNvPr id="20" name="직사각형 19"/>
          <p:cNvSpPr/>
          <p:nvPr/>
        </p:nvSpPr>
        <p:spPr>
          <a:xfrm>
            <a:off x="2555776" y="4941748"/>
            <a:ext cx="968535" cy="215444"/>
          </a:xfrm>
          <a:prstGeom prst="rect">
            <a:avLst/>
          </a:prstGeom>
        </p:spPr>
        <p:txBody>
          <a:bodyPr wrap="none">
            <a:spAutoFit/>
          </a:bodyPr>
          <a:lstStyle/>
          <a:p>
            <a:pPr fontAlgn="base">
              <a:spcBef>
                <a:spcPct val="0"/>
              </a:spcBef>
              <a:spcAft>
                <a:spcPct val="0"/>
              </a:spcAft>
            </a:pPr>
            <a:r>
              <a:rPr kumimoji="1" lang="en-US" altLang="ko-KR" sz="800" b="1" dirty="0">
                <a:solidFill>
                  <a:srgbClr val="0070C0"/>
                </a:solidFill>
                <a:latin typeface="Times New Roman" panose="02020603050405020304" pitchFamily="18" charset="0"/>
                <a:ea typeface="맑은 고딕" pitchFamily="50" charset="-127"/>
                <a:cs typeface="Times New Roman" panose="02020603050405020304" pitchFamily="18" charset="0"/>
              </a:rPr>
              <a:t>Donor side of PS1</a:t>
            </a:r>
          </a:p>
        </p:txBody>
      </p:sp>
      <p:sp>
        <p:nvSpPr>
          <p:cNvPr id="21" name="직사각형 20"/>
          <p:cNvSpPr/>
          <p:nvPr/>
        </p:nvSpPr>
        <p:spPr>
          <a:xfrm>
            <a:off x="1581572" y="4028680"/>
            <a:ext cx="936104" cy="9632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
        <p:nvSpPr>
          <p:cNvPr id="37" name="직사각형 36"/>
          <p:cNvSpPr/>
          <p:nvPr/>
        </p:nvSpPr>
        <p:spPr>
          <a:xfrm>
            <a:off x="2607995" y="4398012"/>
            <a:ext cx="1171473" cy="7785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pic>
        <p:nvPicPr>
          <p:cNvPr id="34" name="Picture 4" descr="http://homepage.ruhr-uni-bochum.de/marc.m.nowaczyk/images/PSII.png"/>
          <p:cNvPicPr>
            <a:picLocks noChangeAspect="1" noChangeArrowheads="1"/>
          </p:cNvPicPr>
          <p:nvPr/>
        </p:nvPicPr>
        <p:blipFill>
          <a:blip r:embed="rId7" cstate="print"/>
          <a:srcRect/>
          <a:stretch>
            <a:fillRect/>
          </a:stretch>
        </p:blipFill>
        <p:spPr bwMode="auto">
          <a:xfrm>
            <a:off x="4837441" y="3105026"/>
            <a:ext cx="1958663" cy="1499391"/>
          </a:xfrm>
          <a:prstGeom prst="rect">
            <a:avLst/>
          </a:prstGeom>
          <a:noFill/>
        </p:spPr>
      </p:pic>
      <p:pic>
        <p:nvPicPr>
          <p:cNvPr id="35" name="Picture 2" descr="http://origin-ars.els-cdn.com/content/image/1-s2.0-S0960852409017106-gr1.jpg"/>
          <p:cNvPicPr>
            <a:picLocks noChangeAspect="1" noChangeArrowheads="1"/>
          </p:cNvPicPr>
          <p:nvPr/>
        </p:nvPicPr>
        <p:blipFill>
          <a:blip r:embed="rId8">
            <a:lum contrast="10000"/>
          </a:blip>
          <a:srcRect/>
          <a:stretch>
            <a:fillRect/>
          </a:stretch>
        </p:blipFill>
        <p:spPr bwMode="auto">
          <a:xfrm>
            <a:off x="7010400" y="1282880"/>
            <a:ext cx="1998568" cy="1822146"/>
          </a:xfrm>
          <a:prstGeom prst="rect">
            <a:avLst/>
          </a:prstGeom>
          <a:noFill/>
        </p:spPr>
      </p:pic>
      <p:cxnSp>
        <p:nvCxnSpPr>
          <p:cNvPr id="36" name="직선 화살표 연결선 35"/>
          <p:cNvCxnSpPr>
            <a:endCxn id="31" idx="2"/>
          </p:cNvCxnSpPr>
          <p:nvPr/>
        </p:nvCxnSpPr>
        <p:spPr>
          <a:xfrm flipH="1" flipV="1">
            <a:off x="5774342" y="2736316"/>
            <a:ext cx="237819" cy="55361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a:stCxn id="27" idx="0"/>
          </p:cNvCxnSpPr>
          <p:nvPr/>
        </p:nvCxnSpPr>
        <p:spPr>
          <a:xfrm flipV="1">
            <a:off x="7980453" y="2852936"/>
            <a:ext cx="92001" cy="69064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직사각형 38"/>
          <p:cNvSpPr/>
          <p:nvPr/>
        </p:nvSpPr>
        <p:spPr>
          <a:xfrm>
            <a:off x="4838760" y="3001934"/>
            <a:ext cx="1085554" cy="246221"/>
          </a:xfrm>
          <a:prstGeom prst="rect">
            <a:avLst/>
          </a:prstGeom>
        </p:spPr>
        <p:txBody>
          <a:bodyPr wrap="none">
            <a:spAutoFit/>
          </a:bodyPr>
          <a:lstStyle/>
          <a:p>
            <a:pPr fontAlgn="base">
              <a:spcBef>
                <a:spcPct val="0"/>
              </a:spcBef>
              <a:spcAft>
                <a:spcPct val="0"/>
              </a:spcAft>
            </a:pPr>
            <a:r>
              <a:rPr kumimoji="1" lang="en-US" altLang="ko-KR" sz="1000" b="1" dirty="0">
                <a:solidFill>
                  <a:srgbClr val="7030A0"/>
                </a:solidFill>
                <a:latin typeface="Times New Roman" panose="02020603050405020304" pitchFamily="18" charset="0"/>
                <a:ea typeface="맑은 고딕" pitchFamily="50" charset="-127"/>
                <a:cs typeface="Times New Roman" panose="02020603050405020304" pitchFamily="18" charset="0"/>
              </a:rPr>
              <a:t>- 60 mV vs. SHE</a:t>
            </a:r>
            <a:endParaRPr kumimoji="1" lang="ko-KR" altLang="en-US" sz="1000" dirty="0">
              <a:solidFill>
                <a:srgbClr val="7030A0"/>
              </a:solidFill>
              <a:latin typeface="Times New Roman" panose="02020603050405020304" pitchFamily="18" charset="0"/>
              <a:ea typeface="맑은 고딕" pitchFamily="50" charset="-127"/>
              <a:cs typeface="Times New Roman" panose="02020603050405020304" pitchFamily="18" charset="0"/>
            </a:endParaRPr>
          </a:p>
        </p:txBody>
      </p:sp>
      <p:sp>
        <p:nvSpPr>
          <p:cNvPr id="40" name="직사각형 39"/>
          <p:cNvSpPr/>
          <p:nvPr/>
        </p:nvSpPr>
        <p:spPr>
          <a:xfrm>
            <a:off x="8010546" y="3013121"/>
            <a:ext cx="1180131" cy="246221"/>
          </a:xfrm>
          <a:prstGeom prst="rect">
            <a:avLst/>
          </a:prstGeom>
        </p:spPr>
        <p:txBody>
          <a:bodyPr wrap="none">
            <a:spAutoFit/>
          </a:bodyPr>
          <a:lstStyle/>
          <a:p>
            <a:pPr fontAlgn="base">
              <a:spcBef>
                <a:spcPct val="0"/>
              </a:spcBef>
              <a:spcAft>
                <a:spcPct val="0"/>
              </a:spcAft>
            </a:pPr>
            <a:r>
              <a:rPr kumimoji="1" lang="en-US" altLang="ko-KR" sz="1000" b="1" dirty="0">
                <a:solidFill>
                  <a:srgbClr val="0070C0"/>
                </a:solidFill>
                <a:latin typeface="Times New Roman" panose="02020603050405020304" pitchFamily="18" charset="0"/>
                <a:ea typeface="맑은 고딕" pitchFamily="50" charset="-127"/>
                <a:cs typeface="Times New Roman" panose="02020603050405020304" pitchFamily="18" charset="0"/>
              </a:rPr>
              <a:t>+ 420 mV vs. SHE</a:t>
            </a:r>
            <a:endParaRPr kumimoji="1" lang="ko-KR" altLang="en-US" sz="1000" dirty="0">
              <a:solidFill>
                <a:srgbClr val="0070C0"/>
              </a:solidFill>
              <a:latin typeface="Times New Roman" panose="02020603050405020304" pitchFamily="18" charset="0"/>
              <a:ea typeface="맑은 고딕" pitchFamily="50" charset="-127"/>
              <a:cs typeface="Times New Roman" panose="02020603050405020304" pitchFamily="18" charset="0"/>
            </a:endParaRPr>
          </a:p>
        </p:txBody>
      </p:sp>
    </p:spTree>
    <p:extLst>
      <p:ext uri="{BB962C8B-B14F-4D97-AF65-F5344CB8AC3E}">
        <p14:creationId xmlns:p14="http://schemas.microsoft.com/office/powerpoint/2010/main" val="1103735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그룹 11"/>
          <p:cNvGrpSpPr/>
          <p:nvPr/>
        </p:nvGrpSpPr>
        <p:grpSpPr>
          <a:xfrm>
            <a:off x="4655603" y="980728"/>
            <a:ext cx="1885236" cy="1261097"/>
            <a:chOff x="4355976" y="1628800"/>
            <a:chExt cx="1885236" cy="1261097"/>
          </a:xfrm>
        </p:grpSpPr>
        <p:grpSp>
          <p:nvGrpSpPr>
            <p:cNvPr id="8" name="그룹 7"/>
            <p:cNvGrpSpPr/>
            <p:nvPr/>
          </p:nvGrpSpPr>
          <p:grpSpPr>
            <a:xfrm>
              <a:off x="4355976" y="1628800"/>
              <a:ext cx="1885236" cy="948420"/>
              <a:chOff x="4355976" y="1888490"/>
              <a:chExt cx="1885236" cy="948420"/>
            </a:xfrm>
          </p:grpSpPr>
          <p:pic>
            <p:nvPicPr>
              <p:cNvPr id="5" name="그림 4"/>
              <p:cNvPicPr>
                <a:picLocks noChangeAspect="1"/>
              </p:cNvPicPr>
              <p:nvPr/>
            </p:nvPicPr>
            <p:blipFill>
              <a:blip r:embed="rId3"/>
              <a:stretch>
                <a:fillRect/>
              </a:stretch>
            </p:blipFill>
            <p:spPr>
              <a:xfrm>
                <a:off x="4355976" y="1928928"/>
                <a:ext cx="1800200" cy="907982"/>
              </a:xfrm>
              <a:prstGeom prst="rect">
                <a:avLst/>
              </a:prstGeom>
              <a:ln w="28575">
                <a:solidFill>
                  <a:srgbClr val="0070C0"/>
                </a:solidFill>
              </a:ln>
            </p:spPr>
          </p:pic>
          <p:sp>
            <p:nvSpPr>
              <p:cNvPr id="4" name="직사각형 3"/>
              <p:cNvSpPr/>
              <p:nvPr/>
            </p:nvSpPr>
            <p:spPr>
              <a:xfrm>
                <a:off x="5655795" y="1888490"/>
                <a:ext cx="585417" cy="369332"/>
              </a:xfrm>
              <a:prstGeom prst="rect">
                <a:avLst/>
              </a:prstGeom>
            </p:spPr>
            <p:txBody>
              <a:bodyPr wrap="none">
                <a:spAutoFit/>
              </a:bodyPr>
              <a:lstStyle/>
              <a:p>
                <a:pPr fontAlgn="base">
                  <a:spcBef>
                    <a:spcPct val="0"/>
                  </a:spcBef>
                  <a:spcAft>
                    <a:spcPct val="0"/>
                  </a:spcAft>
                </a:pPr>
                <a:r>
                  <a:rPr kumimoji="1" lang="en-US" altLang="ko-KR" b="1" dirty="0">
                    <a:solidFill>
                      <a:srgbClr val="0070C0"/>
                    </a:solidFill>
                    <a:latin typeface="Times New Roman" panose="02020603050405020304" pitchFamily="18" charset="0"/>
                    <a:ea typeface="맑은 고딕" pitchFamily="50" charset="-127"/>
                    <a:cs typeface="Times New Roman" panose="02020603050405020304" pitchFamily="18" charset="0"/>
                  </a:rPr>
                  <a:t>Os2</a:t>
                </a:r>
                <a:endParaRPr kumimoji="1" lang="ko-KR" altLang="en-US" dirty="0">
                  <a:solidFill>
                    <a:srgbClr val="0070C0"/>
                  </a:solidFill>
                  <a:latin typeface="Times New Roman" panose="02020603050405020304" pitchFamily="18" charset="0"/>
                  <a:ea typeface="맑은 고딕" pitchFamily="50" charset="-127"/>
                  <a:cs typeface="Times New Roman" panose="02020603050405020304" pitchFamily="18" charset="0"/>
                </a:endParaRPr>
              </a:p>
            </p:txBody>
          </p:sp>
        </p:grpSp>
        <p:sp>
          <p:nvSpPr>
            <p:cNvPr id="6" name="직사각형 5"/>
            <p:cNvSpPr/>
            <p:nvPr/>
          </p:nvSpPr>
          <p:spPr>
            <a:xfrm>
              <a:off x="4450234" y="2582120"/>
              <a:ext cx="1576009" cy="307777"/>
            </a:xfrm>
            <a:prstGeom prst="rect">
              <a:avLst/>
            </a:prstGeom>
          </p:spPr>
          <p:txBody>
            <a:bodyPr wrap="none">
              <a:spAutoFit/>
            </a:bodyPr>
            <a:lstStyle/>
            <a:p>
              <a:pPr fontAlgn="base">
                <a:spcBef>
                  <a:spcPct val="0"/>
                </a:spcBef>
                <a:spcAft>
                  <a:spcPct val="0"/>
                </a:spcAft>
              </a:pPr>
              <a:r>
                <a:rPr kumimoji="1" lang="en-US" altLang="ko-KR" sz="1400" b="1" dirty="0">
                  <a:solidFill>
                    <a:srgbClr val="0070C0"/>
                  </a:solidFill>
                  <a:latin typeface="Times New Roman" panose="02020603050405020304" pitchFamily="18" charset="0"/>
                  <a:ea typeface="맑은 고딕" pitchFamily="50" charset="-127"/>
                  <a:cs typeface="Times New Roman" panose="02020603050405020304" pitchFamily="18" charset="0"/>
                </a:rPr>
                <a:t>+ 505 mV vs. SHE</a:t>
              </a:r>
              <a:endParaRPr kumimoji="1" lang="ko-KR" altLang="en-US" sz="1400" dirty="0">
                <a:solidFill>
                  <a:srgbClr val="0070C0"/>
                </a:solidFill>
                <a:latin typeface="Times New Roman" panose="02020603050405020304" pitchFamily="18" charset="0"/>
                <a:ea typeface="맑은 고딕" pitchFamily="50" charset="-127"/>
                <a:cs typeface="Times New Roman" panose="02020603050405020304" pitchFamily="18" charset="0"/>
              </a:endParaRPr>
            </a:p>
          </p:txBody>
        </p:sp>
      </p:grpSp>
      <p:grpSp>
        <p:nvGrpSpPr>
          <p:cNvPr id="11" name="그룹 10"/>
          <p:cNvGrpSpPr/>
          <p:nvPr/>
        </p:nvGrpSpPr>
        <p:grpSpPr>
          <a:xfrm>
            <a:off x="2520361" y="1037654"/>
            <a:ext cx="1847210" cy="1212529"/>
            <a:chOff x="6277000" y="1680398"/>
            <a:chExt cx="1847210" cy="1212529"/>
          </a:xfrm>
        </p:grpSpPr>
        <p:grpSp>
          <p:nvGrpSpPr>
            <p:cNvPr id="10" name="그룹 9"/>
            <p:cNvGrpSpPr/>
            <p:nvPr/>
          </p:nvGrpSpPr>
          <p:grpSpPr>
            <a:xfrm>
              <a:off x="6277000" y="1680398"/>
              <a:ext cx="1847210" cy="929917"/>
              <a:chOff x="6277000" y="1680398"/>
              <a:chExt cx="1847210" cy="929917"/>
            </a:xfrm>
          </p:grpSpPr>
          <p:pic>
            <p:nvPicPr>
              <p:cNvPr id="14" name="Picture 2"/>
              <p:cNvPicPr preferRelativeResize="0">
                <a:picLocks noChangeArrowheads="1"/>
              </p:cNvPicPr>
              <p:nvPr/>
            </p:nvPicPr>
            <p:blipFill rotWithShape="1">
              <a:blip r:embed="rId4" cstate="print"/>
              <a:srcRect l="57456" t="3096" r="2225" b="42555"/>
              <a:stretch/>
            </p:blipFill>
            <p:spPr bwMode="auto">
              <a:xfrm>
                <a:off x="6277000" y="1680398"/>
                <a:ext cx="1795454" cy="896822"/>
              </a:xfrm>
              <a:prstGeom prst="rect">
                <a:avLst/>
              </a:prstGeom>
              <a:noFill/>
              <a:ln w="28575">
                <a:solidFill>
                  <a:srgbClr val="7030A0"/>
                </a:solidFill>
                <a:miter lim="800000"/>
                <a:headEnd/>
                <a:tailEnd/>
              </a:ln>
            </p:spPr>
          </p:pic>
          <p:sp>
            <p:nvSpPr>
              <p:cNvPr id="15" name="직사각형 14"/>
              <p:cNvSpPr/>
              <p:nvPr/>
            </p:nvSpPr>
            <p:spPr>
              <a:xfrm>
                <a:off x="7538793" y="2240983"/>
                <a:ext cx="585417" cy="369332"/>
              </a:xfrm>
              <a:prstGeom prst="rect">
                <a:avLst/>
              </a:prstGeom>
            </p:spPr>
            <p:txBody>
              <a:bodyPr wrap="none">
                <a:spAutoFit/>
              </a:bodyPr>
              <a:lstStyle/>
              <a:p>
                <a:pPr fontAlgn="base">
                  <a:spcBef>
                    <a:spcPct val="0"/>
                  </a:spcBef>
                  <a:spcAft>
                    <a:spcPct val="0"/>
                  </a:spcAft>
                </a:pPr>
                <a:r>
                  <a:rPr kumimoji="1" lang="en-US" altLang="ko-KR" b="1" dirty="0">
                    <a:solidFill>
                      <a:srgbClr val="7030A0"/>
                    </a:solidFill>
                    <a:latin typeface="Times New Roman" panose="02020603050405020304" pitchFamily="18" charset="0"/>
                    <a:ea typeface="맑은 고딕" pitchFamily="50" charset="-127"/>
                    <a:cs typeface="Times New Roman" panose="02020603050405020304" pitchFamily="18" charset="0"/>
                  </a:rPr>
                  <a:t>Os1</a:t>
                </a:r>
                <a:endParaRPr kumimoji="1" lang="ko-KR" altLang="en-US" dirty="0">
                  <a:solidFill>
                    <a:srgbClr val="7030A0"/>
                  </a:solidFill>
                  <a:latin typeface="Times New Roman" panose="02020603050405020304" pitchFamily="18" charset="0"/>
                  <a:ea typeface="맑은 고딕" pitchFamily="50" charset="-127"/>
                  <a:cs typeface="Times New Roman" panose="02020603050405020304" pitchFamily="18" charset="0"/>
                </a:endParaRPr>
              </a:p>
            </p:txBody>
          </p:sp>
        </p:grpSp>
        <p:sp>
          <p:nvSpPr>
            <p:cNvPr id="16" name="직사각형 15"/>
            <p:cNvSpPr/>
            <p:nvPr/>
          </p:nvSpPr>
          <p:spPr>
            <a:xfrm>
              <a:off x="6425896" y="2585150"/>
              <a:ext cx="1576009" cy="307777"/>
            </a:xfrm>
            <a:prstGeom prst="rect">
              <a:avLst/>
            </a:prstGeom>
          </p:spPr>
          <p:txBody>
            <a:bodyPr wrap="none">
              <a:spAutoFit/>
            </a:bodyPr>
            <a:lstStyle/>
            <a:p>
              <a:pPr fontAlgn="base">
                <a:spcBef>
                  <a:spcPct val="0"/>
                </a:spcBef>
                <a:spcAft>
                  <a:spcPct val="0"/>
                </a:spcAft>
              </a:pPr>
              <a:r>
                <a:rPr kumimoji="1" lang="en-US" altLang="ko-KR" sz="1400" b="1" dirty="0">
                  <a:solidFill>
                    <a:srgbClr val="7030A0"/>
                  </a:solidFill>
                  <a:latin typeface="Times New Roman" panose="02020603050405020304" pitchFamily="18" charset="0"/>
                  <a:ea typeface="맑은 고딕" pitchFamily="50" charset="-127"/>
                  <a:cs typeface="Times New Roman" panose="02020603050405020304" pitchFamily="18" charset="0"/>
                </a:rPr>
                <a:t>+ 395 mV vs. SHE</a:t>
              </a:r>
              <a:endParaRPr kumimoji="1" lang="ko-KR" altLang="en-US" sz="1400" dirty="0">
                <a:solidFill>
                  <a:srgbClr val="7030A0"/>
                </a:solidFill>
                <a:latin typeface="Times New Roman" panose="02020603050405020304" pitchFamily="18" charset="0"/>
                <a:ea typeface="맑은 고딕" pitchFamily="50" charset="-127"/>
                <a:cs typeface="Times New Roman" panose="02020603050405020304" pitchFamily="18" charset="0"/>
              </a:endParaRPr>
            </a:p>
          </p:txBody>
        </p:sp>
      </p:grpSp>
      <p:pic>
        <p:nvPicPr>
          <p:cNvPr id="7" name="그림 6"/>
          <p:cNvPicPr>
            <a:picLocks noChangeAspect="1"/>
          </p:cNvPicPr>
          <p:nvPr/>
        </p:nvPicPr>
        <p:blipFill>
          <a:blip r:embed="rId5"/>
          <a:stretch>
            <a:fillRect/>
          </a:stretch>
        </p:blipFill>
        <p:spPr>
          <a:xfrm>
            <a:off x="2450466" y="2348880"/>
            <a:ext cx="4090373" cy="2959981"/>
          </a:xfrm>
          <a:prstGeom prst="rect">
            <a:avLst/>
          </a:prstGeom>
        </p:spPr>
      </p:pic>
      <p:sp>
        <p:nvSpPr>
          <p:cNvPr id="18" name="직사각형 17"/>
          <p:cNvSpPr/>
          <p:nvPr/>
        </p:nvSpPr>
        <p:spPr>
          <a:xfrm>
            <a:off x="62809" y="5395282"/>
            <a:ext cx="9004857" cy="553998"/>
          </a:xfrm>
          <a:prstGeom prst="rect">
            <a:avLst/>
          </a:prstGeom>
        </p:spPr>
        <p:txBody>
          <a:bodyPr wrap="square">
            <a:spAutoFit/>
          </a:bodyPr>
          <a:lstStyle/>
          <a:p>
            <a:pPr algn="just" fontAlgn="base">
              <a:spcBef>
                <a:spcPct val="0"/>
              </a:spcBef>
              <a:spcAft>
                <a:spcPct val="0"/>
              </a:spcAft>
            </a:pP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Figure 2. </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Representation of the proposed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cell combining a PS2-based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photoanode</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and a PS1-based photocathode. Upon absorption of photons, water molecules are split into electrons and protons. The electrons are transferred to the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cathodic</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half-cell via the outer circuit, where PS1 generates a reductive force of 580 mV vs. SHE and reduces the electron acceptor (methyl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viologen</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The methyl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viologen</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radical cation is re-oxidized by molecular oxygen, resulting in water as final product.</a:t>
            </a:r>
            <a:endParaRPr kumimoji="1" lang="ko-KR" altLang="en-US" sz="10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pic>
        <p:nvPicPr>
          <p:cNvPr id="21" name="그림 20"/>
          <p:cNvPicPr>
            <a:picLocks noChangeAspect="1"/>
          </p:cNvPicPr>
          <p:nvPr/>
        </p:nvPicPr>
        <p:blipFill>
          <a:blip r:embed="rId6"/>
          <a:stretch>
            <a:fillRect/>
          </a:stretch>
        </p:blipFill>
        <p:spPr>
          <a:xfrm>
            <a:off x="35496" y="2298586"/>
            <a:ext cx="2400300" cy="1952625"/>
          </a:xfrm>
          <a:prstGeom prst="rect">
            <a:avLst/>
          </a:prstGeom>
        </p:spPr>
      </p:pic>
      <p:pic>
        <p:nvPicPr>
          <p:cNvPr id="24" name="그림 23"/>
          <p:cNvPicPr>
            <a:picLocks noChangeAspect="1"/>
          </p:cNvPicPr>
          <p:nvPr/>
        </p:nvPicPr>
        <p:blipFill>
          <a:blip r:embed="rId7"/>
          <a:stretch>
            <a:fillRect/>
          </a:stretch>
        </p:blipFill>
        <p:spPr>
          <a:xfrm>
            <a:off x="83121" y="4211313"/>
            <a:ext cx="2352675" cy="190500"/>
          </a:xfrm>
          <a:prstGeom prst="rect">
            <a:avLst/>
          </a:prstGeom>
        </p:spPr>
      </p:pic>
      <p:sp>
        <p:nvSpPr>
          <p:cNvPr id="28" name="직사각형 27"/>
          <p:cNvSpPr/>
          <p:nvPr/>
        </p:nvSpPr>
        <p:spPr>
          <a:xfrm>
            <a:off x="87532" y="6015293"/>
            <a:ext cx="8914182" cy="584775"/>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ü"/>
            </a:pP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The combination of a PS1-based photocathode and a PS2-based </a:t>
            </a: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photoanode</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results in a photovoltaic cell that operates as a closed system without any sacrificial electron donors or acceptors.</a:t>
            </a:r>
          </a:p>
        </p:txBody>
      </p:sp>
      <p:pic>
        <p:nvPicPr>
          <p:cNvPr id="30" name="그림 29"/>
          <p:cNvPicPr>
            <a:picLocks noChangeAspect="1"/>
          </p:cNvPicPr>
          <p:nvPr/>
        </p:nvPicPr>
        <p:blipFill>
          <a:blip r:embed="rId8"/>
          <a:stretch>
            <a:fillRect/>
          </a:stretch>
        </p:blipFill>
        <p:spPr>
          <a:xfrm>
            <a:off x="6635097" y="2811455"/>
            <a:ext cx="2328153" cy="1625657"/>
          </a:xfrm>
          <a:prstGeom prst="rect">
            <a:avLst/>
          </a:prstGeom>
        </p:spPr>
      </p:pic>
      <p:sp>
        <p:nvSpPr>
          <p:cNvPr id="29696" name="직사각형 29695"/>
          <p:cNvSpPr/>
          <p:nvPr/>
        </p:nvSpPr>
        <p:spPr>
          <a:xfrm>
            <a:off x="6529874" y="4398203"/>
            <a:ext cx="2614125" cy="830997"/>
          </a:xfrm>
          <a:prstGeom prst="rect">
            <a:avLst/>
          </a:prstGeom>
        </p:spPr>
        <p:txBody>
          <a:bodyPr wrap="square">
            <a:spAutoFit/>
          </a:bodyPr>
          <a:lstStyle/>
          <a:p>
            <a:pPr algn="just" fontAlgn="base">
              <a:spcBef>
                <a:spcPct val="0"/>
              </a:spcBef>
              <a:spcAft>
                <a:spcPct val="0"/>
              </a:spcAft>
            </a:pPr>
            <a:r>
              <a:rPr kumimoji="1" lang="en-US" altLang="ko-KR" sz="800" b="1" dirty="0">
                <a:solidFill>
                  <a:srgbClr val="000000"/>
                </a:solidFill>
                <a:latin typeface="Times New Roman" panose="02020603050405020304" pitchFamily="18" charset="0"/>
                <a:ea typeface="맑은 고딕" pitchFamily="50" charset="-127"/>
                <a:cs typeface="Times New Roman" panose="02020603050405020304" pitchFamily="18" charset="0"/>
              </a:rPr>
              <a:t>Figure S2: </a:t>
            </a:r>
            <a:r>
              <a:rPr kumimoji="1" lang="en-US" altLang="ko-KR" sz="800" dirty="0">
                <a:solidFill>
                  <a:srgbClr val="000000"/>
                </a:solidFill>
                <a:latin typeface="Times New Roman" panose="02020603050405020304" pitchFamily="18" charset="0"/>
                <a:ea typeface="맑은 고딕" pitchFamily="50" charset="-127"/>
                <a:cs typeface="Times New Roman" panose="02020603050405020304" pitchFamily="18" charset="0"/>
              </a:rPr>
              <a:t>Photocurrent of the PS1/Os2 based photocathode half-cell in buffered electrolyte at pH 5.5 containing 3 </a:t>
            </a:r>
            <a:r>
              <a:rPr kumimoji="1" lang="en-US" altLang="ko-KR" sz="800" dirty="0" err="1">
                <a:solidFill>
                  <a:srgbClr val="000000"/>
                </a:solidFill>
                <a:latin typeface="Times New Roman" panose="02020603050405020304" pitchFamily="18" charset="0"/>
                <a:ea typeface="맑은 고딕" pitchFamily="50" charset="-127"/>
                <a:cs typeface="Times New Roman" panose="02020603050405020304" pitchFamily="18" charset="0"/>
              </a:rPr>
              <a:t>mM</a:t>
            </a:r>
            <a:r>
              <a:rPr kumimoji="1" lang="en-US" altLang="ko-KR" sz="800" dirty="0">
                <a:solidFill>
                  <a:srgbClr val="000000"/>
                </a:solidFill>
                <a:latin typeface="Times New Roman" panose="02020603050405020304" pitchFamily="18" charset="0"/>
                <a:ea typeface="맑은 고딕" pitchFamily="50" charset="-127"/>
                <a:cs typeface="Times New Roman" panose="02020603050405020304" pitchFamily="18" charset="0"/>
              </a:rPr>
              <a:t> methyl </a:t>
            </a:r>
            <a:r>
              <a:rPr kumimoji="1" lang="en-US" altLang="ko-KR" sz="800" dirty="0" err="1">
                <a:solidFill>
                  <a:srgbClr val="000000"/>
                </a:solidFill>
                <a:latin typeface="Times New Roman" panose="02020603050405020304" pitchFamily="18" charset="0"/>
                <a:ea typeface="맑은 고딕" pitchFamily="50" charset="-127"/>
                <a:cs typeface="Times New Roman" panose="02020603050405020304" pitchFamily="18" charset="0"/>
              </a:rPr>
              <a:t>viologen</a:t>
            </a:r>
            <a:r>
              <a:rPr kumimoji="1" lang="en-US" altLang="ko-KR" sz="800"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800" b="1" dirty="0">
                <a:solidFill>
                  <a:srgbClr val="000000"/>
                </a:solidFill>
                <a:latin typeface="Times New Roman" panose="02020603050405020304" pitchFamily="18" charset="0"/>
                <a:ea typeface="맑은 고딕" pitchFamily="50" charset="-127"/>
                <a:cs typeface="Times New Roman" panose="02020603050405020304" pitchFamily="18" charset="0"/>
              </a:rPr>
              <a:t>Left: </a:t>
            </a:r>
            <a:r>
              <a:rPr kumimoji="1" lang="en-US" altLang="ko-KR" sz="800" dirty="0">
                <a:solidFill>
                  <a:srgbClr val="000000"/>
                </a:solidFill>
                <a:latin typeface="Times New Roman" panose="02020603050405020304" pitchFamily="18" charset="0"/>
                <a:ea typeface="맑은 고딕" pitchFamily="50" charset="-127"/>
                <a:cs typeface="Times New Roman" panose="02020603050405020304" pitchFamily="18" charset="0"/>
              </a:rPr>
              <a:t>Photocurrents at various applied potentials. </a:t>
            </a:r>
            <a:r>
              <a:rPr kumimoji="1" lang="en-US" altLang="ko-KR" sz="800" b="1" dirty="0">
                <a:solidFill>
                  <a:srgbClr val="000000"/>
                </a:solidFill>
                <a:latin typeface="Times New Roman" panose="02020603050405020304" pitchFamily="18" charset="0"/>
                <a:ea typeface="맑은 고딕" pitchFamily="50" charset="-127"/>
                <a:cs typeface="Times New Roman" panose="02020603050405020304" pitchFamily="18" charset="0"/>
              </a:rPr>
              <a:t>Right: </a:t>
            </a:r>
            <a:r>
              <a:rPr kumimoji="1" lang="en-US" altLang="ko-KR" sz="800" dirty="0">
                <a:solidFill>
                  <a:srgbClr val="000000"/>
                </a:solidFill>
                <a:latin typeface="Times New Roman" panose="02020603050405020304" pitchFamily="18" charset="0"/>
                <a:ea typeface="맑은 고딕" pitchFamily="50" charset="-127"/>
                <a:cs typeface="Times New Roman" panose="02020603050405020304" pitchFamily="18" charset="0"/>
              </a:rPr>
              <a:t>Photocurrent </a:t>
            </a:r>
            <a:r>
              <a:rPr kumimoji="1" lang="en-US" altLang="ko-KR" sz="800" i="1" dirty="0">
                <a:solidFill>
                  <a:srgbClr val="000000"/>
                </a:solidFill>
                <a:latin typeface="Times New Roman" panose="02020603050405020304" pitchFamily="18" charset="0"/>
                <a:ea typeface="맑은 고딕" pitchFamily="50" charset="-127"/>
                <a:cs typeface="Times New Roman" panose="02020603050405020304" pitchFamily="18" charset="0"/>
              </a:rPr>
              <a:t>vs</a:t>
            </a:r>
            <a:r>
              <a:rPr kumimoji="1" lang="en-US" altLang="ko-KR" sz="800" dirty="0">
                <a:solidFill>
                  <a:srgbClr val="000000"/>
                </a:solidFill>
                <a:latin typeface="Times New Roman" panose="02020603050405020304" pitchFamily="18" charset="0"/>
                <a:ea typeface="맑은 고딕" pitchFamily="50" charset="-127"/>
                <a:cs typeface="Times New Roman" panose="02020603050405020304" pitchFamily="18" charset="0"/>
              </a:rPr>
              <a:t>. time at an applied potential of 0 mV vs.</a:t>
            </a:r>
          </a:p>
          <a:p>
            <a:pPr algn="just" fontAlgn="base">
              <a:spcBef>
                <a:spcPct val="0"/>
              </a:spcBef>
              <a:spcAft>
                <a:spcPct val="0"/>
              </a:spcAft>
            </a:pPr>
            <a:r>
              <a:rPr kumimoji="1" lang="en-US" altLang="ko-KR" sz="800" dirty="0">
                <a:solidFill>
                  <a:srgbClr val="000000"/>
                </a:solidFill>
                <a:latin typeface="Times New Roman" panose="02020603050405020304" pitchFamily="18" charset="0"/>
                <a:ea typeface="맑은 고딕" pitchFamily="50" charset="-127"/>
                <a:cs typeface="Times New Roman" panose="02020603050405020304" pitchFamily="18" charset="0"/>
              </a:rPr>
              <a:t>Ag/</a:t>
            </a:r>
            <a:r>
              <a:rPr kumimoji="1" lang="en-US" altLang="ko-KR" sz="800" dirty="0" err="1">
                <a:solidFill>
                  <a:srgbClr val="000000"/>
                </a:solidFill>
                <a:latin typeface="Times New Roman" panose="02020603050405020304" pitchFamily="18" charset="0"/>
                <a:ea typeface="맑은 고딕" pitchFamily="50" charset="-127"/>
                <a:cs typeface="Times New Roman" panose="02020603050405020304" pitchFamily="18" charset="0"/>
              </a:rPr>
              <a:t>AgCl</a:t>
            </a:r>
            <a:r>
              <a:rPr kumimoji="1" lang="en-US" altLang="ko-KR" sz="800" dirty="0">
                <a:solidFill>
                  <a:srgbClr val="000000"/>
                </a:solidFill>
                <a:latin typeface="Times New Roman" panose="02020603050405020304" pitchFamily="18" charset="0"/>
                <a:ea typeface="맑은 고딕" pitchFamily="50" charset="-127"/>
                <a:cs typeface="Times New Roman" panose="02020603050405020304" pitchFamily="18" charset="0"/>
              </a:rPr>
              <a:t>.</a:t>
            </a:r>
            <a:endParaRPr kumimoji="1" lang="ko-KR" altLang="en-US" sz="8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pic>
        <p:nvPicPr>
          <p:cNvPr id="31" name="그림 30"/>
          <p:cNvPicPr>
            <a:picLocks noChangeAspect="1"/>
          </p:cNvPicPr>
          <p:nvPr/>
        </p:nvPicPr>
        <p:blipFill>
          <a:blip r:embed="rId9"/>
          <a:stretch>
            <a:fillRect/>
          </a:stretch>
        </p:blipFill>
        <p:spPr>
          <a:xfrm>
            <a:off x="6670865" y="1183719"/>
            <a:ext cx="2328153" cy="1635362"/>
          </a:xfrm>
          <a:prstGeom prst="rect">
            <a:avLst/>
          </a:prstGeom>
        </p:spPr>
      </p:pic>
      <p:cxnSp>
        <p:nvCxnSpPr>
          <p:cNvPr id="29698" name="직선 화살표 연결선 29697"/>
          <p:cNvCxnSpPr>
            <a:stCxn id="16" idx="2"/>
          </p:cNvCxnSpPr>
          <p:nvPr/>
        </p:nvCxnSpPr>
        <p:spPr>
          <a:xfrm>
            <a:off x="3457262" y="2250183"/>
            <a:ext cx="178634" cy="89078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a:stCxn id="6" idx="2"/>
          </p:cNvCxnSpPr>
          <p:nvPr/>
        </p:nvCxnSpPr>
        <p:spPr>
          <a:xfrm flipH="1">
            <a:off x="5436096" y="2241825"/>
            <a:ext cx="101770" cy="82713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a:t>
            </a:r>
            <a:r>
              <a:rPr kumimoji="1" lang="en-US" altLang="ko-KR" sz="2000" dirty="0">
                <a:solidFill>
                  <a:srgbClr val="002060"/>
                </a:solidFill>
                <a:effectLst>
                  <a:reflection blurRad="6350" stA="55000" endA="300" endPos="45500" dir="5400000" sy="-100000" algn="bl" rotWithShape="0"/>
                </a:effectLst>
                <a:latin typeface="맑은 고딕" pitchFamily="50" charset="-127"/>
                <a:ea typeface="맑은 고딕" pitchFamily="50" charset="-127"/>
              </a:rPr>
              <a:t>esults</a:t>
            </a:r>
            <a:r>
              <a:rPr kumimoji="1" lang="en-US" altLang="ko-KR" sz="1600" dirty="0">
                <a:solidFill>
                  <a:srgbClr val="002060"/>
                </a:solidFill>
                <a:effectLst>
                  <a:reflection blurRad="6350" stA="55000" endA="300" endPos="45500" dir="5400000" sy="-100000" algn="bl" rotWithShape="0"/>
                </a:effectLst>
                <a:latin typeface="맑은 고딕" pitchFamily="50" charset="-127"/>
                <a:ea typeface="맑은 고딕" pitchFamily="50" charset="-127"/>
              </a:rPr>
              <a:t> </a:t>
            </a:r>
            <a:endParaRPr kumimoji="1" lang="ko-KR" altLang="en-US" sz="1600"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44" name="그림 12" descr="번짐버튼B.png"/>
          <p:cNvPicPr>
            <a:picLocks noChangeAspect="1"/>
          </p:cNvPicPr>
          <p:nvPr/>
        </p:nvPicPr>
        <p:blipFill>
          <a:blip r:embed="rId10" cstate="print"/>
          <a:srcRect/>
          <a:stretch>
            <a:fillRect/>
          </a:stretch>
        </p:blipFill>
        <p:spPr bwMode="auto">
          <a:xfrm>
            <a:off x="322986" y="285750"/>
            <a:ext cx="314325" cy="314325"/>
          </a:xfrm>
          <a:prstGeom prst="rect">
            <a:avLst/>
          </a:prstGeom>
          <a:noFill/>
          <a:ln w="9525">
            <a:noFill/>
            <a:miter lim="800000"/>
            <a:headEnd/>
            <a:tailEnd/>
          </a:ln>
        </p:spPr>
      </p:pic>
    </p:spTree>
    <p:extLst>
      <p:ext uri="{BB962C8B-B14F-4D97-AF65-F5344CB8AC3E}">
        <p14:creationId xmlns:p14="http://schemas.microsoft.com/office/powerpoint/2010/main" val="2260918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a:t>
            </a:r>
            <a:r>
              <a:rPr kumimoji="1" lang="en-US" altLang="ko-KR" sz="2000" dirty="0">
                <a:solidFill>
                  <a:srgbClr val="002060"/>
                </a:solidFill>
                <a:effectLst>
                  <a:reflection blurRad="6350" stA="55000" endA="300" endPos="45500" dir="5400000" sy="-100000" algn="bl" rotWithShape="0"/>
                </a:effectLst>
                <a:latin typeface="맑은 고딕" pitchFamily="50" charset="-127"/>
                <a:ea typeface="맑은 고딕" pitchFamily="50" charset="-127"/>
              </a:rPr>
              <a:t>esults</a:t>
            </a:r>
            <a:r>
              <a:rPr kumimoji="1" lang="en-US" altLang="ko-KR" sz="1600" dirty="0">
                <a:solidFill>
                  <a:srgbClr val="002060"/>
                </a:solidFill>
                <a:effectLst>
                  <a:reflection blurRad="6350" stA="55000" endA="300" endPos="45500" dir="5400000" sy="-100000" algn="bl" rotWithShape="0"/>
                </a:effectLst>
                <a:latin typeface="맑은 고딕" pitchFamily="50" charset="-127"/>
                <a:ea typeface="맑은 고딕" pitchFamily="50" charset="-127"/>
              </a:rPr>
              <a:t> </a:t>
            </a:r>
            <a:endParaRPr kumimoji="1" lang="ko-KR" altLang="en-US" sz="1600"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1"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2" name="그림 1"/>
          <p:cNvPicPr>
            <a:picLocks noChangeAspect="1"/>
          </p:cNvPicPr>
          <p:nvPr/>
        </p:nvPicPr>
        <p:blipFill>
          <a:blip r:embed="rId4"/>
          <a:stretch>
            <a:fillRect/>
          </a:stretch>
        </p:blipFill>
        <p:spPr>
          <a:xfrm>
            <a:off x="0" y="959630"/>
            <a:ext cx="5213176" cy="2037322"/>
          </a:xfrm>
          <a:prstGeom prst="rect">
            <a:avLst/>
          </a:prstGeom>
        </p:spPr>
      </p:pic>
      <p:pic>
        <p:nvPicPr>
          <p:cNvPr id="10" name="그림 9"/>
          <p:cNvPicPr>
            <a:picLocks noChangeAspect="1"/>
          </p:cNvPicPr>
          <p:nvPr/>
        </p:nvPicPr>
        <p:blipFill>
          <a:blip r:embed="rId5"/>
          <a:stretch>
            <a:fillRect/>
          </a:stretch>
        </p:blipFill>
        <p:spPr>
          <a:xfrm>
            <a:off x="5433707" y="1191689"/>
            <a:ext cx="3710293" cy="2684938"/>
          </a:xfrm>
          <a:prstGeom prst="rect">
            <a:avLst/>
          </a:prstGeom>
        </p:spPr>
      </p:pic>
      <p:sp>
        <p:nvSpPr>
          <p:cNvPr id="3" name="직사각형 2"/>
          <p:cNvSpPr/>
          <p:nvPr/>
        </p:nvSpPr>
        <p:spPr>
          <a:xfrm>
            <a:off x="35496" y="2907521"/>
            <a:ext cx="5275050" cy="1169551"/>
          </a:xfrm>
          <a:prstGeom prst="rect">
            <a:avLst/>
          </a:prstGeom>
        </p:spPr>
        <p:txBody>
          <a:bodyPr wrap="square">
            <a:spAutoFit/>
          </a:bodyPr>
          <a:lstStyle/>
          <a:p>
            <a:pPr algn="just" fontAlgn="base" latinLnBrk="0">
              <a:spcBef>
                <a:spcPct val="0"/>
              </a:spcBef>
              <a:spcAft>
                <a:spcPct val="0"/>
              </a:spcAft>
            </a:pP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Figure 3. </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Photocurrent density of the proposed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cell combining the PS2/Os1-based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photoanode</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and the PS1/Os2-based photocathode as shown in Figure 2. The light status of the respective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photoelectrode</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is indicated by O=light on and C=light off. Left: Simultaneous illumination of both half-cells with the same light intensity. Right: Starting with the same light intensity on both sides, light at the PS2 half-cell is switched off after 75 s and on again 30 s later. Finally, light was switched off at both half-cells.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Photoanode</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compartment: buffered electrolyte pH 6.5; photocathode compartment: buffered electrolyte pH 5.5 containing 2 mm methyl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viologen</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a:t>
            </a:r>
            <a:endParaRPr kumimoji="1" lang="ko-KR" altLang="en-US" sz="10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sp>
        <p:nvSpPr>
          <p:cNvPr id="4" name="직사각형 3"/>
          <p:cNvSpPr/>
          <p:nvPr/>
        </p:nvSpPr>
        <p:spPr>
          <a:xfrm>
            <a:off x="885362" y="2038632"/>
            <a:ext cx="715260" cy="246221"/>
          </a:xfrm>
          <a:prstGeom prst="rect">
            <a:avLst/>
          </a:prstGeom>
        </p:spPr>
        <p:txBody>
          <a:bodyPr wrap="none">
            <a:spAutoFit/>
          </a:bodyPr>
          <a:lstStyle/>
          <a:p>
            <a:pPr fontAlgn="base">
              <a:spcBef>
                <a:spcPct val="0"/>
              </a:spcBef>
              <a:spcAft>
                <a:spcPct val="0"/>
              </a:spcAft>
            </a:pPr>
            <a:r>
              <a:rPr kumimoji="1" lang="en-US" altLang="ko-KR" sz="1000" b="1" dirty="0">
                <a:solidFill>
                  <a:srgbClr val="FF0000"/>
                </a:solidFill>
                <a:latin typeface="Times New Roman" panose="02020603050405020304" pitchFamily="18" charset="0"/>
                <a:ea typeface="맑은 고딕" pitchFamily="50" charset="-127"/>
                <a:cs typeface="Times New Roman" panose="02020603050405020304" pitchFamily="18" charset="0"/>
              </a:rPr>
              <a:t>1 </a:t>
            </a:r>
            <a:r>
              <a:rPr kumimoji="1" lang="el-GR" altLang="ko-KR" sz="1000" b="1" dirty="0">
                <a:solidFill>
                  <a:srgbClr val="FF0000"/>
                </a:solidFill>
                <a:latin typeface="Times New Roman" panose="02020603050405020304" pitchFamily="18" charset="0"/>
                <a:ea typeface="맑은 고딕" pitchFamily="50" charset="-127"/>
                <a:cs typeface="Times New Roman" panose="02020603050405020304" pitchFamily="18" charset="0"/>
              </a:rPr>
              <a:t>μ</a:t>
            </a:r>
            <a:r>
              <a:rPr kumimoji="1" lang="en-US" altLang="ko-KR" sz="1000" b="1" dirty="0">
                <a:solidFill>
                  <a:srgbClr val="FF0000"/>
                </a:solidFill>
                <a:latin typeface="Times New Roman" panose="02020603050405020304" pitchFamily="18" charset="0"/>
                <a:ea typeface="맑은 고딕" pitchFamily="50" charset="-127"/>
                <a:cs typeface="Times New Roman" panose="02020603050405020304" pitchFamily="18" charset="0"/>
              </a:rPr>
              <a:t>A cm</a:t>
            </a:r>
            <a:r>
              <a:rPr kumimoji="1" lang="en-US" altLang="ko-KR" sz="1000" b="1" baseline="30000" dirty="0">
                <a:solidFill>
                  <a:srgbClr val="FF0000"/>
                </a:solidFill>
                <a:latin typeface="Times New Roman" panose="02020603050405020304" pitchFamily="18" charset="0"/>
                <a:ea typeface="맑은 고딕" pitchFamily="50" charset="-127"/>
                <a:cs typeface="Times New Roman" panose="02020603050405020304" pitchFamily="18" charset="0"/>
              </a:rPr>
              <a:t>-2</a:t>
            </a:r>
            <a:endParaRPr kumimoji="1" lang="en-US" altLang="ko-KR" sz="1000" b="1" dirty="0">
              <a:solidFill>
                <a:srgbClr val="FF0000"/>
              </a:solidFill>
              <a:latin typeface="Times New Roman" panose="02020603050405020304" pitchFamily="18" charset="0"/>
              <a:ea typeface="맑은 고딕" pitchFamily="50" charset="-127"/>
              <a:cs typeface="Times New Roman" panose="02020603050405020304" pitchFamily="18" charset="0"/>
            </a:endParaRPr>
          </a:p>
        </p:txBody>
      </p:sp>
      <p:sp>
        <p:nvSpPr>
          <p:cNvPr id="5" name="직사각형 4"/>
          <p:cNvSpPr/>
          <p:nvPr/>
        </p:nvSpPr>
        <p:spPr>
          <a:xfrm>
            <a:off x="5433707" y="1191689"/>
            <a:ext cx="1730581" cy="2756785"/>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cxnSp>
        <p:nvCxnSpPr>
          <p:cNvPr id="7" name="직선 화살표 연결선 6"/>
          <p:cNvCxnSpPr>
            <a:stCxn id="5" idx="1"/>
          </p:cNvCxnSpPr>
          <p:nvPr/>
        </p:nvCxnSpPr>
        <p:spPr>
          <a:xfrm flipH="1" flipV="1">
            <a:off x="4427984" y="2276872"/>
            <a:ext cx="1005723" cy="2932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5433707" y="908720"/>
            <a:ext cx="1737976" cy="246221"/>
          </a:xfrm>
          <a:prstGeom prst="rect">
            <a:avLst/>
          </a:prstGeom>
        </p:spPr>
        <p:txBody>
          <a:bodyPr wrap="none">
            <a:spAutoFit/>
          </a:bodyPr>
          <a:lstStyle/>
          <a:p>
            <a:pPr fontAlgn="base">
              <a:spcBef>
                <a:spcPct val="0"/>
              </a:spcBef>
              <a:spcAft>
                <a:spcPct val="0"/>
              </a:spcAft>
            </a:pP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L</a:t>
            </a:r>
            <a:r>
              <a:rPr kumimoji="1" lang="ko-KR" altLang="en-US" sz="1000" b="1" dirty="0">
                <a:solidFill>
                  <a:srgbClr val="000000"/>
                </a:solidFill>
                <a:latin typeface="Times New Roman" panose="02020603050405020304" pitchFamily="18" charset="0"/>
                <a:ea typeface="맑은 고딕" pitchFamily="50" charset="-127"/>
                <a:cs typeface="Times New Roman" panose="02020603050405020304" pitchFamily="18" charset="0"/>
              </a:rPr>
              <a:t>ight off </a:t>
            </a: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 Anode side (PS2) </a:t>
            </a:r>
            <a:endParaRPr kumimoji="1" lang="ko-KR" altLang="en-US" sz="1000" b="1"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pic>
        <p:nvPicPr>
          <p:cNvPr id="15" name="그림 14"/>
          <p:cNvPicPr>
            <a:picLocks noChangeAspect="1"/>
          </p:cNvPicPr>
          <p:nvPr/>
        </p:nvPicPr>
        <p:blipFill>
          <a:blip r:embed="rId6"/>
          <a:stretch>
            <a:fillRect/>
          </a:stretch>
        </p:blipFill>
        <p:spPr>
          <a:xfrm>
            <a:off x="35496" y="4193213"/>
            <a:ext cx="3872355" cy="2332131"/>
          </a:xfrm>
          <a:prstGeom prst="rect">
            <a:avLst/>
          </a:prstGeom>
        </p:spPr>
      </p:pic>
      <p:pic>
        <p:nvPicPr>
          <p:cNvPr id="1026" name="Picture 2" descr="Dinoterb.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309" y="4424390"/>
            <a:ext cx="1237350" cy="934888"/>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p:nvSpPr>
        <p:spPr>
          <a:xfrm>
            <a:off x="3917376" y="5683096"/>
            <a:ext cx="5117573" cy="861774"/>
          </a:xfrm>
          <a:prstGeom prst="rect">
            <a:avLst/>
          </a:prstGeom>
        </p:spPr>
        <p:txBody>
          <a:bodyPr wrap="square">
            <a:spAutoFit/>
          </a:bodyPr>
          <a:lstStyle/>
          <a:p>
            <a:pPr algn="just" fontAlgn="base">
              <a:spcBef>
                <a:spcPct val="0"/>
              </a:spcBef>
              <a:spcAft>
                <a:spcPct val="0"/>
              </a:spcAft>
            </a:pP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Figure S3</a:t>
            </a:r>
            <a:r>
              <a:rPr kumimoji="1" lang="en-US" altLang="ko-KR" sz="1000" b="1" i="1"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Photocurrent density of the proposed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cell combining the PS2/Os1-based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photoanode</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and the PS1/Os2-based photocathode. Light status of the respective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photoelectrode</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indicated by O=</a:t>
            </a: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light on and C =</a:t>
            </a: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light off</a:t>
            </a: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using identical light intensities for both half-cells. After 30 s of continuous illumination, the PS2 inhibitor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dinoterb</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was added, and after additional 3 min light was switched off (conditions as in Fig. 2).</a:t>
            </a:r>
            <a:endParaRPr kumimoji="1" lang="ko-KR" altLang="en-US" sz="10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sp>
        <p:nvSpPr>
          <p:cNvPr id="17" name="직사각형 16"/>
          <p:cNvSpPr/>
          <p:nvPr/>
        </p:nvSpPr>
        <p:spPr>
          <a:xfrm>
            <a:off x="4724400" y="5074418"/>
            <a:ext cx="4572000" cy="338554"/>
          </a:xfrm>
          <a:prstGeom prst="rect">
            <a:avLst/>
          </a:prstGeom>
        </p:spPr>
        <p:txBody>
          <a:bodyPr>
            <a:spAutoFit/>
          </a:bodyPr>
          <a:lstStyle/>
          <a:p>
            <a:pPr fontAlgn="base">
              <a:spcBef>
                <a:spcPct val="0"/>
              </a:spcBef>
              <a:spcAft>
                <a:spcPct val="0"/>
              </a:spcAft>
            </a:pPr>
            <a:r>
              <a:rPr kumimoji="1" lang="en-US" altLang="ko-KR" sz="1600" dirty="0" err="1">
                <a:solidFill>
                  <a:srgbClr val="000000"/>
                </a:solidFill>
                <a:latin typeface="Times New Roman" panose="02020603050405020304" pitchFamily="18" charset="0"/>
                <a:ea typeface="맑은 고딕" pitchFamily="50" charset="-127"/>
                <a:cs typeface="Times New Roman" panose="02020603050405020304" pitchFamily="18" charset="0"/>
              </a:rPr>
              <a:t>Dinoterb</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blocks the Q</a:t>
            </a:r>
            <a:r>
              <a:rPr kumimoji="1" lang="en-US" altLang="ko-KR" sz="1600"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B</a:t>
            </a:r>
            <a:r>
              <a:rPr kumimoji="1" lang="en-US" altLang="ko-KR" sz="1600" dirty="0">
                <a:solidFill>
                  <a:srgbClr val="000000"/>
                </a:solidFill>
                <a:latin typeface="Times New Roman" panose="02020603050405020304" pitchFamily="18" charset="0"/>
                <a:ea typeface="맑은 고딕" pitchFamily="50" charset="-127"/>
                <a:cs typeface="Times New Roman" panose="02020603050405020304" pitchFamily="18" charset="0"/>
              </a:rPr>
              <a:t> site of the D1 subunit of PS2</a:t>
            </a:r>
            <a:endParaRPr kumimoji="1" lang="ko-KR" altLang="en-US" sz="16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p:cxnSp>
        <p:nvCxnSpPr>
          <p:cNvPr id="26" name="직선 화살표 연결선 25"/>
          <p:cNvCxnSpPr/>
          <p:nvPr/>
        </p:nvCxnSpPr>
        <p:spPr>
          <a:xfrm flipH="1">
            <a:off x="1542844" y="5074418"/>
            <a:ext cx="2365008" cy="6086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55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a:t>
            </a:r>
            <a:r>
              <a:rPr kumimoji="1" lang="en-US" altLang="ko-KR" sz="2000" dirty="0">
                <a:solidFill>
                  <a:srgbClr val="002060"/>
                </a:solidFill>
                <a:effectLst>
                  <a:reflection blurRad="6350" stA="55000" endA="300" endPos="45500" dir="5400000" sy="-100000" algn="bl" rotWithShape="0"/>
                </a:effectLst>
                <a:latin typeface="맑은 고딕" pitchFamily="50" charset="-127"/>
                <a:ea typeface="맑은 고딕" pitchFamily="50" charset="-127"/>
              </a:rPr>
              <a:t>esults</a:t>
            </a:r>
            <a:r>
              <a:rPr kumimoji="1" lang="en-US" altLang="ko-KR" sz="1600" dirty="0">
                <a:solidFill>
                  <a:srgbClr val="002060"/>
                </a:solidFill>
                <a:effectLst>
                  <a:reflection blurRad="6350" stA="55000" endA="300" endPos="45500" dir="5400000" sy="-100000" algn="bl" rotWithShape="0"/>
                </a:effectLst>
                <a:latin typeface="맑은 고딕" pitchFamily="50" charset="-127"/>
                <a:ea typeface="맑은 고딕" pitchFamily="50" charset="-127"/>
              </a:rPr>
              <a:t> </a:t>
            </a:r>
            <a:endParaRPr kumimoji="1" lang="ko-KR" altLang="en-US" sz="1600"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1"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2" name="그림 1"/>
          <p:cNvPicPr>
            <a:picLocks noChangeAspect="1"/>
          </p:cNvPicPr>
          <p:nvPr/>
        </p:nvPicPr>
        <p:blipFill>
          <a:blip r:embed="rId4"/>
          <a:stretch>
            <a:fillRect/>
          </a:stretch>
        </p:blipFill>
        <p:spPr>
          <a:xfrm>
            <a:off x="35496" y="1081087"/>
            <a:ext cx="4752528" cy="2344185"/>
          </a:xfrm>
          <a:prstGeom prst="rect">
            <a:avLst/>
          </a:prstGeom>
        </p:spPr>
      </p:pic>
      <p:sp>
        <p:nvSpPr>
          <p:cNvPr id="3" name="직사각형 2"/>
          <p:cNvSpPr/>
          <p:nvPr/>
        </p:nvSpPr>
        <p:spPr>
          <a:xfrm>
            <a:off x="0" y="3915633"/>
            <a:ext cx="4788024" cy="1169551"/>
          </a:xfrm>
          <a:prstGeom prst="rect">
            <a:avLst/>
          </a:prstGeom>
        </p:spPr>
        <p:txBody>
          <a:bodyPr wrap="square">
            <a:spAutoFit/>
          </a:bodyPr>
          <a:lstStyle/>
          <a:p>
            <a:pPr algn="just" fontAlgn="base">
              <a:spcBef>
                <a:spcPct val="0"/>
              </a:spcBef>
              <a:spcAft>
                <a:spcPct val="0"/>
              </a:spcAft>
            </a:pPr>
            <a:r>
              <a:rPr kumimoji="1" lang="en-US" altLang="ko-KR" sz="1000" b="1" dirty="0">
                <a:solidFill>
                  <a:srgbClr val="000000"/>
                </a:solidFill>
                <a:latin typeface="Times New Roman" panose="02020603050405020304" pitchFamily="18" charset="0"/>
                <a:ea typeface="맑은 고딕" pitchFamily="50" charset="-127"/>
                <a:cs typeface="Times New Roman" panose="02020603050405020304" pitchFamily="18" charset="0"/>
              </a:rPr>
              <a:t>Figure 4.</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Determination of the short-circuit current density (I</a:t>
            </a:r>
            <a:r>
              <a:rPr kumimoji="1" lang="en-US" altLang="ko-KR" sz="1000"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SC</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the open-circuit voltage (V</a:t>
            </a:r>
            <a:r>
              <a:rPr kumimoji="1" lang="en-US" altLang="ko-KR" sz="1000" baseline="-25000" dirty="0">
                <a:solidFill>
                  <a:srgbClr val="000000"/>
                </a:solidFill>
                <a:latin typeface="Times New Roman" panose="02020603050405020304" pitchFamily="18" charset="0"/>
                <a:ea typeface="맑은 고딕" pitchFamily="50" charset="-127"/>
                <a:cs typeface="Times New Roman" panose="02020603050405020304" pitchFamily="18" charset="0"/>
              </a:rPr>
              <a:t>OC</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and the maximal cell power density output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P</a:t>
            </a:r>
            <a:r>
              <a:rPr kumimoji="1" lang="en-US" altLang="ko-KR" sz="1000" baseline="-25000" dirty="0" err="1">
                <a:solidFill>
                  <a:srgbClr val="000000"/>
                </a:solidFill>
                <a:latin typeface="Times New Roman" panose="02020603050405020304" pitchFamily="18" charset="0"/>
                <a:ea typeface="맑은 고딕" pitchFamily="50" charset="-127"/>
                <a:cs typeface="Times New Roman" panose="02020603050405020304" pitchFamily="18" charset="0"/>
              </a:rPr>
              <a:t>cell</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for the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cell, combining PS2/Os1-based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photoanode</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and PS1/Os2-based photocathode via an external variable resistor (three experiments with three independently modified electrode pairs; upper and lower limits of the standard deviation given by dashed lines and linear fit given by red line). Left: I–U curve. Cell current density,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I</a:t>
            </a:r>
            <a:r>
              <a:rPr kumimoji="1" lang="en-US" altLang="ko-KR" sz="1000" baseline="-25000" dirty="0" err="1">
                <a:solidFill>
                  <a:srgbClr val="000000"/>
                </a:solidFill>
                <a:latin typeface="Times New Roman" panose="02020603050405020304" pitchFamily="18" charset="0"/>
                <a:ea typeface="맑은 고딕" pitchFamily="50" charset="-127"/>
                <a:cs typeface="Times New Roman" panose="02020603050405020304" pitchFamily="18" charset="0"/>
              </a:rPr>
              <a:t>cell</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determined from load and cell potential </a:t>
            </a:r>
            <a:r>
              <a:rPr kumimoji="1" lang="en-US" altLang="ko-KR" sz="1000" dirty="0" err="1">
                <a:solidFill>
                  <a:srgbClr val="000000"/>
                </a:solidFill>
                <a:latin typeface="Times New Roman" panose="02020603050405020304" pitchFamily="18" charset="0"/>
                <a:ea typeface="맑은 고딕" pitchFamily="50" charset="-127"/>
                <a:cs typeface="Times New Roman" panose="02020603050405020304" pitchFamily="18" charset="0"/>
              </a:rPr>
              <a:t>U</a:t>
            </a:r>
            <a:r>
              <a:rPr kumimoji="1" lang="en-US" altLang="ko-KR" sz="1000" baseline="-25000" dirty="0" err="1">
                <a:solidFill>
                  <a:srgbClr val="000000"/>
                </a:solidFill>
                <a:latin typeface="Times New Roman" panose="02020603050405020304" pitchFamily="18" charset="0"/>
                <a:ea typeface="맑은 고딕" pitchFamily="50" charset="-127"/>
                <a:cs typeface="Times New Roman" panose="02020603050405020304" pitchFamily="18" charset="0"/>
              </a:rPr>
              <a:t>cell</a:t>
            </a:r>
            <a:r>
              <a:rPr kumimoji="1" lang="en-US" altLang="ko-KR" sz="1000" dirty="0">
                <a:solidFill>
                  <a:srgbClr val="000000"/>
                </a:solidFill>
                <a:latin typeface="Times New Roman" panose="02020603050405020304" pitchFamily="18" charset="0"/>
                <a:ea typeface="맑은 고딕" pitchFamily="50" charset="-127"/>
                <a:cs typeface="Times New Roman" panose="02020603050405020304" pitchFamily="18" charset="0"/>
              </a:rPr>
              <a:t>. Right: P–U curve.</a:t>
            </a:r>
            <a:endParaRPr kumimoji="1" lang="ko-KR" altLang="en-US" sz="1000"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직사각형 3"/>
              <p:cNvSpPr/>
              <p:nvPr/>
            </p:nvSpPr>
            <p:spPr>
              <a:xfrm>
                <a:off x="107504" y="5293579"/>
                <a:ext cx="5906689" cy="455189"/>
              </a:xfrm>
              <a:prstGeom prst="rect">
                <a:avLst/>
              </a:prstGeom>
            </p:spPr>
            <p:txBody>
              <a:bodyPr wrap="square">
                <a:spAutoFit/>
              </a:bodyPr>
              <a:lstStyle/>
              <a:p>
                <a:pPr algn="just" fontAlgn="base">
                  <a:spcBef>
                    <a:spcPct val="0"/>
                  </a:spcBef>
                  <a:spcAft>
                    <a:spcPct val="0"/>
                  </a:spcAft>
                </a:pPr>
                <a14:m>
                  <m:oMath xmlns:m="http://schemas.openxmlformats.org/officeDocument/2006/math">
                    <m:r>
                      <m:rPr>
                        <m:nor/>
                      </m:rPr>
                      <a:rPr kumimoji="1" lang="en-US" altLang="ko-KR" sz="1400">
                        <a:solidFill>
                          <a:srgbClr val="000000"/>
                        </a:solidFill>
                        <a:latin typeface="Times New Roman" panose="02020603050405020304" pitchFamily="18" charset="0"/>
                        <a:ea typeface="맑은 고딕" pitchFamily="50" charset="-127"/>
                        <a:cs typeface="Times New Roman" panose="02020603050405020304" pitchFamily="18" charset="0"/>
                      </a:rPr>
                      <m:t>Fill</m:t>
                    </m:r>
                    <m:r>
                      <m:rPr>
                        <m:nor/>
                      </m:rPr>
                      <a:rPr kumimoji="1" lang="en-US" altLang="ko-KR" sz="1400">
                        <a:solidFill>
                          <a:srgbClr val="000000"/>
                        </a:solidFill>
                        <a:latin typeface="Times New Roman" panose="02020603050405020304" pitchFamily="18" charset="0"/>
                        <a:ea typeface="맑은 고딕" pitchFamily="50" charset="-127"/>
                        <a:cs typeface="Times New Roman" panose="02020603050405020304" pitchFamily="18" charset="0"/>
                      </a:rPr>
                      <m:t> </m:t>
                    </m:r>
                    <m:r>
                      <m:rPr>
                        <m:nor/>
                      </m:rPr>
                      <a:rPr kumimoji="1" lang="en-US" altLang="ko-KR" sz="1400">
                        <a:solidFill>
                          <a:srgbClr val="000000"/>
                        </a:solidFill>
                        <a:latin typeface="Times New Roman" panose="02020603050405020304" pitchFamily="18" charset="0"/>
                        <a:ea typeface="맑은 고딕" pitchFamily="50" charset="-127"/>
                        <a:cs typeface="Times New Roman" panose="02020603050405020304" pitchFamily="18" charset="0"/>
                      </a:rPr>
                      <m:t>Factor</m:t>
                    </m:r>
                    <m:r>
                      <a:rPr kumimoji="1" lang="en-US" altLang="ko-KR" sz="1400">
                        <a:solidFill>
                          <a:srgbClr val="000000"/>
                        </a:solidFill>
                        <a:latin typeface="Cambria Math" panose="02040503050406030204" pitchFamily="18" charset="0"/>
                      </a:rPr>
                      <m:t> (</m:t>
                    </m:r>
                    <m:r>
                      <m:rPr>
                        <m:sty m:val="p"/>
                      </m:rPr>
                      <a:rPr kumimoji="1" lang="ko-KR" altLang="en-US" sz="1400">
                        <a:solidFill>
                          <a:srgbClr val="000000"/>
                        </a:solidFill>
                        <a:latin typeface="Cambria Math" panose="02040503050406030204" pitchFamily="18" charset="0"/>
                      </a:rPr>
                      <m:t>FF</m:t>
                    </m:r>
                    <m:r>
                      <a:rPr kumimoji="1" lang="en-US" altLang="ko-KR" sz="1400">
                        <a:solidFill>
                          <a:srgbClr val="000000"/>
                        </a:solidFill>
                        <a:latin typeface="Cambria Math" panose="02040503050406030204" pitchFamily="18" charset="0"/>
                      </a:rPr>
                      <m:t>)</m:t>
                    </m:r>
                    <m:r>
                      <a:rPr kumimoji="1" lang="ko-KR" altLang="en-US" sz="1400">
                        <a:solidFill>
                          <a:srgbClr val="000000"/>
                        </a:solidFill>
                        <a:latin typeface="Cambria Math" panose="02040503050406030204" pitchFamily="18" charset="0"/>
                      </a:rPr>
                      <m:t> =</m:t>
                    </m:r>
                    <m:f>
                      <m:fPr>
                        <m:ctrlPr>
                          <a:rPr kumimoji="1" lang="ko-KR" altLang="en-US" sz="1400" i="1">
                            <a:solidFill>
                              <a:srgbClr val="000000"/>
                            </a:solidFill>
                            <a:latin typeface="Cambria Math" panose="02040503050406030204" pitchFamily="18" charset="0"/>
                          </a:rPr>
                        </m:ctrlPr>
                      </m:fPr>
                      <m:num>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V</m:t>
                            </m:r>
                          </m:e>
                          <m:sub>
                            <m:r>
                              <m:rPr>
                                <m:sty m:val="p"/>
                              </m:rPr>
                              <a:rPr kumimoji="1" lang="ko-KR" altLang="en-US" sz="1400">
                                <a:solidFill>
                                  <a:srgbClr val="000000"/>
                                </a:solidFill>
                                <a:latin typeface="Cambria Math" panose="02040503050406030204" pitchFamily="18" charset="0"/>
                              </a:rPr>
                              <m:t>max</m:t>
                            </m:r>
                          </m:sub>
                        </m:sSub>
                        <m:r>
                          <a:rPr kumimoji="1" lang="ko-KR" altLang="en-US" sz="1400">
                            <a:solidFill>
                              <a:srgbClr val="000000"/>
                            </a:solidFill>
                            <a:latin typeface="Cambria Math" panose="02040503050406030204" pitchFamily="18" charset="0"/>
                          </a:rPr>
                          <m:t> × </m:t>
                        </m:r>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I</m:t>
                            </m:r>
                          </m:e>
                          <m:sub>
                            <m:r>
                              <m:rPr>
                                <m:sty m:val="p"/>
                              </m:rPr>
                              <a:rPr kumimoji="1" lang="ko-KR" altLang="en-US" sz="1400">
                                <a:solidFill>
                                  <a:srgbClr val="000000"/>
                                </a:solidFill>
                                <a:latin typeface="Cambria Math" panose="02040503050406030204" pitchFamily="18" charset="0"/>
                              </a:rPr>
                              <m:t>max</m:t>
                            </m:r>
                          </m:sub>
                        </m:sSub>
                        <m:r>
                          <a:rPr kumimoji="1" lang="ko-KR" altLang="en-US" sz="1400">
                            <a:solidFill>
                              <a:srgbClr val="000000"/>
                            </a:solidFill>
                            <a:latin typeface="Cambria Math" panose="02040503050406030204" pitchFamily="18" charset="0"/>
                          </a:rPr>
                          <m:t> </m:t>
                        </m:r>
                      </m:num>
                      <m:den>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V</m:t>
                            </m:r>
                          </m:e>
                          <m:sub>
                            <m:r>
                              <m:rPr>
                                <m:sty m:val="p"/>
                              </m:rPr>
                              <a:rPr kumimoji="1" lang="ko-KR" altLang="en-US" sz="1400">
                                <a:solidFill>
                                  <a:srgbClr val="000000"/>
                                </a:solidFill>
                                <a:latin typeface="Cambria Math" panose="02040503050406030204" pitchFamily="18" charset="0"/>
                              </a:rPr>
                              <m:t>OC</m:t>
                            </m:r>
                            <m:r>
                              <a:rPr kumimoji="1" lang="ko-KR" altLang="en-US" sz="1400">
                                <a:solidFill>
                                  <a:srgbClr val="000000"/>
                                </a:solidFill>
                                <a:latin typeface="Cambria Math" panose="02040503050406030204" pitchFamily="18" charset="0"/>
                              </a:rPr>
                              <m:t> </m:t>
                            </m:r>
                          </m:sub>
                        </m:sSub>
                        <m:r>
                          <a:rPr kumimoji="1" lang="ko-KR" altLang="en-US" sz="1400">
                            <a:solidFill>
                              <a:srgbClr val="000000"/>
                            </a:solidFill>
                            <a:latin typeface="Cambria Math" panose="02040503050406030204" pitchFamily="18" charset="0"/>
                          </a:rPr>
                          <m:t>× </m:t>
                        </m:r>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I</m:t>
                            </m:r>
                          </m:e>
                          <m:sub>
                            <m:r>
                              <m:rPr>
                                <m:sty m:val="p"/>
                              </m:rPr>
                              <a:rPr kumimoji="1" lang="ko-KR" altLang="en-US" sz="1400">
                                <a:solidFill>
                                  <a:srgbClr val="000000"/>
                                </a:solidFill>
                                <a:latin typeface="Cambria Math" panose="02040503050406030204" pitchFamily="18" charset="0"/>
                              </a:rPr>
                              <m:t>SC</m:t>
                            </m:r>
                          </m:sub>
                        </m:sSub>
                      </m:den>
                    </m:f>
                    <m:r>
                      <a:rPr kumimoji="1" lang="ko-KR" altLang="en-US" sz="1400">
                        <a:solidFill>
                          <a:srgbClr val="000000"/>
                        </a:solidFill>
                        <a:latin typeface="Cambria Math" panose="02040503050406030204" pitchFamily="18" charset="0"/>
                      </a:rPr>
                      <m:t> = </m:t>
                    </m:r>
                    <m:f>
                      <m:fPr>
                        <m:ctrlPr>
                          <a:rPr kumimoji="1" lang="ko-KR" altLang="en-US" sz="1400" i="1">
                            <a:solidFill>
                              <a:srgbClr val="000000"/>
                            </a:solidFill>
                            <a:latin typeface="Cambria Math" panose="02040503050406030204" pitchFamily="18" charset="0"/>
                          </a:rPr>
                        </m:ctrlPr>
                      </m:fPr>
                      <m:num>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P</m:t>
                            </m:r>
                          </m:e>
                          <m:sub>
                            <m:r>
                              <m:rPr>
                                <m:sty m:val="p"/>
                              </m:rPr>
                              <a:rPr kumimoji="1" lang="ko-KR" altLang="en-US" sz="1400">
                                <a:solidFill>
                                  <a:srgbClr val="000000"/>
                                </a:solidFill>
                                <a:latin typeface="Cambria Math" panose="02040503050406030204" pitchFamily="18" charset="0"/>
                              </a:rPr>
                              <m:t>max</m:t>
                            </m:r>
                          </m:sub>
                        </m:sSub>
                      </m:num>
                      <m:den>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V</m:t>
                            </m:r>
                          </m:e>
                          <m:sub>
                            <m:r>
                              <m:rPr>
                                <m:sty m:val="p"/>
                              </m:rPr>
                              <a:rPr kumimoji="1" lang="ko-KR" altLang="en-US" sz="1400">
                                <a:solidFill>
                                  <a:srgbClr val="000000"/>
                                </a:solidFill>
                                <a:latin typeface="Cambria Math" panose="02040503050406030204" pitchFamily="18" charset="0"/>
                              </a:rPr>
                              <m:t>OC</m:t>
                            </m:r>
                            <m:r>
                              <a:rPr kumimoji="1" lang="ko-KR" altLang="en-US" sz="1400">
                                <a:solidFill>
                                  <a:srgbClr val="000000"/>
                                </a:solidFill>
                                <a:latin typeface="Cambria Math" panose="02040503050406030204" pitchFamily="18" charset="0"/>
                              </a:rPr>
                              <m:t> </m:t>
                            </m:r>
                          </m:sub>
                        </m:sSub>
                        <m:r>
                          <a:rPr kumimoji="1" lang="ko-KR" altLang="en-US" sz="1400">
                            <a:solidFill>
                              <a:srgbClr val="000000"/>
                            </a:solidFill>
                            <a:latin typeface="Cambria Math" panose="02040503050406030204" pitchFamily="18" charset="0"/>
                          </a:rPr>
                          <m:t>× </m:t>
                        </m:r>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I</m:t>
                            </m:r>
                          </m:e>
                          <m:sub>
                            <m:r>
                              <m:rPr>
                                <m:sty m:val="p"/>
                              </m:rPr>
                              <a:rPr kumimoji="1" lang="ko-KR" altLang="en-US" sz="1400">
                                <a:solidFill>
                                  <a:srgbClr val="000000"/>
                                </a:solidFill>
                                <a:latin typeface="Cambria Math" panose="02040503050406030204" pitchFamily="18" charset="0"/>
                              </a:rPr>
                              <m:t>SC</m:t>
                            </m:r>
                          </m:sub>
                        </m:sSub>
                      </m:den>
                    </m:f>
                    <m:r>
                      <a:rPr kumimoji="1" lang="ko-KR" altLang="en-US" sz="1400">
                        <a:solidFill>
                          <a:srgbClr val="000000"/>
                        </a:solidFill>
                        <a:latin typeface="Cambria Math" panose="02040503050406030204" pitchFamily="18" charset="0"/>
                      </a:rPr>
                      <m:t>   =  </m:t>
                    </m:r>
                    <m:f>
                      <m:fPr>
                        <m:ctrlPr>
                          <a:rPr kumimoji="1" lang="ko-KR" altLang="en-US" sz="1400" i="1">
                            <a:solidFill>
                              <a:srgbClr val="000000"/>
                            </a:solidFill>
                            <a:latin typeface="Cambria Math" panose="02040503050406030204" pitchFamily="18" charset="0"/>
                          </a:rPr>
                        </m:ctrlPr>
                      </m:fPr>
                      <m:num>
                        <m:r>
                          <a:rPr kumimoji="1" lang="ko-KR" altLang="en-US" sz="1400">
                            <a:solidFill>
                              <a:srgbClr val="000000"/>
                            </a:solidFill>
                            <a:latin typeface="Cambria Math" panose="02040503050406030204" pitchFamily="18" charset="0"/>
                          </a:rPr>
                          <m:t>2</m:t>
                        </m:r>
                        <m:r>
                          <a:rPr kumimoji="1" lang="en-US" altLang="ko-KR" sz="1400">
                            <a:solidFill>
                              <a:srgbClr val="000000"/>
                            </a:solidFill>
                            <a:latin typeface="Cambria Math" panose="02040503050406030204" pitchFamily="18" charset="0"/>
                          </a:rPr>
                          <m:t>3</m:t>
                        </m:r>
                        <m:r>
                          <a:rPr kumimoji="1" lang="ko-KR" altLang="en-US" sz="1400">
                            <a:solidFill>
                              <a:srgbClr val="000000"/>
                            </a:solidFill>
                            <a:latin typeface="Cambria Math" panose="02040503050406030204" pitchFamily="18" charset="0"/>
                          </a:rPr>
                          <m:t> </m:t>
                        </m:r>
                        <m:r>
                          <m:rPr>
                            <m:sty m:val="p"/>
                          </m:rPr>
                          <a:rPr kumimoji="1" lang="en-US" altLang="ko-KR" sz="1400">
                            <a:solidFill>
                              <a:srgbClr val="000000"/>
                            </a:solidFill>
                            <a:latin typeface="Cambria Math" panose="02040503050406030204" pitchFamily="18" charset="0"/>
                          </a:rPr>
                          <m:t>n</m:t>
                        </m:r>
                        <m:f>
                          <m:fPr>
                            <m:type m:val="lin"/>
                            <m:ctrlPr>
                              <a:rPr kumimoji="1" lang="ko-KR" altLang="en-US" sz="1400" i="1">
                                <a:solidFill>
                                  <a:srgbClr val="000000"/>
                                </a:solidFill>
                                <a:latin typeface="Cambria Math" panose="02040503050406030204" pitchFamily="18" charset="0"/>
                              </a:rPr>
                            </m:ctrlPr>
                          </m:fPr>
                          <m:num>
                            <m:r>
                              <m:rPr>
                                <m:sty m:val="p"/>
                              </m:rPr>
                              <a:rPr kumimoji="1" lang="ko-KR" altLang="en-US" sz="1400">
                                <a:solidFill>
                                  <a:srgbClr val="000000"/>
                                </a:solidFill>
                                <a:latin typeface="Cambria Math" panose="02040503050406030204" pitchFamily="18" charset="0"/>
                              </a:rPr>
                              <m:t>W</m:t>
                            </m:r>
                          </m:num>
                          <m:den>
                            <m:sSup>
                              <m:sSupPr>
                                <m:ctrlPr>
                                  <a:rPr kumimoji="1" lang="ko-KR" altLang="en-US" sz="1400" i="1">
                                    <a:solidFill>
                                      <a:srgbClr val="000000"/>
                                    </a:solidFill>
                                    <a:latin typeface="Cambria Math" panose="02040503050406030204" pitchFamily="18" charset="0"/>
                                  </a:rPr>
                                </m:ctrlPr>
                              </m:sSupPr>
                              <m:e>
                                <m:r>
                                  <m:rPr>
                                    <m:sty m:val="p"/>
                                  </m:rPr>
                                  <a:rPr kumimoji="1" lang="ko-KR" altLang="en-US" sz="1400">
                                    <a:solidFill>
                                      <a:srgbClr val="000000"/>
                                    </a:solidFill>
                                    <a:latin typeface="Cambria Math" panose="02040503050406030204" pitchFamily="18" charset="0"/>
                                  </a:rPr>
                                  <m:t>cm</m:t>
                                </m:r>
                              </m:e>
                              <m:sup>
                                <m:r>
                                  <a:rPr kumimoji="1" lang="ko-KR" altLang="en-US" sz="1400">
                                    <a:solidFill>
                                      <a:srgbClr val="000000"/>
                                    </a:solidFill>
                                    <a:latin typeface="Cambria Math" panose="02040503050406030204" pitchFamily="18" charset="0"/>
                                  </a:rPr>
                                  <m:t>2</m:t>
                                </m:r>
                              </m:sup>
                            </m:sSup>
                          </m:den>
                        </m:f>
                      </m:num>
                      <m:den>
                        <m:r>
                          <a:rPr kumimoji="1" lang="ko-KR" altLang="en-US" sz="1400">
                            <a:solidFill>
                              <a:srgbClr val="000000"/>
                            </a:solidFill>
                            <a:latin typeface="Cambria Math" panose="02040503050406030204" pitchFamily="18" charset="0"/>
                          </a:rPr>
                          <m:t>0.</m:t>
                        </m:r>
                        <m:r>
                          <a:rPr kumimoji="1" lang="en-US" altLang="ko-KR" sz="1400">
                            <a:solidFill>
                              <a:srgbClr val="000000"/>
                            </a:solidFill>
                            <a:latin typeface="Cambria Math" panose="02040503050406030204" pitchFamily="18" charset="0"/>
                          </a:rPr>
                          <m:t>09 </m:t>
                        </m:r>
                        <m:r>
                          <m:rPr>
                            <m:sty m:val="p"/>
                          </m:rPr>
                          <a:rPr kumimoji="1" lang="ko-KR" altLang="en-US" sz="1400">
                            <a:solidFill>
                              <a:srgbClr val="000000"/>
                            </a:solidFill>
                            <a:latin typeface="Cambria Math" panose="02040503050406030204" pitchFamily="18" charset="0"/>
                          </a:rPr>
                          <m:t>V</m:t>
                        </m:r>
                        <m:r>
                          <a:rPr kumimoji="1" lang="ko-KR" altLang="en-US" sz="1400">
                            <a:solidFill>
                              <a:srgbClr val="000000"/>
                            </a:solidFill>
                            <a:latin typeface="Cambria Math" panose="02040503050406030204" pitchFamily="18" charset="0"/>
                          </a:rPr>
                          <m:t> ×2 </m:t>
                        </m:r>
                        <m:r>
                          <m:rPr>
                            <m:sty m:val="p"/>
                          </m:rPr>
                          <a:rPr kumimoji="1" lang="ko-KR" altLang="en-US" sz="1400">
                            <a:solidFill>
                              <a:srgbClr val="000000"/>
                            </a:solidFill>
                            <a:latin typeface="Cambria Math" panose="02040503050406030204" pitchFamily="18" charset="0"/>
                          </a:rPr>
                          <m:t>μ</m:t>
                        </m:r>
                        <m:f>
                          <m:fPr>
                            <m:type m:val="lin"/>
                            <m:ctrlPr>
                              <a:rPr kumimoji="1" lang="ko-KR" altLang="en-US" sz="1400" i="1">
                                <a:solidFill>
                                  <a:srgbClr val="000000"/>
                                </a:solidFill>
                                <a:latin typeface="Cambria Math" panose="02040503050406030204" pitchFamily="18" charset="0"/>
                              </a:rPr>
                            </m:ctrlPr>
                          </m:fPr>
                          <m:num>
                            <m:r>
                              <m:rPr>
                                <m:sty m:val="p"/>
                              </m:rPr>
                              <a:rPr kumimoji="1" lang="ko-KR" altLang="en-US" sz="1400">
                                <a:solidFill>
                                  <a:srgbClr val="000000"/>
                                </a:solidFill>
                                <a:latin typeface="Cambria Math" panose="02040503050406030204" pitchFamily="18" charset="0"/>
                              </a:rPr>
                              <m:t>A</m:t>
                            </m:r>
                          </m:num>
                          <m:den>
                            <m:sSup>
                              <m:sSupPr>
                                <m:ctrlPr>
                                  <a:rPr kumimoji="1" lang="ko-KR" altLang="en-US" sz="1400" i="1">
                                    <a:solidFill>
                                      <a:srgbClr val="000000"/>
                                    </a:solidFill>
                                    <a:latin typeface="Cambria Math" panose="02040503050406030204" pitchFamily="18" charset="0"/>
                                  </a:rPr>
                                </m:ctrlPr>
                              </m:sSupPr>
                              <m:e>
                                <m:r>
                                  <m:rPr>
                                    <m:sty m:val="p"/>
                                  </m:rPr>
                                  <a:rPr kumimoji="1" lang="ko-KR" altLang="en-US" sz="1400">
                                    <a:solidFill>
                                      <a:srgbClr val="000000"/>
                                    </a:solidFill>
                                    <a:latin typeface="Cambria Math" panose="02040503050406030204" pitchFamily="18" charset="0"/>
                                  </a:rPr>
                                  <m:t>cm</m:t>
                                </m:r>
                              </m:e>
                              <m:sup>
                                <m:r>
                                  <a:rPr kumimoji="1" lang="ko-KR" altLang="en-US" sz="1400">
                                    <a:solidFill>
                                      <a:srgbClr val="000000"/>
                                    </a:solidFill>
                                    <a:latin typeface="Cambria Math" panose="02040503050406030204" pitchFamily="18" charset="0"/>
                                  </a:rPr>
                                  <m:t>2</m:t>
                                </m:r>
                              </m:sup>
                            </m:sSup>
                          </m:den>
                        </m:f>
                      </m:den>
                    </m:f>
                    <m:r>
                      <a:rPr kumimoji="1" lang="ko-KR" altLang="en-US" sz="1400">
                        <a:solidFill>
                          <a:srgbClr val="000000"/>
                        </a:solidFill>
                        <a:latin typeface="Cambria Math" panose="02040503050406030204" pitchFamily="18" charset="0"/>
                      </a:rPr>
                      <m:t> =</m:t>
                    </m:r>
                    <m:r>
                      <a:rPr kumimoji="1" lang="ko-KR" altLang="en-US" sz="1400" b="1">
                        <a:solidFill>
                          <a:srgbClr val="000000"/>
                        </a:solidFill>
                        <a:latin typeface="Cambria Math" panose="02040503050406030204" pitchFamily="18" charset="0"/>
                      </a:rPr>
                      <m:t>𝟎</m:t>
                    </m:r>
                    <m:r>
                      <a:rPr kumimoji="1" lang="ko-KR" altLang="en-US" sz="1400" b="1">
                        <a:solidFill>
                          <a:srgbClr val="000000"/>
                        </a:solidFill>
                        <a:latin typeface="Cambria Math" panose="02040503050406030204" pitchFamily="18" charset="0"/>
                      </a:rPr>
                      <m:t>.</m:t>
                    </m:r>
                  </m:oMath>
                </a14:m>
                <a:r>
                  <a:rPr kumimoji="1" lang="en-US" altLang="ko-KR" sz="1400" b="1" dirty="0">
                    <a:solidFill>
                      <a:srgbClr val="000000"/>
                    </a:solidFill>
                    <a:latin typeface="Times New Roman" panose="02020603050405020304" pitchFamily="18" charset="0"/>
                    <a:ea typeface="맑은 고딕" pitchFamily="50" charset="-127"/>
                    <a:cs typeface="Times New Roman" panose="02020603050405020304" pitchFamily="18" charset="0"/>
                  </a:rPr>
                  <a:t>128</a:t>
                </a:r>
                <a:endParaRPr kumimoji="1" lang="ko-KR" altLang="en-US" sz="1400" b="1"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mc:Choice>
        <mc:Fallback xmlns="">
          <p:sp>
            <p:nvSpPr>
              <p:cNvPr id="4" name="직사각형 3"/>
              <p:cNvSpPr>
                <a:spLocks noRot="1" noChangeAspect="1" noMove="1" noResize="1" noEditPoints="1" noAdjustHandles="1" noChangeArrowheads="1" noChangeShapeType="1" noTextEdit="1"/>
              </p:cNvSpPr>
              <p:nvPr/>
            </p:nvSpPr>
            <p:spPr>
              <a:xfrm>
                <a:off x="107504" y="5293579"/>
                <a:ext cx="5906689" cy="455189"/>
              </a:xfrm>
              <a:prstGeom prst="rect">
                <a:avLst/>
              </a:prstGeom>
              <a:blipFill rotWithShape="0">
                <a:blip r:embed="rId7"/>
                <a:stretch>
                  <a:fillRect t="-40000" b="-72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직사각형 4"/>
              <p:cNvSpPr/>
              <p:nvPr/>
            </p:nvSpPr>
            <p:spPr>
              <a:xfrm>
                <a:off x="107504" y="5975641"/>
                <a:ext cx="7345358" cy="477695"/>
              </a:xfrm>
              <a:prstGeom prst="rect">
                <a:avLst/>
              </a:prstGeom>
            </p:spPr>
            <p:txBody>
              <a:bodyPr wrap="square">
                <a:spAutoFit/>
              </a:bodyPr>
              <a:lstStyle/>
              <a:p>
                <a:pPr algn="just" fontAlgn="base">
                  <a:spcBef>
                    <a:spcPct val="0"/>
                  </a:spcBef>
                  <a:spcAft>
                    <a:spcPct val="0"/>
                  </a:spcAft>
                </a:pPr>
                <a14:m>
                  <m:oMath xmlns:m="http://schemas.openxmlformats.org/officeDocument/2006/math">
                    <m:r>
                      <m:rPr>
                        <m:nor/>
                      </m:rPr>
                      <a:rPr kumimoji="1" lang="en-US" altLang="ko-KR" sz="1400">
                        <a:solidFill>
                          <a:srgbClr val="000000"/>
                        </a:solidFill>
                        <a:latin typeface="Cambria Math" panose="02040503050406030204" pitchFamily="18" charset="0"/>
                        <a:ea typeface="맑은 고딕" pitchFamily="50" charset="-127"/>
                      </a:rPr>
                      <m:t>C</m:t>
                    </m:r>
                    <m:r>
                      <m:rPr>
                        <m:nor/>
                      </m:rPr>
                      <a:rPr kumimoji="1" lang="en-US" altLang="ko-KR" sz="1400">
                        <a:solidFill>
                          <a:srgbClr val="000000"/>
                        </a:solidFill>
                        <a:latin typeface="맑은 고딕" pitchFamily="50" charset="-127"/>
                        <a:ea typeface="맑은 고딕" pitchFamily="50" charset="-127"/>
                      </a:rPr>
                      <m:t>onversion</m:t>
                    </m:r>
                    <m:r>
                      <m:rPr>
                        <m:nor/>
                      </m:rPr>
                      <a:rPr kumimoji="1" lang="en-US" altLang="ko-KR" sz="1400">
                        <a:solidFill>
                          <a:srgbClr val="000000"/>
                        </a:solidFill>
                        <a:latin typeface="맑은 고딕" pitchFamily="50" charset="-127"/>
                        <a:ea typeface="맑은 고딕" pitchFamily="50" charset="-127"/>
                      </a:rPr>
                      <m:t> </m:t>
                    </m:r>
                    <m:r>
                      <m:rPr>
                        <m:nor/>
                      </m:rPr>
                      <a:rPr kumimoji="1" lang="en-US" altLang="ko-KR" sz="1400">
                        <a:solidFill>
                          <a:srgbClr val="000000"/>
                        </a:solidFill>
                        <a:latin typeface="맑은 고딕" pitchFamily="50" charset="-127"/>
                        <a:ea typeface="맑은 고딕" pitchFamily="50" charset="-127"/>
                      </a:rPr>
                      <m:t>efficiency</m:t>
                    </m:r>
                    <m:r>
                      <a:rPr kumimoji="1" lang="en-US" altLang="ko-KR" sz="1400">
                        <a:solidFill>
                          <a:srgbClr val="000000"/>
                        </a:solidFill>
                        <a:latin typeface="Cambria Math" panose="02040503050406030204" pitchFamily="18" charset="0"/>
                      </a:rPr>
                      <m:t> (</m:t>
                    </m:r>
                    <m:r>
                      <a:rPr kumimoji="1" lang="ko-KR" altLang="en-US" sz="1400">
                        <a:solidFill>
                          <a:srgbClr val="000000"/>
                        </a:solidFill>
                        <a:latin typeface="Cambria Math" panose="02040503050406030204" pitchFamily="18" charset="0"/>
                      </a:rPr>
                      <m:t>ŋ</m:t>
                    </m:r>
                    <m:r>
                      <a:rPr kumimoji="1" lang="en-US" altLang="ko-KR" sz="1400">
                        <a:solidFill>
                          <a:srgbClr val="000000"/>
                        </a:solidFill>
                        <a:latin typeface="Cambria Math" panose="02040503050406030204" pitchFamily="18" charset="0"/>
                      </a:rPr>
                      <m:t>)</m:t>
                    </m:r>
                    <m:r>
                      <a:rPr kumimoji="1" lang="ko-KR" altLang="en-US" sz="1400">
                        <a:solidFill>
                          <a:srgbClr val="000000"/>
                        </a:solidFill>
                        <a:latin typeface="Cambria Math" panose="02040503050406030204" pitchFamily="18" charset="0"/>
                      </a:rPr>
                      <m:t>=</m:t>
                    </m:r>
                    <m:f>
                      <m:fPr>
                        <m:ctrlPr>
                          <a:rPr kumimoji="1" lang="ko-KR" altLang="en-US" sz="1400" i="1">
                            <a:solidFill>
                              <a:srgbClr val="000000"/>
                            </a:solidFill>
                            <a:latin typeface="Cambria Math" panose="02040503050406030204" pitchFamily="18" charset="0"/>
                          </a:rPr>
                        </m:ctrlPr>
                      </m:fPr>
                      <m:num>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V</m:t>
                            </m:r>
                          </m:e>
                          <m:sub>
                            <m:r>
                              <m:rPr>
                                <m:sty m:val="p"/>
                              </m:rPr>
                              <a:rPr kumimoji="1" lang="ko-KR" altLang="en-US" sz="1400">
                                <a:solidFill>
                                  <a:srgbClr val="000000"/>
                                </a:solidFill>
                                <a:latin typeface="Cambria Math" panose="02040503050406030204" pitchFamily="18" charset="0"/>
                              </a:rPr>
                              <m:t>OC</m:t>
                            </m:r>
                            <m:r>
                              <a:rPr kumimoji="1" lang="ko-KR" altLang="en-US" sz="1400">
                                <a:solidFill>
                                  <a:srgbClr val="000000"/>
                                </a:solidFill>
                                <a:latin typeface="Cambria Math" panose="02040503050406030204" pitchFamily="18" charset="0"/>
                              </a:rPr>
                              <m:t> </m:t>
                            </m:r>
                          </m:sub>
                        </m:sSub>
                        <m:r>
                          <a:rPr kumimoji="1" lang="ko-KR" altLang="en-US" sz="1400">
                            <a:solidFill>
                              <a:srgbClr val="000000"/>
                            </a:solidFill>
                            <a:latin typeface="Cambria Math" panose="02040503050406030204" pitchFamily="18" charset="0"/>
                          </a:rPr>
                          <m:t>× </m:t>
                        </m:r>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J</m:t>
                            </m:r>
                          </m:e>
                          <m:sub>
                            <m:r>
                              <m:rPr>
                                <m:sty m:val="p"/>
                              </m:rPr>
                              <a:rPr kumimoji="1" lang="ko-KR" altLang="en-US" sz="1400">
                                <a:solidFill>
                                  <a:srgbClr val="000000"/>
                                </a:solidFill>
                                <a:latin typeface="Cambria Math" panose="02040503050406030204" pitchFamily="18" charset="0"/>
                              </a:rPr>
                              <m:t>SC</m:t>
                            </m:r>
                          </m:sub>
                        </m:sSub>
                        <m:r>
                          <a:rPr kumimoji="1" lang="ko-KR" altLang="en-US" sz="1400">
                            <a:solidFill>
                              <a:srgbClr val="000000"/>
                            </a:solidFill>
                            <a:latin typeface="Cambria Math" panose="02040503050406030204" pitchFamily="18" charset="0"/>
                          </a:rPr>
                          <m:t> ×</m:t>
                        </m:r>
                        <m:r>
                          <m:rPr>
                            <m:sty m:val="p"/>
                          </m:rPr>
                          <a:rPr kumimoji="1" lang="ko-KR" altLang="en-US" sz="1400">
                            <a:solidFill>
                              <a:srgbClr val="000000"/>
                            </a:solidFill>
                            <a:latin typeface="Cambria Math" panose="02040503050406030204" pitchFamily="18" charset="0"/>
                          </a:rPr>
                          <m:t>FF</m:t>
                        </m:r>
                      </m:num>
                      <m:den>
                        <m:sSub>
                          <m:sSubPr>
                            <m:ctrlPr>
                              <a:rPr kumimoji="1" lang="ko-KR" altLang="en-US" sz="1400" i="1">
                                <a:solidFill>
                                  <a:srgbClr val="000000"/>
                                </a:solidFill>
                                <a:latin typeface="Cambria Math" panose="02040503050406030204" pitchFamily="18" charset="0"/>
                              </a:rPr>
                            </m:ctrlPr>
                          </m:sSubPr>
                          <m:e>
                            <m:r>
                              <m:rPr>
                                <m:sty m:val="p"/>
                              </m:rPr>
                              <a:rPr kumimoji="1" lang="ko-KR" altLang="en-US" sz="1400">
                                <a:solidFill>
                                  <a:srgbClr val="000000"/>
                                </a:solidFill>
                                <a:latin typeface="Cambria Math" panose="02040503050406030204" pitchFamily="18" charset="0"/>
                              </a:rPr>
                              <m:t>P</m:t>
                            </m:r>
                          </m:e>
                          <m:sub>
                            <m:r>
                              <m:rPr>
                                <m:sty m:val="p"/>
                              </m:rPr>
                              <a:rPr kumimoji="1" lang="ko-KR" altLang="en-US" sz="1400">
                                <a:solidFill>
                                  <a:srgbClr val="000000"/>
                                </a:solidFill>
                                <a:latin typeface="Cambria Math" panose="02040503050406030204" pitchFamily="18" charset="0"/>
                              </a:rPr>
                              <m:t>input</m:t>
                            </m:r>
                          </m:sub>
                        </m:sSub>
                      </m:den>
                    </m:f>
                    <m:r>
                      <a:rPr kumimoji="1" lang="ko-KR" altLang="en-US" sz="1400">
                        <a:solidFill>
                          <a:srgbClr val="000000"/>
                        </a:solidFill>
                        <a:latin typeface="Cambria Math" panose="02040503050406030204" pitchFamily="18" charset="0"/>
                      </a:rPr>
                      <m:t> = </m:t>
                    </m:r>
                    <m:f>
                      <m:fPr>
                        <m:ctrlPr>
                          <a:rPr kumimoji="1" lang="ko-KR" altLang="en-US" sz="1400" i="1">
                            <a:solidFill>
                              <a:srgbClr val="000000"/>
                            </a:solidFill>
                            <a:latin typeface="Cambria Math" panose="02040503050406030204" pitchFamily="18" charset="0"/>
                          </a:rPr>
                        </m:ctrlPr>
                      </m:fPr>
                      <m:num>
                        <m:r>
                          <a:rPr kumimoji="1" lang="ko-KR" altLang="en-US" sz="1400">
                            <a:solidFill>
                              <a:srgbClr val="000000"/>
                            </a:solidFill>
                            <a:latin typeface="Cambria Math" panose="02040503050406030204" pitchFamily="18" charset="0"/>
                          </a:rPr>
                          <m:t>0.</m:t>
                        </m:r>
                        <m:r>
                          <a:rPr kumimoji="1" lang="en-US" altLang="ko-KR" sz="1400">
                            <a:solidFill>
                              <a:srgbClr val="000000"/>
                            </a:solidFill>
                            <a:latin typeface="Cambria Math" panose="02040503050406030204" pitchFamily="18" charset="0"/>
                          </a:rPr>
                          <m:t>09 </m:t>
                        </m:r>
                        <m:r>
                          <m:rPr>
                            <m:sty m:val="p"/>
                          </m:rPr>
                          <a:rPr kumimoji="1" lang="ko-KR" altLang="en-US" sz="1400">
                            <a:solidFill>
                              <a:srgbClr val="000000"/>
                            </a:solidFill>
                            <a:latin typeface="Cambria Math" panose="02040503050406030204" pitchFamily="18" charset="0"/>
                          </a:rPr>
                          <m:t>V</m:t>
                        </m:r>
                        <m:r>
                          <a:rPr kumimoji="1" lang="ko-KR" altLang="en-US" sz="1400">
                            <a:solidFill>
                              <a:srgbClr val="000000"/>
                            </a:solidFill>
                            <a:latin typeface="Cambria Math" panose="02040503050406030204" pitchFamily="18" charset="0"/>
                          </a:rPr>
                          <m:t> ×2 </m:t>
                        </m:r>
                        <m:r>
                          <m:rPr>
                            <m:sty m:val="p"/>
                          </m:rPr>
                          <a:rPr kumimoji="1" lang="ko-KR" altLang="en-US" sz="1400">
                            <a:solidFill>
                              <a:srgbClr val="000000"/>
                            </a:solidFill>
                            <a:latin typeface="Cambria Math" panose="02040503050406030204" pitchFamily="18" charset="0"/>
                          </a:rPr>
                          <m:t>μ</m:t>
                        </m:r>
                        <m:f>
                          <m:fPr>
                            <m:type m:val="lin"/>
                            <m:ctrlPr>
                              <a:rPr kumimoji="1" lang="ko-KR" altLang="en-US" sz="1400" i="1">
                                <a:solidFill>
                                  <a:srgbClr val="000000"/>
                                </a:solidFill>
                                <a:latin typeface="Cambria Math" panose="02040503050406030204" pitchFamily="18" charset="0"/>
                              </a:rPr>
                            </m:ctrlPr>
                          </m:fPr>
                          <m:num>
                            <m:r>
                              <m:rPr>
                                <m:sty m:val="p"/>
                              </m:rPr>
                              <a:rPr kumimoji="1" lang="ko-KR" altLang="en-US" sz="1400">
                                <a:solidFill>
                                  <a:srgbClr val="000000"/>
                                </a:solidFill>
                                <a:latin typeface="Cambria Math" panose="02040503050406030204" pitchFamily="18" charset="0"/>
                              </a:rPr>
                              <m:t>A</m:t>
                            </m:r>
                          </m:num>
                          <m:den>
                            <m:sSup>
                              <m:sSupPr>
                                <m:ctrlPr>
                                  <a:rPr kumimoji="1" lang="ko-KR" altLang="en-US" sz="1400" i="1">
                                    <a:solidFill>
                                      <a:srgbClr val="000000"/>
                                    </a:solidFill>
                                    <a:latin typeface="Cambria Math" panose="02040503050406030204" pitchFamily="18" charset="0"/>
                                  </a:rPr>
                                </m:ctrlPr>
                              </m:sSupPr>
                              <m:e>
                                <m:r>
                                  <m:rPr>
                                    <m:sty m:val="p"/>
                                  </m:rPr>
                                  <a:rPr kumimoji="1" lang="ko-KR" altLang="en-US" sz="1400">
                                    <a:solidFill>
                                      <a:srgbClr val="000000"/>
                                    </a:solidFill>
                                    <a:latin typeface="Cambria Math" panose="02040503050406030204" pitchFamily="18" charset="0"/>
                                  </a:rPr>
                                  <m:t>cm</m:t>
                                </m:r>
                              </m:e>
                              <m:sup>
                                <m:r>
                                  <a:rPr kumimoji="1" lang="ko-KR" altLang="en-US" sz="1400">
                                    <a:solidFill>
                                      <a:srgbClr val="000000"/>
                                    </a:solidFill>
                                    <a:latin typeface="Cambria Math" panose="02040503050406030204" pitchFamily="18" charset="0"/>
                                  </a:rPr>
                                  <m:t>2</m:t>
                                </m:r>
                              </m:sup>
                            </m:sSup>
                          </m:den>
                        </m:f>
                        <m:r>
                          <a:rPr kumimoji="1" lang="ko-KR" altLang="en-US" sz="1400">
                            <a:solidFill>
                              <a:srgbClr val="000000"/>
                            </a:solidFill>
                            <a:latin typeface="Cambria Math" panose="02040503050406030204" pitchFamily="18" charset="0"/>
                          </a:rPr>
                          <m:t>×0.</m:t>
                        </m:r>
                        <m:r>
                          <a:rPr kumimoji="1" lang="en-US" altLang="ko-KR" sz="1400" i="1">
                            <a:solidFill>
                              <a:srgbClr val="000000"/>
                            </a:solidFill>
                            <a:latin typeface="Cambria Math" panose="02040503050406030204" pitchFamily="18" charset="0"/>
                          </a:rPr>
                          <m:t>128</m:t>
                        </m:r>
                      </m:num>
                      <m:den>
                        <m:r>
                          <a:rPr kumimoji="1" lang="en-US" altLang="ko-KR" sz="1400">
                            <a:solidFill>
                              <a:srgbClr val="000000"/>
                            </a:solidFill>
                            <a:latin typeface="Cambria Math" panose="02040503050406030204" pitchFamily="18" charset="0"/>
                          </a:rPr>
                          <m:t>34.9 </m:t>
                        </m:r>
                        <m:r>
                          <a:rPr kumimoji="1" lang="ko-KR" altLang="en-US" sz="1400">
                            <a:solidFill>
                              <a:srgbClr val="000000"/>
                            </a:solidFill>
                            <a:latin typeface="Cambria Math" panose="02040503050406030204" pitchFamily="18" charset="0"/>
                          </a:rPr>
                          <m:t> </m:t>
                        </m:r>
                        <m:r>
                          <m:rPr>
                            <m:sty m:val="p"/>
                          </m:rPr>
                          <a:rPr kumimoji="1" lang="ko-KR" altLang="en-US" sz="1400">
                            <a:solidFill>
                              <a:srgbClr val="000000"/>
                            </a:solidFill>
                            <a:latin typeface="Cambria Math" panose="02040503050406030204" pitchFamily="18" charset="0"/>
                          </a:rPr>
                          <m:t>m</m:t>
                        </m:r>
                        <m:f>
                          <m:fPr>
                            <m:type m:val="lin"/>
                            <m:ctrlPr>
                              <a:rPr kumimoji="1" lang="ko-KR" altLang="en-US" sz="1400" i="1">
                                <a:solidFill>
                                  <a:srgbClr val="000000"/>
                                </a:solidFill>
                                <a:latin typeface="Cambria Math" panose="02040503050406030204" pitchFamily="18" charset="0"/>
                              </a:rPr>
                            </m:ctrlPr>
                          </m:fPr>
                          <m:num>
                            <m:r>
                              <m:rPr>
                                <m:sty m:val="p"/>
                              </m:rPr>
                              <a:rPr kumimoji="1" lang="ko-KR" altLang="en-US" sz="1400">
                                <a:solidFill>
                                  <a:srgbClr val="000000"/>
                                </a:solidFill>
                                <a:latin typeface="Cambria Math" panose="02040503050406030204" pitchFamily="18" charset="0"/>
                              </a:rPr>
                              <m:t>W</m:t>
                            </m:r>
                          </m:num>
                          <m:den>
                            <m:sSup>
                              <m:sSupPr>
                                <m:ctrlPr>
                                  <a:rPr kumimoji="1" lang="ko-KR" altLang="en-US" sz="1400" i="1">
                                    <a:solidFill>
                                      <a:srgbClr val="000000"/>
                                    </a:solidFill>
                                    <a:latin typeface="Cambria Math" panose="02040503050406030204" pitchFamily="18" charset="0"/>
                                  </a:rPr>
                                </m:ctrlPr>
                              </m:sSupPr>
                              <m:e>
                                <m:r>
                                  <m:rPr>
                                    <m:sty m:val="p"/>
                                  </m:rPr>
                                  <a:rPr kumimoji="1" lang="ko-KR" altLang="en-US" sz="1400">
                                    <a:solidFill>
                                      <a:srgbClr val="000000"/>
                                    </a:solidFill>
                                    <a:latin typeface="Cambria Math" panose="02040503050406030204" pitchFamily="18" charset="0"/>
                                  </a:rPr>
                                  <m:t>cm</m:t>
                                </m:r>
                              </m:e>
                              <m:sup>
                                <m:r>
                                  <a:rPr kumimoji="1" lang="ko-KR" altLang="en-US" sz="1400">
                                    <a:solidFill>
                                      <a:srgbClr val="000000"/>
                                    </a:solidFill>
                                    <a:latin typeface="Cambria Math" panose="02040503050406030204" pitchFamily="18" charset="0"/>
                                  </a:rPr>
                                  <m:t>2</m:t>
                                </m:r>
                              </m:sup>
                            </m:sSup>
                          </m:den>
                        </m:f>
                      </m:den>
                    </m:f>
                    <m:r>
                      <a:rPr kumimoji="1" lang="en-US" altLang="ko-KR" sz="1400">
                        <a:solidFill>
                          <a:srgbClr val="000000"/>
                        </a:solidFill>
                        <a:latin typeface="Cambria Math" panose="02040503050406030204" pitchFamily="18" charset="0"/>
                      </a:rPr>
                      <m:t> </m:t>
                    </m:r>
                    <m:r>
                      <a:rPr kumimoji="1" lang="ko-KR" altLang="en-US" sz="1400">
                        <a:solidFill>
                          <a:srgbClr val="000000"/>
                        </a:solidFill>
                        <a:latin typeface="Cambria Math" panose="02040503050406030204" pitchFamily="18" charset="0"/>
                      </a:rPr>
                      <m:t>=</m:t>
                    </m:r>
                    <m:f>
                      <m:fPr>
                        <m:ctrlPr>
                          <a:rPr kumimoji="1" lang="en-US" altLang="ko-KR" sz="1400" i="1">
                            <a:solidFill>
                              <a:srgbClr val="000000"/>
                            </a:solidFill>
                            <a:latin typeface="Cambria Math" panose="02040503050406030204" pitchFamily="18" charset="0"/>
                          </a:rPr>
                        </m:ctrlPr>
                      </m:fPr>
                      <m:num>
                        <m:r>
                          <a:rPr kumimoji="1" lang="en-US" altLang="ko-KR" sz="1400">
                            <a:solidFill>
                              <a:srgbClr val="000000"/>
                            </a:solidFill>
                            <a:latin typeface="Cambria Math" panose="02040503050406030204" pitchFamily="18" charset="0"/>
                          </a:rPr>
                          <m:t>6.6</m:t>
                        </m:r>
                        <m:r>
                          <a:rPr kumimoji="1" lang="en-US" altLang="ko-KR" sz="1400" i="1">
                            <a:solidFill>
                              <a:srgbClr val="000000"/>
                            </a:solidFill>
                            <a:latin typeface="Cambria Math" panose="02040503050406030204" pitchFamily="18" charset="0"/>
                          </a:rPr>
                          <m:t>×</m:t>
                        </m:r>
                        <m:sSup>
                          <m:sSupPr>
                            <m:ctrlPr>
                              <a:rPr kumimoji="1" lang="ko-KR" altLang="ko-KR" sz="1400" i="1">
                                <a:solidFill>
                                  <a:srgbClr val="000000"/>
                                </a:solidFill>
                                <a:latin typeface="Cambria Math" panose="02040503050406030204" pitchFamily="18" charset="0"/>
                              </a:rPr>
                            </m:ctrlPr>
                          </m:sSupPr>
                          <m:e>
                            <m:r>
                              <a:rPr kumimoji="1" lang="en-US" altLang="ko-KR" sz="1400">
                                <a:solidFill>
                                  <a:srgbClr val="000000"/>
                                </a:solidFill>
                                <a:latin typeface="Cambria Math" panose="02040503050406030204" pitchFamily="18" charset="0"/>
                              </a:rPr>
                              <m:t>10</m:t>
                            </m:r>
                          </m:e>
                          <m:sup>
                            <m:r>
                              <a:rPr kumimoji="1" lang="en-US" altLang="ko-KR" sz="1400" i="1">
                                <a:solidFill>
                                  <a:srgbClr val="000000"/>
                                </a:solidFill>
                                <a:latin typeface="Cambria Math" panose="02040503050406030204" pitchFamily="18" charset="0"/>
                              </a:rPr>
                              <m:t>−7</m:t>
                            </m:r>
                          </m:sup>
                        </m:sSup>
                      </m:num>
                      <m:den>
                        <m:r>
                          <a:rPr kumimoji="1" lang="en-US" altLang="ko-KR" sz="1400" i="1">
                            <a:solidFill>
                              <a:srgbClr val="000000"/>
                            </a:solidFill>
                            <a:latin typeface="Cambria Math" panose="02040503050406030204" pitchFamily="18" charset="0"/>
                          </a:rPr>
                          <m:t>2</m:t>
                        </m:r>
                        <m:d>
                          <m:dPr>
                            <m:ctrlPr>
                              <a:rPr kumimoji="1" lang="en-US" altLang="ko-KR" sz="1400" i="1">
                                <a:solidFill>
                                  <a:srgbClr val="000000"/>
                                </a:solidFill>
                                <a:latin typeface="Cambria Math" panose="02040503050406030204" pitchFamily="18" charset="0"/>
                              </a:rPr>
                            </m:ctrlPr>
                          </m:dPr>
                          <m:e>
                            <m:r>
                              <a:rPr kumimoji="1" lang="en-US" altLang="ko-KR" sz="1400" i="1">
                                <a:solidFill>
                                  <a:srgbClr val="000000"/>
                                </a:solidFill>
                                <a:latin typeface="Cambria Math" panose="02040503050406030204" pitchFamily="18" charset="0"/>
                              </a:rPr>
                              <m:t>𝑒𝑙𝑒𝑐𝑡𝑟𝑜𝑑𝑒</m:t>
                            </m:r>
                          </m:e>
                        </m:d>
                      </m:den>
                    </m:f>
                  </m:oMath>
                </a14:m>
                <a:r>
                  <a:rPr kumimoji="1" lang="en-US" altLang="ko-KR" sz="1400"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400" b="1" dirty="0">
                    <a:solidFill>
                      <a:srgbClr val="000000"/>
                    </a:solidFill>
                    <a:latin typeface="Times New Roman" panose="02020603050405020304" pitchFamily="18" charset="0"/>
                    <a:ea typeface="맑은 고딕" pitchFamily="50" charset="-127"/>
                    <a:cs typeface="Times New Roman" panose="02020603050405020304" pitchFamily="18" charset="0"/>
                  </a:rPr>
                  <a:t>= 3.3</a:t>
                </a:r>
                <a14:m>
                  <m:oMath xmlns:m="http://schemas.openxmlformats.org/officeDocument/2006/math">
                    <m:r>
                      <a:rPr kumimoji="1" lang="en-US" altLang="ko-KR" sz="1400" b="1" i="1">
                        <a:solidFill>
                          <a:srgbClr val="000000"/>
                        </a:solidFill>
                        <a:latin typeface="Cambria Math" panose="02040503050406030204" pitchFamily="18" charset="0"/>
                      </a:rPr>
                      <m:t>×</m:t>
                    </m:r>
                    <m:sSup>
                      <m:sSupPr>
                        <m:ctrlPr>
                          <a:rPr kumimoji="1" lang="ko-KR" altLang="ko-KR" sz="1400" b="1" i="1">
                            <a:solidFill>
                              <a:srgbClr val="000000"/>
                            </a:solidFill>
                            <a:latin typeface="Cambria Math" panose="02040503050406030204" pitchFamily="18" charset="0"/>
                          </a:rPr>
                        </m:ctrlPr>
                      </m:sSupPr>
                      <m:e>
                        <m:r>
                          <a:rPr kumimoji="1" lang="en-US" altLang="ko-KR" sz="1400" b="1" i="1">
                            <a:solidFill>
                              <a:srgbClr val="000000"/>
                            </a:solidFill>
                            <a:latin typeface="Cambria Math" panose="02040503050406030204" pitchFamily="18" charset="0"/>
                          </a:rPr>
                          <m:t>𝟏𝟎</m:t>
                        </m:r>
                      </m:e>
                      <m:sup>
                        <m:r>
                          <a:rPr kumimoji="1" lang="en-US" altLang="ko-KR" sz="1400" b="1" i="1">
                            <a:solidFill>
                              <a:srgbClr val="000000"/>
                            </a:solidFill>
                            <a:latin typeface="Cambria Math" panose="02040503050406030204" pitchFamily="18" charset="0"/>
                          </a:rPr>
                          <m:t>−</m:t>
                        </m:r>
                        <m:r>
                          <a:rPr kumimoji="1" lang="en-US" altLang="ko-KR" sz="1400" b="1" i="1">
                            <a:solidFill>
                              <a:srgbClr val="000000"/>
                            </a:solidFill>
                            <a:latin typeface="Cambria Math" panose="02040503050406030204" pitchFamily="18" charset="0"/>
                          </a:rPr>
                          <m:t>𝟕</m:t>
                        </m:r>
                      </m:sup>
                    </m:sSup>
                  </m:oMath>
                </a14:m>
                <a:endParaRPr kumimoji="1" lang="ko-KR" altLang="en-US" sz="1400" b="1" dirty="0">
                  <a:solidFill>
                    <a:srgbClr val="000000"/>
                  </a:solidFill>
                  <a:latin typeface="Times New Roman" panose="02020603050405020304" pitchFamily="18" charset="0"/>
                  <a:ea typeface="맑은 고딕" pitchFamily="50" charset="-127"/>
                  <a:cs typeface="Times New Roman" panose="02020603050405020304" pitchFamily="18" charset="0"/>
                </a:endParaRPr>
              </a:p>
            </p:txBody>
          </p:sp>
        </mc:Choice>
        <mc:Fallback xmlns="">
          <p:sp>
            <p:nvSpPr>
              <p:cNvPr id="5" name="직사각형 4"/>
              <p:cNvSpPr>
                <a:spLocks noRot="1" noChangeAspect="1" noMove="1" noResize="1" noEditPoints="1" noAdjustHandles="1" noChangeArrowheads="1" noChangeShapeType="1" noTextEdit="1"/>
              </p:cNvSpPr>
              <p:nvPr/>
            </p:nvSpPr>
            <p:spPr>
              <a:xfrm>
                <a:off x="107504" y="5975641"/>
                <a:ext cx="7345358" cy="477695"/>
              </a:xfrm>
              <a:prstGeom prst="rect">
                <a:avLst/>
              </a:prstGeom>
              <a:blipFill rotWithShape="0">
                <a:blip r:embed="rId8"/>
                <a:stretch>
                  <a:fillRect t="-37975" b="-63291"/>
                </a:stretch>
              </a:blipFill>
            </p:spPr>
            <p:txBody>
              <a:bodyPr/>
              <a:lstStyle/>
              <a:p>
                <a:r>
                  <a:rPr lang="ko-KR" altLang="en-US">
                    <a:noFill/>
                  </a:rPr>
                  <a:t> </a:t>
                </a:r>
              </a:p>
            </p:txBody>
          </p:sp>
        </mc:Fallback>
      </mc:AlternateContent>
      <p:sp>
        <p:nvSpPr>
          <p:cNvPr id="6" name="직사각형 5"/>
          <p:cNvSpPr/>
          <p:nvPr/>
        </p:nvSpPr>
        <p:spPr>
          <a:xfrm>
            <a:off x="744052" y="1052736"/>
            <a:ext cx="1505092" cy="276999"/>
          </a:xfrm>
          <a:prstGeom prst="rect">
            <a:avLst/>
          </a:prstGeom>
        </p:spPr>
        <p:txBody>
          <a:bodyPr wrap="none">
            <a:spAutoFit/>
          </a:bodyPr>
          <a:lstStyle/>
          <a:p>
            <a:pPr fontAlgn="base">
              <a:spcBef>
                <a:spcPct val="0"/>
              </a:spcBef>
              <a:spcAft>
                <a:spcPct val="0"/>
              </a:spcAft>
            </a:pPr>
            <a:r>
              <a:rPr kumimoji="1" lang="en-US" altLang="ko-KR" sz="1200" b="1" dirty="0">
                <a:solidFill>
                  <a:srgbClr val="0000FF"/>
                </a:solidFill>
                <a:latin typeface="Times New Roman" panose="02020603050405020304" pitchFamily="18" charset="0"/>
                <a:ea typeface="맑은 고딕" pitchFamily="50" charset="-127"/>
                <a:cs typeface="Times New Roman" panose="02020603050405020304" pitchFamily="18" charset="0"/>
              </a:rPr>
              <a:t>I</a:t>
            </a:r>
            <a:r>
              <a:rPr kumimoji="1" lang="en-US" altLang="ko-KR" sz="1200" b="1" baseline="-25000" dirty="0">
                <a:solidFill>
                  <a:srgbClr val="0000FF"/>
                </a:solidFill>
                <a:latin typeface="Times New Roman" panose="02020603050405020304" pitchFamily="18" charset="0"/>
                <a:ea typeface="맑은 고딕" pitchFamily="50" charset="-127"/>
                <a:cs typeface="Times New Roman" panose="02020603050405020304" pitchFamily="18" charset="0"/>
              </a:rPr>
              <a:t>SC</a:t>
            </a:r>
            <a:r>
              <a:rPr kumimoji="1" lang="en-US" altLang="ko-KR" sz="1200" b="1" dirty="0">
                <a:solidFill>
                  <a:srgbClr val="0000FF"/>
                </a:solidFill>
                <a:latin typeface="Times New Roman" panose="02020603050405020304" pitchFamily="18" charset="0"/>
                <a:ea typeface="맑은 고딕" pitchFamily="50" charset="-127"/>
                <a:cs typeface="Times New Roman" panose="02020603050405020304" pitchFamily="18" charset="0"/>
              </a:rPr>
              <a:t>= 2 ± 0.7uA cm</a:t>
            </a:r>
            <a:r>
              <a:rPr kumimoji="1" lang="en-US" altLang="ko-KR" sz="1200" b="1" baseline="30000" dirty="0">
                <a:solidFill>
                  <a:srgbClr val="0000FF"/>
                </a:solidFill>
                <a:latin typeface="Times New Roman" panose="02020603050405020304" pitchFamily="18" charset="0"/>
                <a:ea typeface="맑은 고딕" pitchFamily="50" charset="-127"/>
                <a:cs typeface="Times New Roman" panose="02020603050405020304" pitchFamily="18" charset="0"/>
              </a:rPr>
              <a:t>-2</a:t>
            </a:r>
            <a:r>
              <a:rPr kumimoji="1" lang="en-US" altLang="ko-KR" sz="1200" b="1" dirty="0">
                <a:solidFill>
                  <a:srgbClr val="0000FF"/>
                </a:solidFill>
                <a:latin typeface="Times New Roman" panose="02020603050405020304" pitchFamily="18" charset="0"/>
                <a:ea typeface="맑은 고딕" pitchFamily="50" charset="-127"/>
                <a:cs typeface="Times New Roman" panose="02020603050405020304" pitchFamily="18" charset="0"/>
              </a:rPr>
              <a:t> </a:t>
            </a:r>
            <a:endParaRPr kumimoji="1" lang="ko-KR" altLang="en-US" sz="1200" b="1" dirty="0">
              <a:solidFill>
                <a:srgbClr val="0000FF"/>
              </a:solidFill>
              <a:latin typeface="Times New Roman" panose="02020603050405020304" pitchFamily="18" charset="0"/>
              <a:ea typeface="맑은 고딕" pitchFamily="50" charset="-127"/>
              <a:cs typeface="Times New Roman" panose="02020603050405020304" pitchFamily="18" charset="0"/>
            </a:endParaRPr>
          </a:p>
        </p:txBody>
      </p:sp>
      <p:sp>
        <p:nvSpPr>
          <p:cNvPr id="7" name="직사각형 6"/>
          <p:cNvSpPr/>
          <p:nvPr/>
        </p:nvSpPr>
        <p:spPr>
          <a:xfrm>
            <a:off x="1687364" y="3271811"/>
            <a:ext cx="1590628" cy="276999"/>
          </a:xfrm>
          <a:prstGeom prst="rect">
            <a:avLst/>
          </a:prstGeom>
        </p:spPr>
        <p:txBody>
          <a:bodyPr wrap="none">
            <a:spAutoFit/>
          </a:bodyPr>
          <a:lstStyle/>
          <a:p>
            <a:pPr fontAlgn="base">
              <a:spcBef>
                <a:spcPct val="0"/>
              </a:spcBef>
              <a:spcAft>
                <a:spcPct val="0"/>
              </a:spcAft>
            </a:pPr>
            <a:r>
              <a:rPr kumimoji="1" lang="en-US" altLang="ko-KR" sz="1200" b="1" dirty="0">
                <a:solidFill>
                  <a:srgbClr val="FF0000"/>
                </a:solidFill>
                <a:latin typeface="Times New Roman" panose="02020603050405020304" pitchFamily="18" charset="0"/>
                <a:ea typeface="맑은 고딕" pitchFamily="50" charset="-127"/>
                <a:cs typeface="Times New Roman" panose="02020603050405020304" pitchFamily="18" charset="0"/>
              </a:rPr>
              <a:t>V</a:t>
            </a:r>
            <a:r>
              <a:rPr kumimoji="1" lang="en-US" altLang="ko-KR" sz="1200" b="1" baseline="-25000" dirty="0">
                <a:solidFill>
                  <a:srgbClr val="FF0000"/>
                </a:solidFill>
                <a:latin typeface="Times New Roman" panose="02020603050405020304" pitchFamily="18" charset="0"/>
                <a:ea typeface="맑은 고딕" pitchFamily="50" charset="-127"/>
                <a:cs typeface="Times New Roman" panose="02020603050405020304" pitchFamily="18" charset="0"/>
              </a:rPr>
              <a:t>OC</a:t>
            </a:r>
            <a:r>
              <a:rPr kumimoji="1" lang="en-US" altLang="ko-KR" sz="1200" b="1" dirty="0">
                <a:solidFill>
                  <a:srgbClr val="FF0000"/>
                </a:solidFill>
                <a:latin typeface="Times New Roman" panose="02020603050405020304" pitchFamily="18" charset="0"/>
                <a:ea typeface="맑은 고딕" pitchFamily="50" charset="-127"/>
                <a:cs typeface="Times New Roman" panose="02020603050405020304" pitchFamily="18" charset="0"/>
              </a:rPr>
              <a:t>= ~ + 90 ± 20 mV</a:t>
            </a:r>
            <a:endParaRPr kumimoji="1" lang="ko-KR" altLang="en-US" sz="1200" b="1" dirty="0">
              <a:solidFill>
                <a:srgbClr val="FF0000"/>
              </a:solidFill>
              <a:latin typeface="Times New Roman" panose="02020603050405020304" pitchFamily="18" charset="0"/>
              <a:ea typeface="맑은 고딕" pitchFamily="50" charset="-127"/>
              <a:cs typeface="Times New Roman" panose="02020603050405020304" pitchFamily="18" charset="0"/>
            </a:endParaRPr>
          </a:p>
        </p:txBody>
      </p:sp>
      <p:cxnSp>
        <p:nvCxnSpPr>
          <p:cNvPr id="9" name="직선 화살표 연결선 8"/>
          <p:cNvCxnSpPr/>
          <p:nvPr/>
        </p:nvCxnSpPr>
        <p:spPr>
          <a:xfrm flipH="1">
            <a:off x="528028" y="1329735"/>
            <a:ext cx="778614" cy="35698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7" idx="0"/>
          </p:cNvCxnSpPr>
          <p:nvPr/>
        </p:nvCxnSpPr>
        <p:spPr>
          <a:xfrm flipH="1" flipV="1">
            <a:off x="2051722" y="2824631"/>
            <a:ext cx="430956" cy="44718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203848" y="1427286"/>
            <a:ext cx="1707968" cy="276999"/>
          </a:xfrm>
          <a:prstGeom prst="rect">
            <a:avLst/>
          </a:prstGeom>
        </p:spPr>
        <p:txBody>
          <a:bodyPr wrap="none">
            <a:spAutoFit/>
          </a:bodyPr>
          <a:lstStyle/>
          <a:p>
            <a:pPr fontAlgn="base">
              <a:spcBef>
                <a:spcPct val="0"/>
              </a:spcBef>
              <a:spcAft>
                <a:spcPct val="0"/>
              </a:spcAft>
            </a:pPr>
            <a:r>
              <a:rPr kumimoji="1" lang="en-US" altLang="ko-KR" sz="1200" b="1" dirty="0" err="1">
                <a:solidFill>
                  <a:srgbClr val="006600"/>
                </a:solidFill>
                <a:latin typeface="Times New Roman" panose="02020603050405020304" pitchFamily="18" charset="0"/>
                <a:ea typeface="맑은 고딕" pitchFamily="50" charset="-127"/>
                <a:cs typeface="Times New Roman" panose="02020603050405020304" pitchFamily="18" charset="0"/>
              </a:rPr>
              <a:t>P</a:t>
            </a:r>
            <a:r>
              <a:rPr kumimoji="1" lang="en-US" altLang="ko-KR" sz="1200" b="1" baseline="-25000" dirty="0" err="1">
                <a:solidFill>
                  <a:srgbClr val="006600"/>
                </a:solidFill>
                <a:latin typeface="Times New Roman" panose="02020603050405020304" pitchFamily="18" charset="0"/>
                <a:ea typeface="맑은 고딕" pitchFamily="50" charset="-127"/>
                <a:cs typeface="Times New Roman" panose="02020603050405020304" pitchFamily="18" charset="0"/>
              </a:rPr>
              <a:t>cell</a:t>
            </a:r>
            <a:r>
              <a:rPr kumimoji="1" lang="en-US" altLang="ko-KR" sz="1200" b="1" baseline="-25000" dirty="0">
                <a:solidFill>
                  <a:srgbClr val="0066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200" b="1" dirty="0">
                <a:solidFill>
                  <a:srgbClr val="006600"/>
                </a:solidFill>
                <a:latin typeface="Times New Roman" panose="02020603050405020304" pitchFamily="18" charset="0"/>
                <a:ea typeface="맑은 고딕" pitchFamily="50" charset="-127"/>
                <a:cs typeface="Times New Roman" panose="02020603050405020304" pitchFamily="18" charset="0"/>
              </a:rPr>
              <a:t>= 23 ± 10 </a:t>
            </a:r>
            <a:r>
              <a:rPr kumimoji="1" lang="en-US" altLang="ko-KR" sz="1200" b="1" dirty="0" err="1">
                <a:solidFill>
                  <a:srgbClr val="006600"/>
                </a:solidFill>
                <a:latin typeface="Times New Roman" panose="02020603050405020304" pitchFamily="18" charset="0"/>
                <a:ea typeface="맑은 고딕" pitchFamily="50" charset="-127"/>
                <a:cs typeface="Times New Roman" panose="02020603050405020304" pitchFamily="18" charset="0"/>
              </a:rPr>
              <a:t>nW</a:t>
            </a:r>
            <a:r>
              <a:rPr kumimoji="1" lang="en-US" altLang="ko-KR" sz="1200" b="1" dirty="0">
                <a:solidFill>
                  <a:srgbClr val="006600"/>
                </a:solidFill>
                <a:latin typeface="Times New Roman" panose="02020603050405020304" pitchFamily="18" charset="0"/>
                <a:ea typeface="맑은 고딕" pitchFamily="50" charset="-127"/>
                <a:cs typeface="Times New Roman" panose="02020603050405020304" pitchFamily="18" charset="0"/>
              </a:rPr>
              <a:t> cm</a:t>
            </a:r>
            <a:r>
              <a:rPr kumimoji="1" lang="en-US" altLang="ko-KR" sz="1200" b="1" baseline="30000" dirty="0">
                <a:solidFill>
                  <a:srgbClr val="006600"/>
                </a:solidFill>
                <a:latin typeface="Times New Roman" panose="02020603050405020304" pitchFamily="18" charset="0"/>
                <a:ea typeface="맑은 고딕" pitchFamily="50" charset="-127"/>
                <a:cs typeface="Times New Roman" panose="02020603050405020304" pitchFamily="18" charset="0"/>
              </a:rPr>
              <a:t>-2</a:t>
            </a:r>
            <a:r>
              <a:rPr kumimoji="1" lang="en-US" altLang="ko-KR" sz="1200" b="1" dirty="0">
                <a:solidFill>
                  <a:srgbClr val="006600"/>
                </a:solidFill>
                <a:latin typeface="Times New Roman" panose="02020603050405020304" pitchFamily="18" charset="0"/>
                <a:ea typeface="맑은 고딕" pitchFamily="50" charset="-127"/>
                <a:cs typeface="Times New Roman" panose="02020603050405020304" pitchFamily="18" charset="0"/>
              </a:rPr>
              <a:t> </a:t>
            </a:r>
            <a:endParaRPr kumimoji="1" lang="ko-KR" altLang="en-US" sz="1200" b="1" dirty="0">
              <a:solidFill>
                <a:srgbClr val="006600"/>
              </a:solidFill>
              <a:latin typeface="Times New Roman" panose="02020603050405020304" pitchFamily="18" charset="0"/>
              <a:ea typeface="맑은 고딕" pitchFamily="50" charset="-127"/>
              <a:cs typeface="Times New Roman" panose="02020603050405020304" pitchFamily="18" charset="0"/>
            </a:endParaRPr>
          </a:p>
        </p:txBody>
      </p:sp>
      <p:cxnSp>
        <p:nvCxnSpPr>
          <p:cNvPr id="23" name="직선 화살표 연결선 22"/>
          <p:cNvCxnSpPr/>
          <p:nvPr/>
        </p:nvCxnSpPr>
        <p:spPr>
          <a:xfrm flipH="1" flipV="1">
            <a:off x="2843808" y="1712713"/>
            <a:ext cx="1321542" cy="5810"/>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27" name="그림 26"/>
          <p:cNvPicPr>
            <a:picLocks noChangeAspect="1"/>
          </p:cNvPicPr>
          <p:nvPr/>
        </p:nvPicPr>
        <p:blipFill>
          <a:blip r:embed="rId9"/>
          <a:stretch>
            <a:fillRect/>
          </a:stretch>
        </p:blipFill>
        <p:spPr>
          <a:xfrm>
            <a:off x="4860033" y="1037941"/>
            <a:ext cx="4248472" cy="4195077"/>
          </a:xfrm>
          <a:prstGeom prst="rect">
            <a:avLst/>
          </a:prstGeom>
        </p:spPr>
      </p:pic>
      <p:sp>
        <p:nvSpPr>
          <p:cNvPr id="28" name="직사각형 27"/>
          <p:cNvSpPr/>
          <p:nvPr/>
        </p:nvSpPr>
        <p:spPr>
          <a:xfrm>
            <a:off x="35496" y="3533252"/>
            <a:ext cx="5120184" cy="338554"/>
          </a:xfrm>
          <a:prstGeom prst="rect">
            <a:avLst/>
          </a:prstGeom>
        </p:spPr>
        <p:txBody>
          <a:bodyPr wrap="none">
            <a:spAutoFit/>
          </a:bodyPr>
          <a:lstStyle/>
          <a:p>
            <a:pPr fontAlgn="base">
              <a:spcBef>
                <a:spcPct val="0"/>
              </a:spcBef>
              <a:spcAft>
                <a:spcPct val="0"/>
              </a:spcAft>
            </a:pPr>
            <a:r>
              <a:rPr kumimoji="1" lang="en-US" altLang="ko-KR" sz="1600" b="1" dirty="0" err="1">
                <a:solidFill>
                  <a:srgbClr val="000000"/>
                </a:solidFill>
                <a:latin typeface="Times New Roman" panose="02020603050405020304" pitchFamily="18" charset="0"/>
                <a:ea typeface="맑은 고딕" pitchFamily="50" charset="-127"/>
                <a:cs typeface="Times New Roman" panose="02020603050405020304" pitchFamily="18" charset="0"/>
              </a:rPr>
              <a:t>E</a:t>
            </a:r>
            <a:r>
              <a:rPr kumimoji="1" lang="en-US" altLang="ko-KR" sz="1600" b="1" baseline="-25000" dirty="0" err="1">
                <a:solidFill>
                  <a:srgbClr val="000000"/>
                </a:solidFill>
                <a:latin typeface="Times New Roman" panose="02020603050405020304" pitchFamily="18" charset="0"/>
                <a:ea typeface="맑은 고딕" pitchFamily="50" charset="-127"/>
                <a:cs typeface="Times New Roman" panose="02020603050405020304" pitchFamily="18" charset="0"/>
              </a:rPr>
              <a:t>cell</a:t>
            </a:r>
            <a:r>
              <a:rPr kumimoji="1" lang="en-US" altLang="ko-KR" sz="1600" b="1"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600" b="1" dirty="0">
                <a:solidFill>
                  <a:srgbClr val="0070C0"/>
                </a:solidFill>
                <a:latin typeface="Times New Roman" panose="02020603050405020304" pitchFamily="18" charset="0"/>
                <a:ea typeface="맑은 고딕" pitchFamily="50" charset="-127"/>
                <a:cs typeface="Times New Roman" panose="02020603050405020304" pitchFamily="18" charset="0"/>
              </a:rPr>
              <a:t>(Os2 : +505 mV) </a:t>
            </a:r>
            <a:r>
              <a:rPr kumimoji="1" lang="en-US" altLang="ko-KR" sz="1600" b="1"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600" b="1" dirty="0">
                <a:solidFill>
                  <a:srgbClr val="7030A0"/>
                </a:solidFill>
                <a:latin typeface="Times New Roman" panose="02020603050405020304" pitchFamily="18" charset="0"/>
                <a:ea typeface="맑은 고딕" pitchFamily="50" charset="-127"/>
                <a:cs typeface="Times New Roman" panose="02020603050405020304" pitchFamily="18" charset="0"/>
              </a:rPr>
              <a:t>(Os1 : + 395mV) </a:t>
            </a:r>
            <a:r>
              <a:rPr kumimoji="1" lang="en-US" altLang="ko-KR" sz="1600" b="1" dirty="0">
                <a:solidFill>
                  <a:srgbClr val="000000"/>
                </a:solidFill>
                <a:latin typeface="Times New Roman" panose="02020603050405020304" pitchFamily="18" charset="0"/>
                <a:ea typeface="맑은 고딕" pitchFamily="50" charset="-127"/>
                <a:cs typeface="Times New Roman" panose="02020603050405020304" pitchFamily="18" charset="0"/>
              </a:rPr>
              <a:t>= </a:t>
            </a:r>
            <a:r>
              <a:rPr kumimoji="1" lang="en-US" altLang="ko-KR" sz="1600" b="1" dirty="0">
                <a:solidFill>
                  <a:srgbClr val="FF0000"/>
                </a:solidFill>
                <a:latin typeface="Times New Roman" panose="02020603050405020304" pitchFamily="18" charset="0"/>
                <a:ea typeface="맑은 고딕" pitchFamily="50" charset="-127"/>
                <a:cs typeface="Times New Roman" panose="02020603050405020304" pitchFamily="18" charset="0"/>
              </a:rPr>
              <a:t>~ + 110mV</a:t>
            </a:r>
            <a:endParaRPr kumimoji="1" lang="ko-KR" altLang="en-US" sz="1600" b="1" dirty="0">
              <a:solidFill>
                <a:srgbClr val="FF0000"/>
              </a:solidFill>
              <a:latin typeface="Times New Roman" panose="02020603050405020304" pitchFamily="18" charset="0"/>
              <a:ea typeface="맑은 고딕" pitchFamily="50" charset="-127"/>
              <a:cs typeface="Times New Roman" panose="02020603050405020304" pitchFamily="18" charset="0"/>
            </a:endParaRPr>
          </a:p>
        </p:txBody>
      </p:sp>
    </p:spTree>
    <p:extLst>
      <p:ext uri="{BB962C8B-B14F-4D97-AF65-F5344CB8AC3E}">
        <p14:creationId xmlns:p14="http://schemas.microsoft.com/office/powerpoint/2010/main" val="2267293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6"/>
          <p:cNvSpPr>
            <a:spLocks noChangeArrowheads="1"/>
          </p:cNvSpPr>
          <p:nvPr/>
        </p:nvSpPr>
        <p:spPr bwMode="auto">
          <a:xfrm>
            <a:off x="500034"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cap="all" dirty="0">
                <a:ln w="0"/>
                <a:solidFill>
                  <a:srgbClr val="002060"/>
                </a:solidFill>
                <a:effectLst>
                  <a:reflection blurRad="6350" stA="55000" endA="300" endPos="45500" dir="5400000" sy="-100000" algn="bl" rotWithShape="0"/>
                </a:effectLst>
                <a:latin typeface="맑은 고딕" pitchFamily="50" charset="-127"/>
                <a:ea typeface="맑은 고딕" pitchFamily="50" charset="-127"/>
              </a:rPr>
              <a:t>C</a:t>
            </a:r>
            <a:r>
              <a:rPr kumimoji="1" lang="en-US" altLang="ko-KR" sz="2000" b="1" dirty="0">
                <a:ln w="0"/>
                <a:solidFill>
                  <a:srgbClr val="002060"/>
                </a:solidFill>
                <a:effectLst>
                  <a:reflection blurRad="6350" stA="55000" endA="300" endPos="45500" dir="5400000" sy="-100000" algn="bl" rotWithShape="0"/>
                </a:effectLst>
                <a:latin typeface="맑은 고딕" pitchFamily="50" charset="-127"/>
                <a:ea typeface="맑은 고딕" pitchFamily="50" charset="-127"/>
              </a:rPr>
              <a:t>onclusion.</a:t>
            </a:r>
            <a:endParaRPr kumimoji="1" lang="ko-KR" altLang="en-US" sz="2000" b="1" cap="all" dirty="0">
              <a:ln w="0"/>
              <a:solidFill>
                <a:srgbClr val="002060"/>
              </a:solidFill>
              <a:effectLst>
                <a:reflection blurRad="6350" stA="55000" endA="300" endPos="45500" dir="5400000" sy="-100000" algn="bl" rotWithShape="0"/>
              </a:effectLst>
              <a:latin typeface="맑은 고딕" pitchFamily="50" charset="-127"/>
              <a:ea typeface="맑은 고딕" pitchFamily="50" charset="-127"/>
            </a:endParaRPr>
          </a:p>
        </p:txBody>
      </p:sp>
      <p:pic>
        <p:nvPicPr>
          <p:cNvPr id="2" name="그림 12" descr="번짐버튼B.png"/>
          <p:cNvPicPr>
            <a:picLocks noChangeAspect="1"/>
          </p:cNvPicPr>
          <p:nvPr/>
        </p:nvPicPr>
        <p:blipFill>
          <a:blip r:embed="rId3" cstate="print"/>
          <a:srcRect/>
          <a:stretch>
            <a:fillRect/>
          </a:stretch>
        </p:blipFill>
        <p:spPr bwMode="auto">
          <a:xfrm>
            <a:off x="571500" y="285750"/>
            <a:ext cx="314325" cy="314325"/>
          </a:xfrm>
          <a:prstGeom prst="rect">
            <a:avLst/>
          </a:prstGeom>
          <a:noFill/>
          <a:ln w="9525">
            <a:noFill/>
            <a:miter lim="800000"/>
            <a:headEnd/>
            <a:tailEnd/>
          </a:ln>
        </p:spPr>
      </p:pic>
      <p:sp>
        <p:nvSpPr>
          <p:cNvPr id="10" name="직사각형 9"/>
          <p:cNvSpPr/>
          <p:nvPr/>
        </p:nvSpPr>
        <p:spPr>
          <a:xfrm>
            <a:off x="323527" y="1628800"/>
            <a:ext cx="8641085" cy="3323987"/>
          </a:xfrm>
          <a:prstGeom prst="rect">
            <a:avLst/>
          </a:prstGeom>
        </p:spPr>
        <p:txBody>
          <a:bodyPr wrap="square">
            <a:spAutoFit/>
          </a:bodyPr>
          <a:lstStyle/>
          <a:p>
            <a:pPr algn="just" fontAlgn="base" latinLnBrk="0">
              <a:lnSpc>
                <a:spcPct val="150000"/>
              </a:lnSpc>
              <a:spcBef>
                <a:spcPct val="0"/>
              </a:spcBef>
              <a:spcAft>
                <a:spcPct val="0"/>
              </a:spcAft>
              <a:buFontTx/>
              <a:buBlip>
                <a:blip r:embed="rId4"/>
              </a:buBlip>
            </a:pPr>
            <a:r>
              <a:rPr kumimoji="1" lang="en-US" altLang="ko-KR" sz="2000" dirty="0">
                <a:solidFill>
                  <a:srgbClr val="000000"/>
                </a:solidFill>
                <a:latin typeface="Times New Roman" panose="02020603050405020304" pitchFamily="18" charset="0"/>
                <a:ea typeface="맑은 고딕" pitchFamily="50" charset="-127"/>
                <a:cs typeface="Times New Roman" panose="02020603050405020304" pitchFamily="18" charset="0"/>
              </a:rPr>
              <a:t> Photosystems can be immobilized by </a:t>
            </a:r>
            <a:r>
              <a:rPr kumimoji="1" lang="en-US" altLang="ko-KR" sz="2000" dirty="0" err="1">
                <a:solidFill>
                  <a:srgbClr val="000000"/>
                </a:solidFill>
                <a:latin typeface="Times New Roman" panose="02020603050405020304" pitchFamily="18" charset="0"/>
                <a:ea typeface="맑은 고딕" pitchFamily="50" charset="-127"/>
                <a:cs typeface="Times New Roman" panose="02020603050405020304" pitchFamily="18" charset="0"/>
              </a:rPr>
              <a:t>Os</a:t>
            </a:r>
            <a:r>
              <a:rPr kumimoji="1" lang="en-US" altLang="ko-KR" sz="2000" dirty="0">
                <a:solidFill>
                  <a:srgbClr val="000000"/>
                </a:solidFill>
                <a:latin typeface="Times New Roman" panose="02020603050405020304" pitchFamily="18" charset="0"/>
                <a:ea typeface="맑은 고딕" pitchFamily="50" charset="-127"/>
                <a:cs typeface="Times New Roman" panose="02020603050405020304" pitchFamily="18" charset="0"/>
              </a:rPr>
              <a:t>-redox hydrogels. </a:t>
            </a:r>
          </a:p>
          <a:p>
            <a:pPr algn="just" fontAlgn="base" latinLnBrk="0">
              <a:lnSpc>
                <a:spcPct val="150000"/>
              </a:lnSpc>
              <a:spcBef>
                <a:spcPct val="0"/>
              </a:spcBef>
              <a:spcAft>
                <a:spcPct val="0"/>
              </a:spcAft>
            </a:pPr>
            <a:endParaRPr kumimoji="1" lang="en-US" altLang="ko-KR" sz="2000"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algn="just" fontAlgn="base" latinLnBrk="0">
              <a:lnSpc>
                <a:spcPct val="150000"/>
              </a:lnSpc>
              <a:spcBef>
                <a:spcPct val="0"/>
              </a:spcBef>
              <a:spcAft>
                <a:spcPct val="0"/>
              </a:spcAft>
              <a:buFontTx/>
              <a:buBlip>
                <a:blip r:embed="rId4"/>
              </a:buBlip>
            </a:pPr>
            <a:r>
              <a:rPr kumimoji="1" lang="en-US" altLang="ko-KR" sz="2000" dirty="0">
                <a:solidFill>
                  <a:srgbClr val="000000"/>
                </a:solidFill>
                <a:latin typeface="Times New Roman" panose="02020603050405020304" pitchFamily="18" charset="0"/>
                <a:ea typeface="맑은 고딕" pitchFamily="50" charset="-127"/>
                <a:cs typeface="Times New Roman" panose="02020603050405020304" pitchFamily="18" charset="0"/>
              </a:rPr>
              <a:t> Upon irradiation, this </a:t>
            </a:r>
            <a:r>
              <a:rPr kumimoji="1" lang="en-US" altLang="ko-KR" sz="2000"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sz="2000" dirty="0">
                <a:solidFill>
                  <a:srgbClr val="000000"/>
                </a:solidFill>
                <a:latin typeface="Times New Roman" panose="02020603050405020304" pitchFamily="18" charset="0"/>
                <a:ea typeface="맑은 고딕" pitchFamily="50" charset="-127"/>
                <a:cs typeface="Times New Roman" panose="02020603050405020304" pitchFamily="18" charset="0"/>
              </a:rPr>
              <a:t> device produced photocurrents as a closed and autonomous system. </a:t>
            </a:r>
          </a:p>
          <a:p>
            <a:pPr algn="just" fontAlgn="base" latinLnBrk="0">
              <a:lnSpc>
                <a:spcPct val="150000"/>
              </a:lnSpc>
              <a:spcBef>
                <a:spcPct val="0"/>
              </a:spcBef>
              <a:spcAft>
                <a:spcPct val="0"/>
              </a:spcAft>
            </a:pPr>
            <a:endParaRPr kumimoji="1" lang="en-US" altLang="ko-KR" sz="2000" dirty="0">
              <a:solidFill>
                <a:srgbClr val="000000"/>
              </a:solidFill>
              <a:latin typeface="Times New Roman" panose="02020603050405020304" pitchFamily="18" charset="0"/>
              <a:ea typeface="맑은 고딕" pitchFamily="50" charset="-127"/>
              <a:cs typeface="Times New Roman" panose="02020603050405020304" pitchFamily="18" charset="0"/>
            </a:endParaRPr>
          </a:p>
          <a:p>
            <a:pPr algn="just" fontAlgn="base" latinLnBrk="0">
              <a:lnSpc>
                <a:spcPct val="150000"/>
              </a:lnSpc>
              <a:spcBef>
                <a:spcPct val="0"/>
              </a:spcBef>
              <a:spcAft>
                <a:spcPct val="0"/>
              </a:spcAft>
              <a:buFontTx/>
              <a:buBlip>
                <a:blip r:embed="rId4"/>
              </a:buBlip>
            </a:pPr>
            <a:r>
              <a:rPr kumimoji="1" lang="en-US" altLang="ko-KR" sz="2000" dirty="0">
                <a:solidFill>
                  <a:srgbClr val="000000"/>
                </a:solidFill>
                <a:latin typeface="Times New Roman" panose="02020603050405020304" pitchFamily="18" charset="0"/>
                <a:ea typeface="맑은 고딕" pitchFamily="50" charset="-127"/>
                <a:cs typeface="Times New Roman" panose="02020603050405020304" pitchFamily="18" charset="0"/>
              </a:rPr>
              <a:t> This result has shown the serial coupling of two independent processes of light capturing by PS2 and PS1 yielding a fully closed </a:t>
            </a:r>
            <a:r>
              <a:rPr kumimoji="1" lang="en-US" altLang="ko-KR" sz="2000" dirty="0" err="1">
                <a:solidFill>
                  <a:srgbClr val="000000"/>
                </a:solidFill>
                <a:latin typeface="Times New Roman" panose="02020603050405020304" pitchFamily="18" charset="0"/>
                <a:ea typeface="맑은 고딕" pitchFamily="50" charset="-127"/>
                <a:cs typeface="Times New Roman" panose="02020603050405020304" pitchFamily="18" charset="0"/>
              </a:rPr>
              <a:t>biophotovoltaic</a:t>
            </a:r>
            <a:r>
              <a:rPr kumimoji="1" lang="en-US" altLang="ko-KR" sz="2000" dirty="0">
                <a:solidFill>
                  <a:srgbClr val="000000"/>
                </a:solidFill>
                <a:latin typeface="Times New Roman" panose="02020603050405020304" pitchFamily="18" charset="0"/>
                <a:ea typeface="맑은 고딕" pitchFamily="50" charset="-127"/>
                <a:cs typeface="Times New Roman" panose="02020603050405020304" pitchFamily="18" charset="0"/>
              </a:rPr>
              <a:t> cell.</a:t>
            </a:r>
          </a:p>
        </p:txBody>
      </p:sp>
    </p:spTree>
    <p:extLst>
      <p:ext uri="{BB962C8B-B14F-4D97-AF65-F5344CB8AC3E}">
        <p14:creationId xmlns:p14="http://schemas.microsoft.com/office/powerpoint/2010/main" val="2717684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6"/>
          <p:cNvSpPr>
            <a:spLocks noChangeArrowheads="1"/>
          </p:cNvSpPr>
          <p:nvPr/>
        </p:nvSpPr>
        <p:spPr bwMode="auto">
          <a:xfrm>
            <a:off x="500034"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333399">
                    <a:lumMod val="75000"/>
                  </a:srgbClr>
                </a:solidFill>
                <a:effectLst>
                  <a:reflection blurRad="6350" stA="55000" endA="300" endPos="45500" dir="5400000" sy="-100000" algn="bl" rotWithShape="0"/>
                </a:effectLst>
                <a:latin typeface="맑은 고딕" pitchFamily="50" charset="-127"/>
                <a:ea typeface="맑은 고딕" pitchFamily="50" charset="-127"/>
              </a:rPr>
              <a:t>I</a:t>
            </a:r>
            <a:r>
              <a:rPr kumimoji="1" lang="en-US" altLang="ko-KR"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rPr>
              <a:t>ntroduction</a:t>
            </a:r>
            <a:endParaRPr kumimoji="1" lang="ko-KR" altLang="en-US"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endParaRPr>
          </a:p>
        </p:txBody>
      </p:sp>
      <p:pic>
        <p:nvPicPr>
          <p:cNvPr id="2" name="그림 12" descr="번짐버튼B.png"/>
          <p:cNvPicPr>
            <a:picLocks noChangeAspect="1"/>
          </p:cNvPicPr>
          <p:nvPr/>
        </p:nvPicPr>
        <p:blipFill>
          <a:blip r:embed="rId3" cstate="print"/>
          <a:srcRect/>
          <a:stretch>
            <a:fillRect/>
          </a:stretch>
        </p:blipFill>
        <p:spPr bwMode="auto">
          <a:xfrm>
            <a:off x="571500" y="285750"/>
            <a:ext cx="314325" cy="314325"/>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lum contrast="10000"/>
          </a:blip>
          <a:srcRect/>
          <a:stretch>
            <a:fillRect/>
          </a:stretch>
        </p:blipFill>
        <p:spPr bwMode="auto">
          <a:xfrm>
            <a:off x="142844" y="1142984"/>
            <a:ext cx="4214842" cy="2643206"/>
          </a:xfrm>
          <a:prstGeom prst="rect">
            <a:avLst/>
          </a:prstGeom>
          <a:noFill/>
          <a:ln w="9525">
            <a:noFill/>
            <a:miter lim="800000"/>
            <a:headEnd/>
            <a:tailEnd/>
          </a:ln>
          <a:effectLst/>
        </p:spPr>
      </p:pic>
      <p:pic>
        <p:nvPicPr>
          <p:cNvPr id="14" name="Picture 2"/>
          <p:cNvPicPr>
            <a:picLocks noChangeAspect="1" noChangeArrowheads="1"/>
          </p:cNvPicPr>
          <p:nvPr/>
        </p:nvPicPr>
        <p:blipFill>
          <a:blip r:embed="rId5" cstate="print"/>
          <a:srcRect/>
          <a:stretch>
            <a:fillRect/>
          </a:stretch>
        </p:blipFill>
        <p:spPr bwMode="auto">
          <a:xfrm>
            <a:off x="4572000" y="1214422"/>
            <a:ext cx="4214810" cy="2371428"/>
          </a:xfrm>
          <a:prstGeom prst="rect">
            <a:avLst/>
          </a:prstGeom>
          <a:noFill/>
          <a:ln w="9525">
            <a:noFill/>
            <a:round/>
            <a:headEnd/>
            <a:tailEnd/>
          </a:ln>
        </p:spPr>
      </p:pic>
      <p:sp>
        <p:nvSpPr>
          <p:cNvPr id="15" name="직사각형 14"/>
          <p:cNvSpPr/>
          <p:nvPr/>
        </p:nvSpPr>
        <p:spPr>
          <a:xfrm>
            <a:off x="642910" y="6143644"/>
            <a:ext cx="3214710"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en-US" altLang="ko-KR" dirty="0">
                <a:solidFill>
                  <a:srgbClr val="FFFFFF"/>
                </a:solidFill>
              </a:rPr>
              <a:t>Electrode</a:t>
            </a:r>
            <a:endParaRPr kumimoji="1" lang="ko-KR" altLang="en-US" dirty="0">
              <a:solidFill>
                <a:srgbClr val="FFFFFF"/>
              </a:solidFill>
            </a:endParaRPr>
          </a:p>
        </p:txBody>
      </p:sp>
      <p:sp>
        <p:nvSpPr>
          <p:cNvPr id="16" name="직사각형 15"/>
          <p:cNvSpPr/>
          <p:nvPr/>
        </p:nvSpPr>
        <p:spPr>
          <a:xfrm>
            <a:off x="5357818" y="6143644"/>
            <a:ext cx="3214710"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en-US" altLang="ko-KR" dirty="0">
                <a:solidFill>
                  <a:srgbClr val="FFFFFF"/>
                </a:solidFill>
              </a:rPr>
              <a:t>Electrode</a:t>
            </a:r>
            <a:endParaRPr kumimoji="1" lang="ko-KR" altLang="en-US" dirty="0">
              <a:solidFill>
                <a:srgbClr val="FFFFFF"/>
              </a:solidFill>
            </a:endParaRPr>
          </a:p>
        </p:txBody>
      </p:sp>
      <p:sp>
        <p:nvSpPr>
          <p:cNvPr id="17" name="직사각형 16"/>
          <p:cNvSpPr/>
          <p:nvPr/>
        </p:nvSpPr>
        <p:spPr>
          <a:xfrm>
            <a:off x="911728" y="4295009"/>
            <a:ext cx="1270732" cy="276999"/>
          </a:xfrm>
          <a:prstGeom prst="rect">
            <a:avLst/>
          </a:prstGeom>
        </p:spPr>
        <p:txBody>
          <a:bodyPr wrap="none">
            <a:spAutoFit/>
          </a:bodyPr>
          <a:lstStyle/>
          <a:p>
            <a:pPr fontAlgn="base">
              <a:spcBef>
                <a:spcPct val="0"/>
              </a:spcBef>
              <a:spcAft>
                <a:spcPct val="0"/>
              </a:spcAft>
            </a:pPr>
            <a:r>
              <a:rPr kumimoji="1" lang="en-US" altLang="ko-KR" sz="1200" b="1" dirty="0">
                <a:solidFill>
                  <a:srgbClr val="0000FF"/>
                </a:solidFill>
                <a:latin typeface="맑은 고딕" pitchFamily="50" charset="-127"/>
                <a:ea typeface="맑은 고딕" pitchFamily="50" charset="-127"/>
              </a:rPr>
              <a:t>Electron</a:t>
            </a:r>
            <a:r>
              <a:rPr kumimoji="1" lang="en-US" altLang="ko-KR" sz="1200" b="1" dirty="0">
                <a:solidFill>
                  <a:srgbClr val="000000"/>
                </a:solidFill>
                <a:latin typeface="맑은 고딕" pitchFamily="50" charset="-127"/>
                <a:ea typeface="맑은 고딕" pitchFamily="50" charset="-127"/>
              </a:rPr>
              <a:t> </a:t>
            </a:r>
            <a:r>
              <a:rPr kumimoji="1" lang="en-US" altLang="ko-KR" sz="1200" b="1" dirty="0">
                <a:solidFill>
                  <a:srgbClr val="0000FF"/>
                </a:solidFill>
                <a:latin typeface="맑은 고딕" pitchFamily="50" charset="-127"/>
                <a:ea typeface="맑은 고딕" pitchFamily="50" charset="-127"/>
              </a:rPr>
              <a:t>donor</a:t>
            </a:r>
            <a:endParaRPr kumimoji="1" lang="ko-KR" altLang="en-US" sz="1200" b="1" dirty="0">
              <a:solidFill>
                <a:srgbClr val="0000FF"/>
              </a:solidFill>
              <a:latin typeface="맑은 고딕" pitchFamily="50" charset="-127"/>
              <a:ea typeface="맑은 고딕" pitchFamily="50" charset="-127"/>
            </a:endParaRPr>
          </a:p>
        </p:txBody>
      </p:sp>
      <p:sp>
        <p:nvSpPr>
          <p:cNvPr id="18" name="직사각형 17"/>
          <p:cNvSpPr/>
          <p:nvPr/>
        </p:nvSpPr>
        <p:spPr>
          <a:xfrm>
            <a:off x="2214546" y="4286256"/>
            <a:ext cx="1460785" cy="276999"/>
          </a:xfrm>
          <a:prstGeom prst="rect">
            <a:avLst/>
          </a:prstGeom>
        </p:spPr>
        <p:txBody>
          <a:bodyPr wrap="none">
            <a:spAutoFit/>
          </a:bodyPr>
          <a:lstStyle/>
          <a:p>
            <a:pPr fontAlgn="base">
              <a:spcBef>
                <a:spcPct val="0"/>
              </a:spcBef>
              <a:spcAft>
                <a:spcPct val="0"/>
              </a:spcAft>
            </a:pPr>
            <a:r>
              <a:rPr kumimoji="1" lang="en-US" altLang="ko-KR" sz="1200" b="1" dirty="0">
                <a:solidFill>
                  <a:srgbClr val="FF0000"/>
                </a:solidFill>
                <a:latin typeface="맑은 고딕" pitchFamily="50" charset="-127"/>
                <a:ea typeface="맑은 고딕" pitchFamily="50" charset="-127"/>
              </a:rPr>
              <a:t>Electron acceptor</a:t>
            </a:r>
            <a:endParaRPr kumimoji="1" lang="ko-KR" altLang="en-US" sz="1200" b="1" dirty="0">
              <a:solidFill>
                <a:srgbClr val="FF0000"/>
              </a:solidFill>
              <a:latin typeface="맑은 고딕" pitchFamily="50" charset="-127"/>
              <a:ea typeface="맑은 고딕" pitchFamily="50" charset="-127"/>
            </a:endParaRPr>
          </a:p>
        </p:txBody>
      </p:sp>
      <p:pic>
        <p:nvPicPr>
          <p:cNvPr id="19" name="Picture 2"/>
          <p:cNvPicPr preferRelativeResize="0">
            <a:picLocks noChangeArrowheads="1"/>
          </p:cNvPicPr>
          <p:nvPr/>
        </p:nvPicPr>
        <p:blipFill>
          <a:blip r:embed="rId6" cstate="print"/>
          <a:srcRect/>
          <a:stretch>
            <a:fillRect/>
          </a:stretch>
        </p:blipFill>
        <p:spPr bwMode="auto">
          <a:xfrm rot="10800000">
            <a:off x="882625" y="4857760"/>
            <a:ext cx="1314987" cy="1285884"/>
          </a:xfrm>
          <a:prstGeom prst="rect">
            <a:avLst/>
          </a:prstGeom>
          <a:noFill/>
          <a:ln w="9525">
            <a:noFill/>
            <a:miter lim="800000"/>
            <a:headEnd/>
            <a:tailEnd/>
          </a:ln>
        </p:spPr>
      </p:pic>
      <p:pic>
        <p:nvPicPr>
          <p:cNvPr id="20" name="Picture 3"/>
          <p:cNvPicPr preferRelativeResize="0">
            <a:picLocks noChangeArrowheads="1"/>
          </p:cNvPicPr>
          <p:nvPr/>
        </p:nvPicPr>
        <p:blipFill>
          <a:blip r:embed="rId7" cstate="print"/>
          <a:srcRect/>
          <a:stretch>
            <a:fillRect/>
          </a:stretch>
        </p:blipFill>
        <p:spPr bwMode="auto">
          <a:xfrm rot="10800000">
            <a:off x="5715009" y="4857760"/>
            <a:ext cx="2571767" cy="1285884"/>
          </a:xfrm>
          <a:prstGeom prst="rect">
            <a:avLst/>
          </a:prstGeom>
          <a:noFill/>
          <a:ln w="9525">
            <a:noFill/>
            <a:miter lim="800000"/>
            <a:headEnd/>
            <a:tailEnd/>
          </a:ln>
        </p:spPr>
      </p:pic>
      <p:pic>
        <p:nvPicPr>
          <p:cNvPr id="22" name="Picture 2"/>
          <p:cNvPicPr preferRelativeResize="0">
            <a:picLocks noChangeArrowheads="1"/>
          </p:cNvPicPr>
          <p:nvPr/>
        </p:nvPicPr>
        <p:blipFill>
          <a:blip r:embed="rId6" cstate="print"/>
          <a:srcRect/>
          <a:stretch>
            <a:fillRect/>
          </a:stretch>
        </p:blipFill>
        <p:spPr bwMode="auto">
          <a:xfrm>
            <a:off x="2311386" y="4857759"/>
            <a:ext cx="1314987" cy="1285884"/>
          </a:xfrm>
          <a:prstGeom prst="rect">
            <a:avLst/>
          </a:prstGeom>
          <a:noFill/>
          <a:ln w="9525">
            <a:noFill/>
            <a:miter lim="800000"/>
            <a:headEnd/>
            <a:tailEnd/>
          </a:ln>
        </p:spPr>
      </p:pic>
      <p:sp>
        <p:nvSpPr>
          <p:cNvPr id="24" name="직사각형 23"/>
          <p:cNvSpPr/>
          <p:nvPr/>
        </p:nvSpPr>
        <p:spPr>
          <a:xfrm>
            <a:off x="6732382" y="4286256"/>
            <a:ext cx="482824" cy="276999"/>
          </a:xfrm>
          <a:prstGeom prst="rect">
            <a:avLst/>
          </a:prstGeom>
        </p:spPr>
        <p:txBody>
          <a:bodyPr wrap="none">
            <a:spAutoFit/>
          </a:bodyPr>
          <a:lstStyle/>
          <a:p>
            <a:pPr fontAlgn="base">
              <a:spcBef>
                <a:spcPct val="0"/>
              </a:spcBef>
              <a:spcAft>
                <a:spcPct val="0"/>
              </a:spcAft>
            </a:pPr>
            <a:r>
              <a:rPr kumimoji="1" lang="en-US" altLang="ko-KR" sz="1200" b="1" dirty="0">
                <a:solidFill>
                  <a:srgbClr val="0000FF"/>
                </a:solidFill>
                <a:latin typeface="맑은 고딕" pitchFamily="50" charset="-127"/>
                <a:ea typeface="맑은 고딕" pitchFamily="50" charset="-127"/>
              </a:rPr>
              <a:t>H</a:t>
            </a:r>
            <a:r>
              <a:rPr kumimoji="1" lang="en-US" altLang="ko-KR" sz="1200" b="1" baseline="-25000" dirty="0">
                <a:solidFill>
                  <a:srgbClr val="0000FF"/>
                </a:solidFill>
                <a:latin typeface="맑은 고딕" pitchFamily="50" charset="-127"/>
                <a:ea typeface="맑은 고딕" pitchFamily="50" charset="-127"/>
              </a:rPr>
              <a:t>2</a:t>
            </a:r>
            <a:r>
              <a:rPr kumimoji="1" lang="en-US" altLang="ko-KR" sz="1200" b="1" dirty="0">
                <a:solidFill>
                  <a:srgbClr val="0000FF"/>
                </a:solidFill>
                <a:latin typeface="맑은 고딕" pitchFamily="50" charset="-127"/>
                <a:ea typeface="맑은 고딕" pitchFamily="50" charset="-127"/>
              </a:rPr>
              <a:t>O</a:t>
            </a:r>
            <a:endParaRPr kumimoji="1" lang="ko-KR" altLang="en-US" sz="1200" b="1" dirty="0">
              <a:solidFill>
                <a:srgbClr val="0000FF"/>
              </a:solidFill>
              <a:latin typeface="맑은 고딕" pitchFamily="50" charset="-127"/>
              <a:ea typeface="맑은 고딕" pitchFamily="50" charset="-127"/>
            </a:endParaRPr>
          </a:p>
        </p:txBody>
      </p:sp>
      <p:cxnSp>
        <p:nvCxnSpPr>
          <p:cNvPr id="26" name="직선 화살표 연결선 25"/>
          <p:cNvCxnSpPr>
            <a:stCxn id="17" idx="2"/>
            <a:endCxn id="19" idx="0"/>
          </p:cNvCxnSpPr>
          <p:nvPr/>
        </p:nvCxnSpPr>
        <p:spPr>
          <a:xfrm rot="5400000">
            <a:off x="757788" y="5354338"/>
            <a:ext cx="1571636" cy="69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a:stCxn id="18" idx="2"/>
            <a:endCxn id="22" idx="2"/>
          </p:cNvCxnSpPr>
          <p:nvPr/>
        </p:nvCxnSpPr>
        <p:spPr>
          <a:xfrm rot="16200000" flipH="1">
            <a:off x="2166715" y="5341478"/>
            <a:ext cx="1580388" cy="23941"/>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직사각형 28"/>
          <p:cNvSpPr/>
          <p:nvPr/>
        </p:nvSpPr>
        <p:spPr>
          <a:xfrm>
            <a:off x="1571604" y="4728143"/>
            <a:ext cx="375424" cy="369332"/>
          </a:xfrm>
          <a:prstGeom prst="rect">
            <a:avLst/>
          </a:prstGeom>
        </p:spPr>
        <p:txBody>
          <a:bodyPr wrap="none">
            <a:spAutoFit/>
          </a:bodyPr>
          <a:lstStyle/>
          <a:p>
            <a:pPr fontAlgn="base">
              <a:spcBef>
                <a:spcPct val="0"/>
              </a:spcBef>
              <a:spcAft>
                <a:spcPct val="0"/>
              </a:spcAft>
            </a:pPr>
            <a:r>
              <a:rPr kumimoji="1" lang="en-US" altLang="ko-KR" b="1" dirty="0">
                <a:solidFill>
                  <a:srgbClr val="FF0000"/>
                </a:solidFill>
                <a:latin typeface="맑은 고딕" pitchFamily="50" charset="-127"/>
                <a:ea typeface="맑은 고딕" pitchFamily="50" charset="-127"/>
              </a:rPr>
              <a:t>e</a:t>
            </a:r>
            <a:r>
              <a:rPr kumimoji="1" lang="en-US" altLang="ko-KR" b="1" baseline="30000" dirty="0">
                <a:solidFill>
                  <a:srgbClr val="FF0000"/>
                </a:solidFill>
                <a:latin typeface="맑은 고딕" pitchFamily="50" charset="-127"/>
                <a:ea typeface="맑은 고딕" pitchFamily="50" charset="-127"/>
              </a:rPr>
              <a:t>-</a:t>
            </a:r>
            <a:endParaRPr kumimoji="1" lang="ko-KR" altLang="en-US" b="1" baseline="30000" dirty="0">
              <a:solidFill>
                <a:srgbClr val="FF0000"/>
              </a:solidFill>
              <a:latin typeface="맑은 고딕" pitchFamily="50" charset="-127"/>
              <a:ea typeface="맑은 고딕" pitchFamily="50" charset="-127"/>
            </a:endParaRPr>
          </a:p>
        </p:txBody>
      </p:sp>
      <p:sp>
        <p:nvSpPr>
          <p:cNvPr id="33" name="직사각형 32"/>
          <p:cNvSpPr/>
          <p:nvPr/>
        </p:nvSpPr>
        <p:spPr>
          <a:xfrm>
            <a:off x="2982130" y="4728143"/>
            <a:ext cx="375424" cy="369332"/>
          </a:xfrm>
          <a:prstGeom prst="rect">
            <a:avLst/>
          </a:prstGeom>
        </p:spPr>
        <p:txBody>
          <a:bodyPr wrap="none">
            <a:spAutoFit/>
          </a:bodyPr>
          <a:lstStyle/>
          <a:p>
            <a:pPr fontAlgn="base">
              <a:spcBef>
                <a:spcPct val="0"/>
              </a:spcBef>
              <a:spcAft>
                <a:spcPct val="0"/>
              </a:spcAft>
            </a:pPr>
            <a:r>
              <a:rPr kumimoji="1" lang="en-US" altLang="ko-KR" b="1" dirty="0">
                <a:solidFill>
                  <a:srgbClr val="FF0000"/>
                </a:solidFill>
                <a:latin typeface="맑은 고딕" pitchFamily="50" charset="-127"/>
                <a:ea typeface="맑은 고딕" pitchFamily="50" charset="-127"/>
              </a:rPr>
              <a:t>e</a:t>
            </a:r>
            <a:r>
              <a:rPr kumimoji="1" lang="en-US" altLang="ko-KR" b="1" baseline="30000" dirty="0">
                <a:solidFill>
                  <a:srgbClr val="FF0000"/>
                </a:solidFill>
                <a:latin typeface="맑은 고딕" pitchFamily="50" charset="-127"/>
                <a:ea typeface="맑은 고딕" pitchFamily="50" charset="-127"/>
              </a:rPr>
              <a:t>-</a:t>
            </a:r>
            <a:endParaRPr kumimoji="1" lang="ko-KR" altLang="en-US" b="1" baseline="30000" dirty="0">
              <a:solidFill>
                <a:srgbClr val="FF0000"/>
              </a:solidFill>
              <a:latin typeface="맑은 고딕" pitchFamily="50" charset="-127"/>
              <a:ea typeface="맑은 고딕" pitchFamily="50" charset="-127"/>
            </a:endParaRPr>
          </a:p>
        </p:txBody>
      </p:sp>
      <p:sp>
        <p:nvSpPr>
          <p:cNvPr id="34" name="직사각형 33"/>
          <p:cNvSpPr/>
          <p:nvPr/>
        </p:nvSpPr>
        <p:spPr>
          <a:xfrm>
            <a:off x="7072330" y="4786322"/>
            <a:ext cx="375424" cy="369332"/>
          </a:xfrm>
          <a:prstGeom prst="rect">
            <a:avLst/>
          </a:prstGeom>
        </p:spPr>
        <p:txBody>
          <a:bodyPr wrap="none">
            <a:spAutoFit/>
          </a:bodyPr>
          <a:lstStyle/>
          <a:p>
            <a:pPr fontAlgn="base">
              <a:spcBef>
                <a:spcPct val="0"/>
              </a:spcBef>
              <a:spcAft>
                <a:spcPct val="0"/>
              </a:spcAft>
            </a:pPr>
            <a:r>
              <a:rPr kumimoji="1" lang="en-US" altLang="ko-KR" b="1" dirty="0">
                <a:solidFill>
                  <a:srgbClr val="FF0000"/>
                </a:solidFill>
                <a:latin typeface="맑은 고딕" pitchFamily="50" charset="-127"/>
                <a:ea typeface="맑은 고딕" pitchFamily="50" charset="-127"/>
              </a:rPr>
              <a:t>e</a:t>
            </a:r>
            <a:r>
              <a:rPr kumimoji="1" lang="en-US" altLang="ko-KR" b="1" baseline="30000" dirty="0">
                <a:solidFill>
                  <a:srgbClr val="FF0000"/>
                </a:solidFill>
                <a:latin typeface="맑은 고딕" pitchFamily="50" charset="-127"/>
                <a:ea typeface="맑은 고딕" pitchFamily="50" charset="-127"/>
              </a:rPr>
              <a:t>-</a:t>
            </a:r>
            <a:endParaRPr kumimoji="1" lang="ko-KR" altLang="en-US" b="1" baseline="30000" dirty="0">
              <a:solidFill>
                <a:srgbClr val="FF0000"/>
              </a:solidFill>
              <a:latin typeface="맑은 고딕" pitchFamily="50" charset="-127"/>
              <a:ea typeface="맑은 고딕" pitchFamily="50" charset="-127"/>
            </a:endParaRPr>
          </a:p>
        </p:txBody>
      </p:sp>
      <p:cxnSp>
        <p:nvCxnSpPr>
          <p:cNvPr id="35" name="직선 화살표 연결선 34"/>
          <p:cNvCxnSpPr>
            <a:stCxn id="24" idx="2"/>
            <a:endCxn id="20" idx="0"/>
          </p:cNvCxnSpPr>
          <p:nvPr/>
        </p:nvCxnSpPr>
        <p:spPr>
          <a:xfrm rot="16200000" flipH="1">
            <a:off x="6197149" y="5339900"/>
            <a:ext cx="1580389" cy="270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타원 37"/>
          <p:cNvSpPr/>
          <p:nvPr/>
        </p:nvSpPr>
        <p:spPr>
          <a:xfrm>
            <a:off x="1277385" y="5715016"/>
            <a:ext cx="571504" cy="42862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
        <p:nvSpPr>
          <p:cNvPr id="39" name="타원 38"/>
          <p:cNvSpPr/>
          <p:nvPr/>
        </p:nvSpPr>
        <p:spPr>
          <a:xfrm>
            <a:off x="7786710" y="1571612"/>
            <a:ext cx="1071570" cy="64294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
        <p:nvSpPr>
          <p:cNvPr id="41" name="타원 40"/>
          <p:cNvSpPr/>
          <p:nvPr/>
        </p:nvSpPr>
        <p:spPr>
          <a:xfrm>
            <a:off x="2643174" y="5000636"/>
            <a:ext cx="571504" cy="42862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srgbClr val="FFFFFF"/>
              </a:solidFill>
            </a:endParaRPr>
          </a:p>
        </p:txBody>
      </p:sp>
      <p:sp>
        <p:nvSpPr>
          <p:cNvPr id="42" name="타원 41"/>
          <p:cNvSpPr/>
          <p:nvPr/>
        </p:nvSpPr>
        <p:spPr>
          <a:xfrm>
            <a:off x="6715140" y="5786454"/>
            <a:ext cx="571504" cy="42862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dirty="0">
              <a:solidFill>
                <a:srgbClr val="00B050"/>
              </a:solidFill>
            </a:endParaRPr>
          </a:p>
        </p:txBody>
      </p:sp>
      <p:sp>
        <p:nvSpPr>
          <p:cNvPr id="43" name="타원 42"/>
          <p:cNvSpPr/>
          <p:nvPr/>
        </p:nvSpPr>
        <p:spPr>
          <a:xfrm>
            <a:off x="5572132" y="2126182"/>
            <a:ext cx="857256" cy="42862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dirty="0">
              <a:solidFill>
                <a:srgbClr val="00B050"/>
              </a:solidFill>
            </a:endParaRPr>
          </a:p>
        </p:txBody>
      </p:sp>
      <p:sp>
        <p:nvSpPr>
          <p:cNvPr id="44" name="직사각형 43"/>
          <p:cNvSpPr/>
          <p:nvPr/>
        </p:nvSpPr>
        <p:spPr>
          <a:xfrm>
            <a:off x="6929454" y="3571876"/>
            <a:ext cx="1832553" cy="230832"/>
          </a:xfrm>
          <a:prstGeom prst="rect">
            <a:avLst/>
          </a:prstGeom>
        </p:spPr>
        <p:txBody>
          <a:bodyPr wrap="none">
            <a:spAutoFit/>
          </a:bodyPr>
          <a:lstStyle/>
          <a:p>
            <a:pPr fontAlgn="base">
              <a:spcBef>
                <a:spcPct val="0"/>
              </a:spcBef>
              <a:spcAft>
                <a:spcPct val="0"/>
              </a:spcAft>
            </a:pPr>
            <a:r>
              <a:rPr kumimoji="1" lang="en-US" altLang="ko-KR" sz="900" i="1" dirty="0">
                <a:solidFill>
                  <a:srgbClr val="000000"/>
                </a:solidFill>
                <a:latin typeface="맑은 고딕" pitchFamily="50" charset="-127"/>
                <a:ea typeface="맑은 고딕" pitchFamily="50" charset="-127"/>
              </a:rPr>
              <a:t>Adv. Mater. </a:t>
            </a:r>
            <a:r>
              <a:rPr kumimoji="1" lang="en-US" altLang="ko-KR" sz="900" b="1" i="1" dirty="0">
                <a:solidFill>
                  <a:srgbClr val="000000"/>
                </a:solidFill>
                <a:latin typeface="맑은 고딕" pitchFamily="50" charset="-127"/>
                <a:ea typeface="맑은 고딕" pitchFamily="50" charset="-127"/>
              </a:rPr>
              <a:t>2013, 25, 349–377</a:t>
            </a:r>
            <a:endParaRPr kumimoji="1" lang="ko-KR" altLang="en-US" sz="900" dirty="0">
              <a:solidFill>
                <a:srgbClr val="000000"/>
              </a:solidFill>
              <a:latin typeface="맑은 고딕" pitchFamily="50" charset="-127"/>
              <a:ea typeface="맑은 고딕" pitchFamily="50" charset="-127"/>
            </a:endParaRPr>
          </a:p>
        </p:txBody>
      </p:sp>
    </p:spTree>
    <p:extLst>
      <p:ext uri="{BB962C8B-B14F-4D97-AF65-F5344CB8AC3E}">
        <p14:creationId xmlns:p14="http://schemas.microsoft.com/office/powerpoint/2010/main" val="1461447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6"/>
          <p:cNvSpPr>
            <a:spLocks noChangeArrowheads="1"/>
          </p:cNvSpPr>
          <p:nvPr/>
        </p:nvSpPr>
        <p:spPr bwMode="auto">
          <a:xfrm>
            <a:off x="500034"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defRPr/>
            </a:pPr>
            <a:r>
              <a:rPr kumimoji="1" lang="en-US" altLang="ko-KR" sz="20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2000" b="1" dirty="0">
                <a:solidFill>
                  <a:srgbClr val="333399">
                    <a:lumMod val="75000"/>
                  </a:srgbClr>
                </a:solidFill>
                <a:effectLst>
                  <a:reflection blurRad="6350" stA="55000" endA="300" endPos="45500" dir="5400000" sy="-100000" algn="bl" rotWithShape="0"/>
                </a:effectLst>
                <a:latin typeface="맑은 고딕" pitchFamily="50" charset="-127"/>
                <a:ea typeface="맑은 고딕" pitchFamily="50" charset="-127"/>
              </a:rPr>
              <a:t>I</a:t>
            </a:r>
            <a:r>
              <a:rPr kumimoji="1" lang="en-US" altLang="ko-KR"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rPr>
              <a:t>ntroduction</a:t>
            </a:r>
            <a:endParaRPr kumimoji="1" lang="ko-KR" altLang="en-US" sz="2000" b="1" dirty="0">
              <a:solidFill>
                <a:srgbClr val="333399">
                  <a:lumMod val="75000"/>
                </a:srgbClr>
              </a:solidFill>
              <a:effectLst>
                <a:reflection blurRad="6350" stA="55000" endA="300" endPos="45500" dir="5400000" sy="-100000" algn="bl" rotWithShape="0"/>
              </a:effectLst>
              <a:latin typeface="돋움" pitchFamily="50" charset="-127"/>
              <a:ea typeface="돋움" pitchFamily="50" charset="-127"/>
            </a:endParaRPr>
          </a:p>
        </p:txBody>
      </p:sp>
      <p:pic>
        <p:nvPicPr>
          <p:cNvPr id="2" name="그림 12" descr="번짐버튼B.png"/>
          <p:cNvPicPr>
            <a:picLocks noChangeAspect="1"/>
          </p:cNvPicPr>
          <p:nvPr/>
        </p:nvPicPr>
        <p:blipFill>
          <a:blip r:embed="rId3" cstate="print"/>
          <a:srcRect/>
          <a:stretch>
            <a:fillRect/>
          </a:stretch>
        </p:blipFill>
        <p:spPr bwMode="auto">
          <a:xfrm>
            <a:off x="571500" y="285750"/>
            <a:ext cx="314325" cy="314325"/>
          </a:xfrm>
          <a:prstGeom prst="rect">
            <a:avLst/>
          </a:prstGeom>
          <a:noFill/>
          <a:ln w="9525">
            <a:noFill/>
            <a:miter lim="800000"/>
            <a:headEnd/>
            <a:tailEnd/>
          </a:ln>
        </p:spPr>
      </p:pic>
      <p:pic>
        <p:nvPicPr>
          <p:cNvPr id="9" name="Picture 2"/>
          <p:cNvPicPr>
            <a:picLocks noChangeAspect="1" noChangeArrowheads="1"/>
          </p:cNvPicPr>
          <p:nvPr/>
        </p:nvPicPr>
        <p:blipFill>
          <a:blip r:embed="rId4">
            <a:lum contrast="10000"/>
          </a:blip>
          <a:srcRect l="56410" r="9402" b="60000"/>
          <a:stretch>
            <a:fillRect/>
          </a:stretch>
        </p:blipFill>
        <p:spPr bwMode="auto">
          <a:xfrm>
            <a:off x="285720" y="714356"/>
            <a:ext cx="2928958" cy="1785950"/>
          </a:xfrm>
          <a:prstGeom prst="rect">
            <a:avLst/>
          </a:prstGeom>
          <a:noFill/>
          <a:ln w="9525">
            <a:noFill/>
            <a:miter lim="800000"/>
            <a:headEnd/>
            <a:tailEnd/>
          </a:ln>
          <a:effectLst/>
        </p:spPr>
      </p:pic>
      <p:pic>
        <p:nvPicPr>
          <p:cNvPr id="10" name="Picture 2"/>
          <p:cNvPicPr>
            <a:picLocks noChangeAspect="1" noChangeArrowheads="1"/>
          </p:cNvPicPr>
          <p:nvPr/>
        </p:nvPicPr>
        <p:blipFill>
          <a:blip r:embed="rId5">
            <a:lum contrast="10000"/>
          </a:blip>
          <a:srcRect l="13025" r="6966" b="72152"/>
          <a:stretch>
            <a:fillRect/>
          </a:stretch>
        </p:blipFill>
        <p:spPr bwMode="auto">
          <a:xfrm>
            <a:off x="285720" y="2500306"/>
            <a:ext cx="3071834" cy="1928826"/>
          </a:xfrm>
          <a:prstGeom prst="rect">
            <a:avLst/>
          </a:prstGeom>
          <a:noFill/>
          <a:ln w="9525">
            <a:noFill/>
            <a:miter lim="800000"/>
            <a:headEnd/>
            <a:tailEnd/>
          </a:ln>
          <a:effectLst/>
        </p:spPr>
      </p:pic>
      <p:pic>
        <p:nvPicPr>
          <p:cNvPr id="11" name="Picture 2"/>
          <p:cNvPicPr>
            <a:picLocks noChangeAspect="1" noChangeArrowheads="1"/>
          </p:cNvPicPr>
          <p:nvPr/>
        </p:nvPicPr>
        <p:blipFill>
          <a:blip r:embed="rId6"/>
          <a:srcRect l="3891" r="57195" b="49473"/>
          <a:stretch>
            <a:fillRect/>
          </a:stretch>
        </p:blipFill>
        <p:spPr bwMode="auto">
          <a:xfrm>
            <a:off x="214282" y="4500570"/>
            <a:ext cx="3214710" cy="2071702"/>
          </a:xfrm>
          <a:prstGeom prst="rect">
            <a:avLst/>
          </a:prstGeom>
          <a:noFill/>
          <a:ln w="9525">
            <a:noFill/>
            <a:miter lim="800000"/>
            <a:headEnd/>
            <a:tailEnd/>
          </a:ln>
          <a:effectLst/>
        </p:spPr>
      </p:pic>
      <p:pic>
        <p:nvPicPr>
          <p:cNvPr id="12" name="Picture 2"/>
          <p:cNvPicPr>
            <a:picLocks noChangeAspect="1" noChangeArrowheads="1"/>
          </p:cNvPicPr>
          <p:nvPr/>
        </p:nvPicPr>
        <p:blipFill>
          <a:blip r:embed="rId7"/>
          <a:srcRect l="6250" b="68293"/>
          <a:stretch>
            <a:fillRect/>
          </a:stretch>
        </p:blipFill>
        <p:spPr bwMode="auto">
          <a:xfrm>
            <a:off x="4572000" y="714356"/>
            <a:ext cx="3643338" cy="1928826"/>
          </a:xfrm>
          <a:prstGeom prst="rect">
            <a:avLst/>
          </a:prstGeom>
          <a:noFill/>
          <a:ln w="9525">
            <a:noFill/>
            <a:miter lim="800000"/>
            <a:headEnd/>
            <a:tailEnd/>
          </a:ln>
          <a:effectLst/>
        </p:spPr>
      </p:pic>
      <p:pic>
        <p:nvPicPr>
          <p:cNvPr id="14" name="Picture 2"/>
          <p:cNvPicPr>
            <a:picLocks noChangeAspect="1" noChangeArrowheads="1"/>
          </p:cNvPicPr>
          <p:nvPr/>
        </p:nvPicPr>
        <p:blipFill>
          <a:blip r:embed="rId8"/>
          <a:srcRect r="65378"/>
          <a:stretch>
            <a:fillRect/>
          </a:stretch>
        </p:blipFill>
        <p:spPr bwMode="auto">
          <a:xfrm>
            <a:off x="4429124" y="2786058"/>
            <a:ext cx="3263506" cy="3721350"/>
          </a:xfrm>
          <a:prstGeom prst="rect">
            <a:avLst/>
          </a:prstGeom>
          <a:noFill/>
          <a:ln w="9525">
            <a:noFill/>
            <a:miter lim="800000"/>
            <a:headEnd/>
            <a:tailEnd/>
          </a:ln>
          <a:effectLst/>
        </p:spPr>
      </p:pic>
    </p:spTree>
    <p:extLst>
      <p:ext uri="{BB962C8B-B14F-4D97-AF65-F5344CB8AC3E}">
        <p14:creationId xmlns:p14="http://schemas.microsoft.com/office/powerpoint/2010/main" val="3153905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contrast="10000"/>
          </a:blip>
          <a:srcRect/>
          <a:stretch>
            <a:fillRect/>
          </a:stretch>
        </p:blipFill>
        <p:spPr bwMode="auto">
          <a:xfrm>
            <a:off x="428596" y="857232"/>
            <a:ext cx="8358246" cy="4643470"/>
          </a:xfrm>
          <a:prstGeom prst="rect">
            <a:avLst/>
          </a:prstGeom>
          <a:noFill/>
          <a:ln w="9525">
            <a:noFill/>
            <a:miter lim="800000"/>
            <a:headEnd/>
            <a:tailEnd/>
          </a:ln>
          <a:effectLst/>
        </p:spPr>
      </p:pic>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4" cstate="print"/>
          <a:srcRect/>
          <a:stretch>
            <a:fillRect/>
          </a:stretch>
        </p:blipFill>
        <p:spPr bwMode="auto">
          <a:xfrm>
            <a:off x="322986" y="285750"/>
            <a:ext cx="314325" cy="314325"/>
          </a:xfrm>
          <a:prstGeom prst="rect">
            <a:avLst/>
          </a:prstGeom>
          <a:noFill/>
          <a:ln w="9525">
            <a:noFill/>
            <a:miter lim="800000"/>
            <a:headEnd/>
            <a:tailEnd/>
          </a:ln>
        </p:spPr>
      </p:pic>
      <p:sp>
        <p:nvSpPr>
          <p:cNvPr id="12" name="직사각형 11"/>
          <p:cNvSpPr/>
          <p:nvPr/>
        </p:nvSpPr>
        <p:spPr>
          <a:xfrm>
            <a:off x="0" y="2761581"/>
            <a:ext cx="3738524" cy="246221"/>
          </a:xfrm>
          <a:prstGeom prst="rect">
            <a:avLst/>
          </a:prstGeom>
        </p:spPr>
        <p:txBody>
          <a:bodyPr wrap="none">
            <a:spAutoFit/>
          </a:bodyPr>
          <a:lstStyle/>
          <a:p>
            <a:pPr fontAlgn="base">
              <a:spcBef>
                <a:spcPct val="0"/>
              </a:spcBef>
              <a:spcAft>
                <a:spcPct val="0"/>
              </a:spcAft>
            </a:pPr>
            <a:r>
              <a:rPr kumimoji="1" lang="en-US" altLang="ko-KR" sz="1000" b="1" dirty="0">
                <a:solidFill>
                  <a:srgbClr val="FF6600"/>
                </a:solidFill>
                <a:latin typeface="맑은 고딕" pitchFamily="50" charset="-127"/>
                <a:ea typeface="맑은 고딕" pitchFamily="50" charset="-127"/>
              </a:rPr>
              <a:t>Electron accepting polymer : poly-</a:t>
            </a:r>
            <a:r>
              <a:rPr kumimoji="1" lang="en-US" altLang="ko-KR" sz="1000" b="1" dirty="0" err="1">
                <a:solidFill>
                  <a:srgbClr val="FF6600"/>
                </a:solidFill>
                <a:latin typeface="맑은 고딕" pitchFamily="50" charset="-127"/>
                <a:ea typeface="맑은 고딕" pitchFamily="50" charset="-127"/>
              </a:rPr>
              <a:t>benzylviologen</a:t>
            </a:r>
            <a:r>
              <a:rPr kumimoji="1" lang="en-US" altLang="ko-KR" sz="1000" b="1" dirty="0">
                <a:solidFill>
                  <a:srgbClr val="FF6600"/>
                </a:solidFill>
                <a:latin typeface="맑은 고딕" pitchFamily="50" charset="-127"/>
                <a:ea typeface="맑은 고딕" pitchFamily="50" charset="-127"/>
              </a:rPr>
              <a:t>, PBV </a:t>
            </a:r>
            <a:r>
              <a:rPr kumimoji="1" lang="en-US" altLang="ko-KR" sz="1000" b="1" baseline="30000" dirty="0">
                <a:solidFill>
                  <a:srgbClr val="FF6600"/>
                </a:solidFill>
                <a:latin typeface="맑은 고딕" pitchFamily="50" charset="-127"/>
                <a:ea typeface="맑은 고딕" pitchFamily="50" charset="-127"/>
              </a:rPr>
              <a:t>2 +</a:t>
            </a:r>
            <a:endParaRPr kumimoji="1" lang="ko-KR" altLang="en-US" sz="1000" b="1" baseline="30000" dirty="0">
              <a:solidFill>
                <a:srgbClr val="FF6600"/>
              </a:solidFill>
              <a:latin typeface="맑은 고딕" pitchFamily="50" charset="-127"/>
              <a:ea typeface="맑은 고딕" pitchFamily="50" charset="-127"/>
            </a:endParaRPr>
          </a:p>
        </p:txBody>
      </p:sp>
      <p:pic>
        <p:nvPicPr>
          <p:cNvPr id="1027" name="Picture 3"/>
          <p:cNvPicPr>
            <a:picLocks noChangeAspect="1" noChangeArrowheads="1"/>
          </p:cNvPicPr>
          <p:nvPr/>
        </p:nvPicPr>
        <p:blipFill>
          <a:blip r:embed="rId5">
            <a:lum contrast="10000"/>
          </a:blip>
          <a:srcRect/>
          <a:stretch>
            <a:fillRect/>
          </a:stretch>
        </p:blipFill>
        <p:spPr bwMode="auto">
          <a:xfrm>
            <a:off x="357158" y="5500702"/>
            <a:ext cx="8429684" cy="1033464"/>
          </a:xfrm>
          <a:prstGeom prst="rect">
            <a:avLst/>
          </a:prstGeom>
          <a:noFill/>
          <a:ln w="9525">
            <a:noFill/>
            <a:miter lim="800000"/>
            <a:headEnd/>
            <a:tailEnd/>
          </a:ln>
          <a:effectLst/>
        </p:spPr>
      </p:pic>
      <p:pic>
        <p:nvPicPr>
          <p:cNvPr id="14" name="Picture 3"/>
          <p:cNvPicPr>
            <a:picLocks noChangeAspect="1" noChangeArrowheads="1"/>
          </p:cNvPicPr>
          <p:nvPr/>
        </p:nvPicPr>
        <p:blipFill>
          <a:blip r:embed="rId6" cstate="print"/>
          <a:srcRect l="8859" t="9967" r="62004" b="5334"/>
          <a:stretch>
            <a:fillRect/>
          </a:stretch>
        </p:blipFill>
        <p:spPr bwMode="auto">
          <a:xfrm>
            <a:off x="8003043" y="2500306"/>
            <a:ext cx="1140957" cy="1357322"/>
          </a:xfrm>
          <a:prstGeom prst="rect">
            <a:avLst/>
          </a:prstGeom>
          <a:noFill/>
          <a:ln w="9525">
            <a:noFill/>
            <a:miter lim="800000"/>
            <a:headEnd/>
            <a:tailEnd/>
          </a:ln>
        </p:spPr>
      </p:pic>
      <p:pic>
        <p:nvPicPr>
          <p:cNvPr id="15" name="Picture 5"/>
          <p:cNvPicPr>
            <a:picLocks noChangeAspect="1" noChangeArrowheads="1"/>
          </p:cNvPicPr>
          <p:nvPr/>
        </p:nvPicPr>
        <p:blipFill>
          <a:blip r:embed="rId7" cstate="print"/>
          <a:srcRect l="8263" t="16667" r="62500" b="5201"/>
          <a:stretch>
            <a:fillRect/>
          </a:stretch>
        </p:blipFill>
        <p:spPr bwMode="auto">
          <a:xfrm>
            <a:off x="6788597" y="2500306"/>
            <a:ext cx="1214446" cy="1357322"/>
          </a:xfrm>
          <a:prstGeom prst="rect">
            <a:avLst/>
          </a:prstGeom>
          <a:noFill/>
          <a:ln w="9525">
            <a:noFill/>
            <a:miter lim="800000"/>
            <a:headEnd/>
            <a:tailEnd/>
          </a:ln>
        </p:spPr>
      </p:pic>
      <p:sp>
        <p:nvSpPr>
          <p:cNvPr id="21" name="직사각형 20"/>
          <p:cNvSpPr/>
          <p:nvPr/>
        </p:nvSpPr>
        <p:spPr>
          <a:xfrm>
            <a:off x="6643702" y="5143512"/>
            <a:ext cx="2286000" cy="251727"/>
          </a:xfrm>
          <a:prstGeom prst="rect">
            <a:avLst/>
          </a:prstGeom>
        </p:spPr>
        <p:txBody>
          <a:bodyPr wrap="square">
            <a:spAutoFit/>
          </a:bodyPr>
          <a:lstStyle/>
          <a:p>
            <a:pPr fontAlgn="base">
              <a:spcBef>
                <a:spcPct val="0"/>
              </a:spcBef>
              <a:spcAft>
                <a:spcPct val="0"/>
              </a:spcAft>
            </a:pPr>
            <a:r>
              <a:rPr kumimoji="1" lang="en-US" altLang="ko-KR" sz="1000" b="1" dirty="0">
                <a:solidFill>
                  <a:srgbClr val="FF0000"/>
                </a:solidFill>
                <a:latin typeface="맑은 고딕" pitchFamily="50" charset="-127"/>
                <a:ea typeface="맑은 고딕" pitchFamily="50" charset="-127"/>
              </a:rPr>
              <a:t>Photocurrent quantum yield : 4%</a:t>
            </a:r>
            <a:endParaRPr kumimoji="1" lang="ko-KR" altLang="en-US" sz="1000" b="1" dirty="0">
              <a:solidFill>
                <a:srgbClr val="FF0000"/>
              </a:solidFill>
              <a:latin typeface="맑은 고딕" pitchFamily="50" charset="-127"/>
              <a:ea typeface="맑은 고딕" pitchFamily="50" charset="-127"/>
            </a:endParaRPr>
          </a:p>
        </p:txBody>
      </p:sp>
    </p:spTree>
    <p:extLst>
      <p:ext uri="{BB962C8B-B14F-4D97-AF65-F5344CB8AC3E}">
        <p14:creationId xmlns:p14="http://schemas.microsoft.com/office/powerpoint/2010/main" val="352628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2050" name="Picture 2"/>
          <p:cNvPicPr>
            <a:picLocks noChangeAspect="1" noChangeArrowheads="1"/>
          </p:cNvPicPr>
          <p:nvPr/>
        </p:nvPicPr>
        <p:blipFill>
          <a:blip r:embed="rId4">
            <a:lum contrast="10000"/>
          </a:blip>
          <a:srcRect/>
          <a:stretch>
            <a:fillRect/>
          </a:stretch>
        </p:blipFill>
        <p:spPr bwMode="auto">
          <a:xfrm>
            <a:off x="18288" y="857232"/>
            <a:ext cx="3839332" cy="5643602"/>
          </a:xfrm>
          <a:prstGeom prst="rect">
            <a:avLst/>
          </a:prstGeom>
          <a:noFill/>
          <a:ln w="9525">
            <a:noFill/>
            <a:miter lim="800000"/>
            <a:headEnd/>
            <a:tailEnd/>
          </a:ln>
          <a:effectLst/>
        </p:spPr>
      </p:pic>
      <p:sp>
        <p:nvSpPr>
          <p:cNvPr id="12" name="직사각형 11"/>
          <p:cNvSpPr/>
          <p:nvPr/>
        </p:nvSpPr>
        <p:spPr>
          <a:xfrm>
            <a:off x="1188184" y="2663250"/>
            <a:ext cx="2053767" cy="215444"/>
          </a:xfrm>
          <a:prstGeom prst="rect">
            <a:avLst/>
          </a:prstGeom>
        </p:spPr>
        <p:txBody>
          <a:bodyPr wrap="none">
            <a:spAutoFit/>
          </a:bodyPr>
          <a:lstStyle/>
          <a:p>
            <a:pPr fontAlgn="base">
              <a:spcBef>
                <a:spcPct val="0"/>
              </a:spcBef>
              <a:spcAft>
                <a:spcPct val="0"/>
              </a:spcAft>
            </a:pPr>
            <a:r>
              <a:rPr kumimoji="1" lang="en-US" altLang="ko-KR" sz="800" b="1" dirty="0">
                <a:solidFill>
                  <a:srgbClr val="FF0000"/>
                </a:solidFill>
                <a:latin typeface="맑은 고딕" pitchFamily="50" charset="-127"/>
                <a:ea typeface="맑은 고딕" pitchFamily="50" charset="-127"/>
              </a:rPr>
              <a:t>(a) First layer : 5.2 × </a:t>
            </a:r>
            <a:r>
              <a:rPr kumimoji="1" lang="fi-FI" altLang="ko-KR" sz="800" b="1" dirty="0">
                <a:solidFill>
                  <a:srgbClr val="FF0000"/>
                </a:solidFill>
                <a:latin typeface="맑은 고딕" pitchFamily="50" charset="-127"/>
                <a:ea typeface="맑은 고딕" pitchFamily="50" charset="-127"/>
              </a:rPr>
              <a:t>10 </a:t>
            </a:r>
            <a:r>
              <a:rPr kumimoji="1" lang="fi-FI" altLang="ko-KR" sz="800" b="1" baseline="30000" dirty="0">
                <a:solidFill>
                  <a:srgbClr val="FF0000"/>
                </a:solidFill>
                <a:latin typeface="맑은 고딕" pitchFamily="50" charset="-127"/>
                <a:ea typeface="맑은 고딕" pitchFamily="50" charset="-127"/>
              </a:rPr>
              <a:t>− 12</a:t>
            </a:r>
            <a:r>
              <a:rPr kumimoji="1" lang="fi-FI" altLang="ko-KR" sz="800" b="1" dirty="0">
                <a:solidFill>
                  <a:srgbClr val="FF0000"/>
                </a:solidFill>
                <a:latin typeface="맑은 고딕" pitchFamily="50" charset="-127"/>
                <a:ea typeface="맑은 고딕" pitchFamily="50" charset="-127"/>
              </a:rPr>
              <a:t> mole/cm</a:t>
            </a:r>
            <a:r>
              <a:rPr kumimoji="1" lang="fi-FI" altLang="ko-KR" sz="800" b="1" baseline="30000" dirty="0">
                <a:solidFill>
                  <a:srgbClr val="FF0000"/>
                </a:solidFill>
                <a:latin typeface="맑은 고딕" pitchFamily="50" charset="-127"/>
                <a:ea typeface="맑은 고딕" pitchFamily="50" charset="-127"/>
              </a:rPr>
              <a:t>2</a:t>
            </a:r>
            <a:endParaRPr kumimoji="1" lang="ko-KR" altLang="en-US" sz="800" b="1" baseline="30000" dirty="0">
              <a:solidFill>
                <a:srgbClr val="FF0000"/>
              </a:solidFill>
              <a:latin typeface="맑은 고딕" pitchFamily="50" charset="-127"/>
              <a:ea typeface="맑은 고딕" pitchFamily="50" charset="-127"/>
            </a:endParaRPr>
          </a:p>
        </p:txBody>
      </p:sp>
      <p:sp>
        <p:nvSpPr>
          <p:cNvPr id="14" name="직사각형 13"/>
          <p:cNvSpPr/>
          <p:nvPr/>
        </p:nvSpPr>
        <p:spPr>
          <a:xfrm>
            <a:off x="1142976" y="2335841"/>
            <a:ext cx="1890261" cy="246221"/>
          </a:xfrm>
          <a:prstGeom prst="rect">
            <a:avLst/>
          </a:prstGeom>
        </p:spPr>
        <p:txBody>
          <a:bodyPr wrap="none">
            <a:spAutoFit/>
          </a:bodyPr>
          <a:lstStyle/>
          <a:p>
            <a:pPr fontAlgn="base">
              <a:spcBef>
                <a:spcPct val="0"/>
              </a:spcBef>
              <a:spcAft>
                <a:spcPct val="0"/>
              </a:spcAft>
            </a:pPr>
            <a:r>
              <a:rPr kumimoji="1" lang="en-US" altLang="ko-KR" sz="1000" b="1" dirty="0">
                <a:solidFill>
                  <a:srgbClr val="000000"/>
                </a:solidFill>
                <a:latin typeface="맑은 고딕" pitchFamily="50" charset="-127"/>
                <a:ea typeface="맑은 고딕" pitchFamily="50" charset="-127"/>
              </a:rPr>
              <a:t>* PSII surface concentration</a:t>
            </a:r>
            <a:endParaRPr kumimoji="1" lang="ko-KR" altLang="en-US" sz="1000" b="1" dirty="0">
              <a:solidFill>
                <a:srgbClr val="000000"/>
              </a:solidFill>
              <a:latin typeface="맑은 고딕" pitchFamily="50" charset="-127"/>
              <a:ea typeface="맑은 고딕" pitchFamily="50" charset="-127"/>
            </a:endParaRPr>
          </a:p>
        </p:txBody>
      </p:sp>
      <p:sp>
        <p:nvSpPr>
          <p:cNvPr id="15" name="직사각형 14"/>
          <p:cNvSpPr/>
          <p:nvPr/>
        </p:nvSpPr>
        <p:spPr>
          <a:xfrm>
            <a:off x="1188184" y="2500306"/>
            <a:ext cx="2204450" cy="215444"/>
          </a:xfrm>
          <a:prstGeom prst="rect">
            <a:avLst/>
          </a:prstGeom>
        </p:spPr>
        <p:txBody>
          <a:bodyPr wrap="none">
            <a:spAutoFit/>
          </a:bodyPr>
          <a:lstStyle/>
          <a:p>
            <a:pPr fontAlgn="base">
              <a:spcBef>
                <a:spcPct val="0"/>
              </a:spcBef>
              <a:spcAft>
                <a:spcPct val="0"/>
              </a:spcAft>
            </a:pPr>
            <a:r>
              <a:rPr kumimoji="1" lang="en-US" altLang="ko-KR" sz="800" b="1" dirty="0">
                <a:solidFill>
                  <a:srgbClr val="0000FF"/>
                </a:solidFill>
                <a:latin typeface="맑은 고딕" pitchFamily="50" charset="-127"/>
                <a:ea typeface="맑은 고딕" pitchFamily="50" charset="-127"/>
              </a:rPr>
              <a:t>(b) Second layer : 3.8 × </a:t>
            </a:r>
            <a:r>
              <a:rPr kumimoji="1" lang="fi-FI" altLang="ko-KR" sz="800" b="1" dirty="0">
                <a:solidFill>
                  <a:srgbClr val="0000FF"/>
                </a:solidFill>
                <a:latin typeface="맑은 고딕" pitchFamily="50" charset="-127"/>
                <a:ea typeface="맑은 고딕" pitchFamily="50" charset="-127"/>
              </a:rPr>
              <a:t>10 </a:t>
            </a:r>
            <a:r>
              <a:rPr kumimoji="1" lang="fi-FI" altLang="ko-KR" sz="800" b="1" baseline="30000" dirty="0">
                <a:solidFill>
                  <a:srgbClr val="0000FF"/>
                </a:solidFill>
                <a:latin typeface="맑은 고딕" pitchFamily="50" charset="-127"/>
                <a:ea typeface="맑은 고딕" pitchFamily="50" charset="-127"/>
              </a:rPr>
              <a:t>− 12</a:t>
            </a:r>
            <a:r>
              <a:rPr kumimoji="1" lang="fi-FI" altLang="ko-KR" sz="800" b="1" dirty="0">
                <a:solidFill>
                  <a:srgbClr val="0000FF"/>
                </a:solidFill>
                <a:latin typeface="맑은 고딕" pitchFamily="50" charset="-127"/>
                <a:ea typeface="맑은 고딕" pitchFamily="50" charset="-127"/>
              </a:rPr>
              <a:t> mole/cm</a:t>
            </a:r>
            <a:r>
              <a:rPr kumimoji="1" lang="fi-FI" altLang="ko-KR" sz="800" b="1" baseline="30000" dirty="0">
                <a:solidFill>
                  <a:srgbClr val="0000FF"/>
                </a:solidFill>
                <a:latin typeface="맑은 고딕" pitchFamily="50" charset="-127"/>
                <a:ea typeface="맑은 고딕" pitchFamily="50" charset="-127"/>
              </a:rPr>
              <a:t>2</a:t>
            </a:r>
            <a:endParaRPr kumimoji="1" lang="ko-KR" altLang="en-US" sz="800" b="1" baseline="30000" dirty="0">
              <a:solidFill>
                <a:srgbClr val="0000FF"/>
              </a:solidFill>
              <a:latin typeface="맑은 고딕" pitchFamily="50" charset="-127"/>
              <a:ea typeface="맑은 고딕" pitchFamily="50" charset="-127"/>
            </a:endParaRPr>
          </a:p>
        </p:txBody>
      </p:sp>
      <p:pic>
        <p:nvPicPr>
          <p:cNvPr id="1026" name="Picture 2"/>
          <p:cNvPicPr>
            <a:picLocks noChangeAspect="1" noChangeArrowheads="1"/>
          </p:cNvPicPr>
          <p:nvPr/>
        </p:nvPicPr>
        <p:blipFill>
          <a:blip r:embed="rId5"/>
          <a:srcRect/>
          <a:stretch>
            <a:fillRect/>
          </a:stretch>
        </p:blipFill>
        <p:spPr bwMode="auto">
          <a:xfrm>
            <a:off x="3857620" y="2625051"/>
            <a:ext cx="3793047" cy="4077526"/>
          </a:xfrm>
          <a:prstGeom prst="rect">
            <a:avLst/>
          </a:prstGeom>
          <a:noFill/>
          <a:ln w="9525">
            <a:noFill/>
            <a:miter lim="800000"/>
            <a:headEnd/>
            <a:tailEnd/>
          </a:ln>
          <a:effectLst/>
        </p:spPr>
      </p:pic>
      <p:cxnSp>
        <p:nvCxnSpPr>
          <p:cNvPr id="21" name="직선 연결선 20"/>
          <p:cNvCxnSpPr/>
          <p:nvPr/>
        </p:nvCxnSpPr>
        <p:spPr>
          <a:xfrm rot="5400000" flipH="1" flipV="1">
            <a:off x="4697646" y="4857393"/>
            <a:ext cx="178595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4429124" y="3548228"/>
            <a:ext cx="1494320" cy="261610"/>
          </a:xfrm>
          <a:prstGeom prst="rect">
            <a:avLst/>
          </a:prstGeom>
        </p:spPr>
        <p:txBody>
          <a:bodyPr wrap="none">
            <a:spAutoFit/>
          </a:bodyPr>
          <a:lstStyle/>
          <a:p>
            <a:pPr fontAlgn="base">
              <a:spcBef>
                <a:spcPct val="0"/>
              </a:spcBef>
              <a:spcAft>
                <a:spcPct val="0"/>
              </a:spcAft>
            </a:pPr>
            <a:r>
              <a:rPr kumimoji="1" lang="en-US" altLang="ko-KR" sz="1100" b="1" dirty="0">
                <a:solidFill>
                  <a:srgbClr val="FF0000"/>
                </a:solidFill>
                <a:latin typeface="맑은 고딕" pitchFamily="50" charset="-127"/>
                <a:ea typeface="맑은 고딕" pitchFamily="50" charset="-127"/>
              </a:rPr>
              <a:t>– 0.3 V vs. Ag/</a:t>
            </a:r>
            <a:r>
              <a:rPr kumimoji="1" lang="en-US" altLang="ko-KR" sz="1100" b="1" dirty="0" err="1">
                <a:solidFill>
                  <a:srgbClr val="FF0000"/>
                </a:solidFill>
                <a:latin typeface="맑은 고딕" pitchFamily="50" charset="-127"/>
                <a:ea typeface="맑은 고딕" pitchFamily="50" charset="-127"/>
              </a:rPr>
              <a:t>AgCl</a:t>
            </a:r>
            <a:endParaRPr kumimoji="1" lang="ko-KR" altLang="en-US" sz="1100" b="1" dirty="0">
              <a:solidFill>
                <a:srgbClr val="FF0000"/>
              </a:solidFill>
              <a:latin typeface="맑은 고딕" pitchFamily="50" charset="-127"/>
              <a:ea typeface="맑은 고딕" pitchFamily="50" charset="-127"/>
            </a:endParaRPr>
          </a:p>
        </p:txBody>
      </p:sp>
      <p:pic>
        <p:nvPicPr>
          <p:cNvPr id="31" name="Picture 2"/>
          <p:cNvPicPr>
            <a:picLocks noChangeAspect="1" noChangeArrowheads="1"/>
          </p:cNvPicPr>
          <p:nvPr/>
        </p:nvPicPr>
        <p:blipFill>
          <a:blip r:embed="rId6" cstate="print"/>
          <a:srcRect/>
          <a:stretch>
            <a:fillRect/>
          </a:stretch>
        </p:blipFill>
        <p:spPr bwMode="auto">
          <a:xfrm>
            <a:off x="5011646" y="92990"/>
            <a:ext cx="3114490" cy="2622759"/>
          </a:xfrm>
          <a:prstGeom prst="rect">
            <a:avLst/>
          </a:prstGeom>
          <a:noFill/>
          <a:ln w="9525">
            <a:noFill/>
            <a:round/>
            <a:headEnd/>
            <a:tailEnd/>
          </a:ln>
        </p:spPr>
      </p:pic>
      <p:sp>
        <p:nvSpPr>
          <p:cNvPr id="32" name="타원 31"/>
          <p:cNvSpPr/>
          <p:nvPr/>
        </p:nvSpPr>
        <p:spPr>
          <a:xfrm>
            <a:off x="5754143" y="1118053"/>
            <a:ext cx="595725"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dirty="0">
              <a:solidFill>
                <a:srgbClr val="00B050"/>
              </a:solidFill>
            </a:endParaRPr>
          </a:p>
        </p:txBody>
      </p:sp>
      <p:sp>
        <p:nvSpPr>
          <p:cNvPr id="35" name="직사각형 34"/>
          <p:cNvSpPr/>
          <p:nvPr/>
        </p:nvSpPr>
        <p:spPr>
          <a:xfrm>
            <a:off x="857224" y="5030978"/>
            <a:ext cx="2428892" cy="246221"/>
          </a:xfrm>
          <a:prstGeom prst="rect">
            <a:avLst/>
          </a:prstGeom>
        </p:spPr>
        <p:txBody>
          <a:bodyPr wrap="square">
            <a:spAutoFit/>
          </a:bodyPr>
          <a:lstStyle/>
          <a:p>
            <a:pPr fontAlgn="base">
              <a:spcBef>
                <a:spcPct val="0"/>
              </a:spcBef>
              <a:spcAft>
                <a:spcPct val="0"/>
              </a:spcAft>
            </a:pPr>
            <a:r>
              <a:rPr kumimoji="1" lang="en-US" altLang="ko-KR" sz="1000" b="1" dirty="0">
                <a:solidFill>
                  <a:srgbClr val="FF0000"/>
                </a:solidFill>
                <a:latin typeface="맑은 고딕" pitchFamily="50" charset="-127"/>
                <a:ea typeface="맑은 고딕" pitchFamily="50" charset="-127"/>
              </a:rPr>
              <a:t>Photocurrent quantum yield : 0.5%</a:t>
            </a:r>
            <a:endParaRPr kumimoji="1" lang="ko-KR" altLang="en-US" sz="1000" b="1" dirty="0">
              <a:solidFill>
                <a:srgbClr val="FF0000"/>
              </a:solidFill>
              <a:latin typeface="맑은 고딕" pitchFamily="50" charset="-127"/>
              <a:ea typeface="맑은 고딕" pitchFamily="50" charset="-127"/>
            </a:endParaRPr>
          </a:p>
        </p:txBody>
      </p:sp>
    </p:spTree>
    <p:extLst>
      <p:ext uri="{BB962C8B-B14F-4D97-AF65-F5344CB8AC3E}">
        <p14:creationId xmlns:p14="http://schemas.microsoft.com/office/powerpoint/2010/main" val="379701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1000100" y="857232"/>
            <a:ext cx="7343171" cy="4524383"/>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1142976" y="5429264"/>
            <a:ext cx="7448401" cy="1071570"/>
          </a:xfrm>
          <a:prstGeom prst="rect">
            <a:avLst/>
          </a:prstGeom>
          <a:noFill/>
          <a:ln w="9525">
            <a:noFill/>
            <a:miter lim="800000"/>
            <a:headEnd/>
            <a:tailEnd/>
          </a:ln>
          <a:effectLst/>
        </p:spPr>
      </p:pic>
      <p:sp>
        <p:nvSpPr>
          <p:cNvPr id="12" name="직사각형 11"/>
          <p:cNvSpPr/>
          <p:nvPr/>
        </p:nvSpPr>
        <p:spPr>
          <a:xfrm>
            <a:off x="2990090" y="4632692"/>
            <a:ext cx="1552028" cy="400110"/>
          </a:xfrm>
          <a:prstGeom prst="rect">
            <a:avLst/>
          </a:prstGeom>
        </p:spPr>
        <p:txBody>
          <a:bodyPr wrap="none">
            <a:spAutoFit/>
          </a:bodyPr>
          <a:lstStyle/>
          <a:p>
            <a:pPr fontAlgn="base">
              <a:spcBef>
                <a:spcPct val="0"/>
              </a:spcBef>
              <a:spcAft>
                <a:spcPct val="0"/>
              </a:spcAft>
            </a:pPr>
            <a:r>
              <a:rPr kumimoji="1" lang="en-US" altLang="ko-KR" sz="1000" b="1" dirty="0">
                <a:solidFill>
                  <a:srgbClr val="FF0000"/>
                </a:solidFill>
                <a:latin typeface="맑은 고딕" pitchFamily="50" charset="-127"/>
                <a:ea typeface="맑은 고딕" pitchFamily="50" charset="-127"/>
              </a:rPr>
              <a:t>(b) single PBV</a:t>
            </a:r>
            <a:r>
              <a:rPr kumimoji="1" lang="en-US" altLang="ko-KR" sz="1000" b="1" baseline="30000" dirty="0">
                <a:solidFill>
                  <a:srgbClr val="FF0000"/>
                </a:solidFill>
                <a:latin typeface="맑은 고딕" pitchFamily="50" charset="-127"/>
                <a:ea typeface="맑은 고딕" pitchFamily="50" charset="-127"/>
              </a:rPr>
              <a:t>2+</a:t>
            </a:r>
            <a:r>
              <a:rPr kumimoji="1" lang="en-US" altLang="ko-KR" sz="1000" b="1" dirty="0">
                <a:solidFill>
                  <a:srgbClr val="FF0000"/>
                </a:solidFill>
                <a:latin typeface="맑은 고딕" pitchFamily="50" charset="-127"/>
                <a:ea typeface="맑은 고딕" pitchFamily="50" charset="-127"/>
              </a:rPr>
              <a:t> /PSII</a:t>
            </a:r>
          </a:p>
          <a:p>
            <a:pPr fontAlgn="base">
              <a:spcBef>
                <a:spcPct val="0"/>
              </a:spcBef>
              <a:spcAft>
                <a:spcPct val="0"/>
              </a:spcAft>
            </a:pPr>
            <a:r>
              <a:rPr kumimoji="1" lang="en-US" altLang="ko-KR" sz="1000" b="1" dirty="0">
                <a:solidFill>
                  <a:srgbClr val="FF0000"/>
                </a:solidFill>
                <a:latin typeface="맑은 고딕" pitchFamily="50" charset="-127"/>
                <a:ea typeface="맑은 고딕" pitchFamily="50" charset="-127"/>
              </a:rPr>
              <a:t>     115 ± 10 </a:t>
            </a:r>
            <a:r>
              <a:rPr kumimoji="1" lang="en-US" altLang="ko-KR" sz="1000" b="1" dirty="0" err="1">
                <a:solidFill>
                  <a:srgbClr val="FF0000"/>
                </a:solidFill>
                <a:latin typeface="맑은 고딕" pitchFamily="50" charset="-127"/>
                <a:ea typeface="맑은 고딕" pitchFamily="50" charset="-127"/>
              </a:rPr>
              <a:t>nAcm</a:t>
            </a:r>
            <a:r>
              <a:rPr kumimoji="1" lang="en-US" altLang="ko-KR" sz="1000" b="1" baseline="30000" dirty="0">
                <a:solidFill>
                  <a:srgbClr val="FF0000"/>
                </a:solidFill>
                <a:latin typeface="맑은 고딕" pitchFamily="50" charset="-127"/>
                <a:ea typeface="맑은 고딕" pitchFamily="50" charset="-127"/>
              </a:rPr>
              <a:t> − 2</a:t>
            </a:r>
            <a:endParaRPr kumimoji="1" lang="ko-KR" altLang="en-US" sz="1000" b="1" baseline="30000" dirty="0">
              <a:solidFill>
                <a:srgbClr val="FF0000"/>
              </a:solidFill>
              <a:latin typeface="맑은 고딕" pitchFamily="50" charset="-127"/>
              <a:ea typeface="맑은 고딕" pitchFamily="50" charset="-127"/>
            </a:endParaRPr>
          </a:p>
        </p:txBody>
      </p:sp>
      <p:sp>
        <p:nvSpPr>
          <p:cNvPr id="14" name="직사각형 13"/>
          <p:cNvSpPr/>
          <p:nvPr/>
        </p:nvSpPr>
        <p:spPr>
          <a:xfrm>
            <a:off x="1857356" y="3714752"/>
            <a:ext cx="1944763" cy="400110"/>
          </a:xfrm>
          <a:prstGeom prst="rect">
            <a:avLst/>
          </a:prstGeom>
        </p:spPr>
        <p:txBody>
          <a:bodyPr wrap="none">
            <a:spAutoFit/>
          </a:bodyPr>
          <a:lstStyle/>
          <a:p>
            <a:pPr marL="228600" indent="-228600" fontAlgn="base">
              <a:spcBef>
                <a:spcPct val="0"/>
              </a:spcBef>
              <a:spcAft>
                <a:spcPct val="0"/>
              </a:spcAft>
              <a:buFontTx/>
              <a:buAutoNum type="alphaLcParenBoth"/>
            </a:pPr>
            <a:r>
              <a:rPr kumimoji="1" lang="en-US" altLang="ko-KR" sz="1000" b="1" dirty="0">
                <a:solidFill>
                  <a:srgbClr val="0000FF"/>
                </a:solidFill>
                <a:latin typeface="맑은 고딕" pitchFamily="50" charset="-127"/>
                <a:ea typeface="맑은 고딕" pitchFamily="50" charset="-127"/>
              </a:rPr>
              <a:t>PBV</a:t>
            </a:r>
            <a:r>
              <a:rPr kumimoji="1" lang="en-US" altLang="ko-KR" sz="1000" b="1" baseline="30000" dirty="0">
                <a:solidFill>
                  <a:srgbClr val="0000FF"/>
                </a:solidFill>
                <a:latin typeface="맑은 고딕" pitchFamily="50" charset="-127"/>
                <a:ea typeface="맑은 고딕" pitchFamily="50" charset="-127"/>
              </a:rPr>
              <a:t>2+</a:t>
            </a:r>
            <a:r>
              <a:rPr kumimoji="1" lang="en-US" altLang="ko-KR" sz="1000" b="1" dirty="0">
                <a:solidFill>
                  <a:srgbClr val="0000FF"/>
                </a:solidFill>
                <a:latin typeface="맑은 고딕" pitchFamily="50" charset="-127"/>
                <a:ea typeface="맑은 고딕" pitchFamily="50" charset="-127"/>
              </a:rPr>
              <a:t> /PSI / PBV</a:t>
            </a:r>
            <a:r>
              <a:rPr kumimoji="1" lang="en-US" altLang="ko-KR" sz="1000" b="1" baseline="30000" dirty="0">
                <a:solidFill>
                  <a:srgbClr val="0000FF"/>
                </a:solidFill>
                <a:latin typeface="맑은 고딕" pitchFamily="50" charset="-127"/>
                <a:ea typeface="맑은 고딕" pitchFamily="50" charset="-127"/>
              </a:rPr>
              <a:t>2+</a:t>
            </a:r>
            <a:r>
              <a:rPr kumimoji="1" lang="en-US" altLang="ko-KR" sz="1000" b="1" dirty="0">
                <a:solidFill>
                  <a:srgbClr val="0000FF"/>
                </a:solidFill>
                <a:latin typeface="맑은 고딕" pitchFamily="50" charset="-127"/>
                <a:ea typeface="맑은 고딕" pitchFamily="50" charset="-127"/>
              </a:rPr>
              <a:t> /PSII </a:t>
            </a:r>
          </a:p>
          <a:p>
            <a:pPr marL="228600" indent="-228600" fontAlgn="base">
              <a:spcBef>
                <a:spcPct val="0"/>
              </a:spcBef>
              <a:spcAft>
                <a:spcPct val="0"/>
              </a:spcAft>
            </a:pPr>
            <a:r>
              <a:rPr kumimoji="1" lang="en-US" altLang="ko-KR" sz="1000" b="1" dirty="0">
                <a:solidFill>
                  <a:srgbClr val="0000FF"/>
                </a:solidFill>
                <a:latin typeface="맑은 고딕" pitchFamily="50" charset="-127"/>
                <a:ea typeface="맑은 고딕" pitchFamily="50" charset="-127"/>
              </a:rPr>
              <a:t>     </a:t>
            </a:r>
            <a:r>
              <a:rPr kumimoji="1" lang="pl-PL" altLang="ko-KR" sz="1000" b="1" dirty="0">
                <a:solidFill>
                  <a:srgbClr val="0000FF"/>
                </a:solidFill>
                <a:latin typeface="맑은 고딕" pitchFamily="50" charset="-127"/>
                <a:ea typeface="맑은 고딕" pitchFamily="50" charset="-127"/>
              </a:rPr>
              <a:t>215 ± 19 nAcm </a:t>
            </a:r>
            <a:r>
              <a:rPr kumimoji="1" lang="pl-PL" altLang="ko-KR" sz="1000" b="1" baseline="30000" dirty="0">
                <a:solidFill>
                  <a:srgbClr val="0000FF"/>
                </a:solidFill>
                <a:latin typeface="맑은 고딕" pitchFamily="50" charset="-127"/>
                <a:ea typeface="맑은 고딕" pitchFamily="50" charset="-127"/>
              </a:rPr>
              <a:t>− 2</a:t>
            </a:r>
            <a:endParaRPr kumimoji="1" lang="ko-KR" altLang="en-US" sz="1000" b="1" baseline="30000" dirty="0">
              <a:solidFill>
                <a:srgbClr val="0000FF"/>
              </a:solidFill>
              <a:latin typeface="맑은 고딕" pitchFamily="50" charset="-127"/>
              <a:ea typeface="맑은 고딕" pitchFamily="50" charset="-127"/>
            </a:endParaRPr>
          </a:p>
        </p:txBody>
      </p:sp>
    </p:spTree>
    <p:extLst>
      <p:ext uri="{BB962C8B-B14F-4D97-AF65-F5344CB8AC3E}">
        <p14:creationId xmlns:p14="http://schemas.microsoft.com/office/powerpoint/2010/main" val="989345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lum contrast="10000"/>
          </a:blip>
          <a:srcRect b="51098"/>
          <a:stretch>
            <a:fillRect/>
          </a:stretch>
        </p:blipFill>
        <p:spPr bwMode="auto">
          <a:xfrm>
            <a:off x="3820770" y="1142984"/>
            <a:ext cx="2714612" cy="2663275"/>
          </a:xfrm>
          <a:prstGeom prst="rect">
            <a:avLst/>
          </a:prstGeom>
          <a:noFill/>
          <a:ln w="9525">
            <a:noFill/>
            <a:miter lim="800000"/>
            <a:headEnd/>
            <a:tailEnd/>
          </a:ln>
          <a:effectLst/>
        </p:spPr>
      </p:pic>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4" cstate="print"/>
          <a:srcRect/>
          <a:stretch>
            <a:fillRect/>
          </a:stretch>
        </p:blipFill>
        <p:spPr bwMode="auto">
          <a:xfrm>
            <a:off x="322986" y="285750"/>
            <a:ext cx="314325" cy="314325"/>
          </a:xfrm>
          <a:prstGeom prst="rect">
            <a:avLst/>
          </a:prstGeom>
          <a:noFill/>
          <a:ln w="9525">
            <a:noFill/>
            <a:miter lim="800000"/>
            <a:headEnd/>
            <a:tailEnd/>
          </a:ln>
        </p:spPr>
      </p:pic>
      <p:pic>
        <p:nvPicPr>
          <p:cNvPr id="2" name="Picture 2"/>
          <p:cNvPicPr>
            <a:picLocks noChangeAspect="1" noChangeArrowheads="1"/>
          </p:cNvPicPr>
          <p:nvPr/>
        </p:nvPicPr>
        <p:blipFill>
          <a:blip r:embed="rId5"/>
          <a:srcRect/>
          <a:stretch>
            <a:fillRect/>
          </a:stretch>
        </p:blipFill>
        <p:spPr bwMode="auto">
          <a:xfrm>
            <a:off x="142844" y="714357"/>
            <a:ext cx="3429024" cy="5857916"/>
          </a:xfrm>
          <a:prstGeom prst="rect">
            <a:avLst/>
          </a:prstGeom>
          <a:noFill/>
          <a:ln w="9525">
            <a:noFill/>
            <a:miter lim="800000"/>
            <a:headEnd/>
            <a:tailEnd/>
          </a:ln>
          <a:effectLst/>
        </p:spPr>
      </p:pic>
      <p:pic>
        <p:nvPicPr>
          <p:cNvPr id="3" name="Picture 3"/>
          <p:cNvPicPr>
            <a:picLocks noChangeAspect="1" noChangeArrowheads="1"/>
          </p:cNvPicPr>
          <p:nvPr/>
        </p:nvPicPr>
        <p:blipFill>
          <a:blip r:embed="rId6"/>
          <a:srcRect/>
          <a:stretch>
            <a:fillRect/>
          </a:stretch>
        </p:blipFill>
        <p:spPr bwMode="auto">
          <a:xfrm>
            <a:off x="3643306" y="5143512"/>
            <a:ext cx="4572032" cy="1388112"/>
          </a:xfrm>
          <a:prstGeom prst="rect">
            <a:avLst/>
          </a:prstGeom>
          <a:noFill/>
          <a:ln w="9525">
            <a:noFill/>
            <a:miter lim="800000"/>
            <a:headEnd/>
            <a:tailEnd/>
          </a:ln>
          <a:effectLst/>
        </p:spPr>
      </p:pic>
      <p:sp>
        <p:nvSpPr>
          <p:cNvPr id="12" name="직사각형 11"/>
          <p:cNvSpPr/>
          <p:nvPr/>
        </p:nvSpPr>
        <p:spPr>
          <a:xfrm>
            <a:off x="988554" y="2857496"/>
            <a:ext cx="1654620" cy="246221"/>
          </a:xfrm>
          <a:prstGeom prst="rect">
            <a:avLst/>
          </a:prstGeom>
        </p:spPr>
        <p:txBody>
          <a:bodyPr wrap="none">
            <a:spAutoFit/>
          </a:bodyPr>
          <a:lstStyle/>
          <a:p>
            <a:pPr fontAlgn="base">
              <a:spcBef>
                <a:spcPct val="0"/>
              </a:spcBef>
              <a:spcAft>
                <a:spcPct val="0"/>
              </a:spcAft>
            </a:pPr>
            <a:r>
              <a:rPr kumimoji="1" lang="en-US" altLang="ko-KR" sz="1000" b="1" dirty="0">
                <a:solidFill>
                  <a:srgbClr val="0000FF"/>
                </a:solidFill>
                <a:latin typeface="맑은 고딕" pitchFamily="50" charset="-127"/>
                <a:ea typeface="맑은 고딕" pitchFamily="50" charset="-127"/>
              </a:rPr>
              <a:t>(b) PBV</a:t>
            </a:r>
            <a:r>
              <a:rPr kumimoji="1" lang="en-US" altLang="ko-KR" sz="1000" b="1" baseline="30000" dirty="0">
                <a:solidFill>
                  <a:srgbClr val="0000FF"/>
                </a:solidFill>
                <a:latin typeface="맑은 고딕" pitchFamily="50" charset="-127"/>
                <a:ea typeface="맑은 고딕" pitchFamily="50" charset="-127"/>
              </a:rPr>
              <a:t>2+</a:t>
            </a:r>
            <a:r>
              <a:rPr kumimoji="1" lang="en-US" altLang="ko-KR" sz="1000" b="1" dirty="0">
                <a:solidFill>
                  <a:srgbClr val="0000FF"/>
                </a:solidFill>
                <a:latin typeface="맑은 고딕" pitchFamily="50" charset="-127"/>
                <a:ea typeface="맑은 고딕" pitchFamily="50" charset="-127"/>
              </a:rPr>
              <a:t> /PSI/PBQ/PSII</a:t>
            </a:r>
            <a:endParaRPr kumimoji="1" lang="ko-KR" altLang="en-US" sz="1000" b="1" dirty="0">
              <a:solidFill>
                <a:srgbClr val="0000FF"/>
              </a:solidFill>
              <a:latin typeface="맑은 고딕" pitchFamily="50" charset="-127"/>
              <a:ea typeface="맑은 고딕" pitchFamily="50" charset="-127"/>
            </a:endParaRPr>
          </a:p>
        </p:txBody>
      </p:sp>
      <p:sp>
        <p:nvSpPr>
          <p:cNvPr id="14" name="직사각형 13"/>
          <p:cNvSpPr/>
          <p:nvPr/>
        </p:nvSpPr>
        <p:spPr>
          <a:xfrm>
            <a:off x="816128" y="3643314"/>
            <a:ext cx="1830950" cy="246221"/>
          </a:xfrm>
          <a:prstGeom prst="rect">
            <a:avLst/>
          </a:prstGeom>
        </p:spPr>
        <p:txBody>
          <a:bodyPr wrap="none">
            <a:spAutoFit/>
          </a:bodyPr>
          <a:lstStyle/>
          <a:p>
            <a:pPr fontAlgn="base">
              <a:spcBef>
                <a:spcPct val="0"/>
              </a:spcBef>
              <a:spcAft>
                <a:spcPct val="0"/>
              </a:spcAft>
            </a:pPr>
            <a:r>
              <a:rPr kumimoji="1" lang="en-US" altLang="ko-KR" sz="1000" b="1" dirty="0">
                <a:solidFill>
                  <a:srgbClr val="FF0000"/>
                </a:solidFill>
                <a:latin typeface="맑은 고딕" pitchFamily="50" charset="-127"/>
                <a:ea typeface="맑은 고딕" pitchFamily="50" charset="-127"/>
              </a:rPr>
              <a:t>(a) PBV</a:t>
            </a:r>
            <a:r>
              <a:rPr kumimoji="1" lang="en-US" altLang="ko-KR" sz="1000" b="1" baseline="30000" dirty="0">
                <a:solidFill>
                  <a:srgbClr val="FF0000"/>
                </a:solidFill>
                <a:latin typeface="맑은 고딕" pitchFamily="50" charset="-127"/>
                <a:ea typeface="맑은 고딕" pitchFamily="50" charset="-127"/>
              </a:rPr>
              <a:t>2+</a:t>
            </a:r>
            <a:r>
              <a:rPr kumimoji="1" lang="en-US" altLang="ko-KR" sz="1000" b="1" dirty="0">
                <a:solidFill>
                  <a:srgbClr val="FF0000"/>
                </a:solidFill>
                <a:latin typeface="맑은 고딕" pitchFamily="50" charset="-127"/>
                <a:ea typeface="맑은 고딕" pitchFamily="50" charset="-127"/>
              </a:rPr>
              <a:t> /PSI/ PBV</a:t>
            </a:r>
            <a:r>
              <a:rPr kumimoji="1" lang="en-US" altLang="ko-KR" sz="1000" b="1" baseline="30000" dirty="0">
                <a:solidFill>
                  <a:srgbClr val="FF0000"/>
                </a:solidFill>
                <a:latin typeface="맑은 고딕" pitchFamily="50" charset="-127"/>
                <a:ea typeface="맑은 고딕" pitchFamily="50" charset="-127"/>
              </a:rPr>
              <a:t>2+</a:t>
            </a:r>
            <a:r>
              <a:rPr kumimoji="1" lang="en-US" altLang="ko-KR" sz="1000" b="1" dirty="0">
                <a:solidFill>
                  <a:srgbClr val="FF0000"/>
                </a:solidFill>
                <a:latin typeface="맑은 고딕" pitchFamily="50" charset="-127"/>
                <a:ea typeface="맑은 고딕" pitchFamily="50" charset="-127"/>
              </a:rPr>
              <a:t> /PSII</a:t>
            </a:r>
            <a:endParaRPr kumimoji="1" lang="ko-KR" altLang="en-US" sz="1000" b="1" dirty="0">
              <a:solidFill>
                <a:srgbClr val="FF0000"/>
              </a:solidFill>
              <a:latin typeface="맑은 고딕" pitchFamily="50" charset="-127"/>
              <a:ea typeface="맑은 고딕" pitchFamily="50" charset="-127"/>
            </a:endParaRPr>
          </a:p>
        </p:txBody>
      </p:sp>
      <p:sp>
        <p:nvSpPr>
          <p:cNvPr id="15" name="직사각형 14"/>
          <p:cNvSpPr/>
          <p:nvPr/>
        </p:nvSpPr>
        <p:spPr>
          <a:xfrm>
            <a:off x="2905324" y="3429000"/>
            <a:ext cx="1095172" cy="246221"/>
          </a:xfrm>
          <a:prstGeom prst="rect">
            <a:avLst/>
          </a:prstGeom>
        </p:spPr>
        <p:txBody>
          <a:bodyPr wrap="none">
            <a:spAutoFit/>
          </a:bodyPr>
          <a:lstStyle/>
          <a:p>
            <a:pPr fontAlgn="base">
              <a:spcBef>
                <a:spcPct val="0"/>
              </a:spcBef>
              <a:spcAft>
                <a:spcPct val="0"/>
              </a:spcAft>
            </a:pPr>
            <a:r>
              <a:rPr kumimoji="1" lang="en-US" altLang="ko-KR" sz="1000" b="1" dirty="0">
                <a:solidFill>
                  <a:srgbClr val="008000"/>
                </a:solidFill>
                <a:latin typeface="맑은 고딕" pitchFamily="50" charset="-127"/>
                <a:ea typeface="맑은 고딕" pitchFamily="50" charset="-127"/>
              </a:rPr>
              <a:t>6-fold increase</a:t>
            </a:r>
            <a:endParaRPr kumimoji="1" lang="ko-KR" altLang="en-US" sz="1000" b="1" dirty="0">
              <a:solidFill>
                <a:srgbClr val="008000"/>
              </a:solidFill>
              <a:latin typeface="맑은 고딕" pitchFamily="50" charset="-127"/>
              <a:ea typeface="맑은 고딕" pitchFamily="50" charset="-127"/>
            </a:endParaRPr>
          </a:p>
        </p:txBody>
      </p:sp>
      <p:cxnSp>
        <p:nvCxnSpPr>
          <p:cNvPr id="18" name="직선 화살표 연결선 17"/>
          <p:cNvCxnSpPr/>
          <p:nvPr/>
        </p:nvCxnSpPr>
        <p:spPr>
          <a:xfrm rot="16200000" flipV="1">
            <a:off x="2282278" y="3343102"/>
            <a:ext cx="1285090" cy="2875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4"/>
          <p:cNvPicPr>
            <a:picLocks noChangeAspect="1" noChangeArrowheads="1"/>
          </p:cNvPicPr>
          <p:nvPr/>
        </p:nvPicPr>
        <p:blipFill>
          <a:blip r:embed="rId3">
            <a:lum contrast="10000"/>
          </a:blip>
          <a:srcRect t="48886"/>
          <a:stretch>
            <a:fillRect/>
          </a:stretch>
        </p:blipFill>
        <p:spPr bwMode="auto">
          <a:xfrm>
            <a:off x="6429388" y="1137202"/>
            <a:ext cx="2714612" cy="2728955"/>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a:srcRect/>
          <a:stretch>
            <a:fillRect/>
          </a:stretch>
        </p:blipFill>
        <p:spPr bwMode="auto">
          <a:xfrm>
            <a:off x="4429124" y="3857628"/>
            <a:ext cx="4572032" cy="1143008"/>
          </a:xfrm>
          <a:prstGeom prst="rect">
            <a:avLst/>
          </a:prstGeom>
          <a:noFill/>
          <a:ln w="9525">
            <a:noFill/>
            <a:miter lim="800000"/>
            <a:headEnd/>
            <a:tailEnd/>
          </a:ln>
          <a:effectLst/>
        </p:spPr>
      </p:pic>
      <p:sp>
        <p:nvSpPr>
          <p:cNvPr id="21" name="직사각형 20"/>
          <p:cNvSpPr/>
          <p:nvPr/>
        </p:nvSpPr>
        <p:spPr>
          <a:xfrm>
            <a:off x="5000628" y="868400"/>
            <a:ext cx="529312" cy="369332"/>
          </a:xfrm>
          <a:prstGeom prst="rect">
            <a:avLst/>
          </a:prstGeom>
        </p:spPr>
        <p:txBody>
          <a:bodyPr wrap="none">
            <a:spAutoFit/>
          </a:bodyPr>
          <a:lstStyle/>
          <a:p>
            <a:pPr fontAlgn="base">
              <a:spcBef>
                <a:spcPct val="0"/>
              </a:spcBef>
              <a:spcAft>
                <a:spcPct val="0"/>
              </a:spcAft>
            </a:pPr>
            <a:r>
              <a:rPr kumimoji="1" lang="en-US" altLang="ko-KR" b="1" dirty="0">
                <a:solidFill>
                  <a:srgbClr val="FF0000"/>
                </a:solidFill>
                <a:latin typeface="맑은 고딕" pitchFamily="50" charset="-127"/>
                <a:ea typeface="맑은 고딕" pitchFamily="50" charset="-127"/>
              </a:rPr>
              <a:t>PSI</a:t>
            </a:r>
            <a:endParaRPr kumimoji="1" lang="ko-KR" altLang="en-US" dirty="0">
              <a:solidFill>
                <a:srgbClr val="000000"/>
              </a:solidFill>
              <a:latin typeface="맑은 고딕" pitchFamily="50" charset="-127"/>
              <a:ea typeface="맑은 고딕" pitchFamily="50" charset="-127"/>
            </a:endParaRPr>
          </a:p>
        </p:txBody>
      </p:sp>
      <p:sp>
        <p:nvSpPr>
          <p:cNvPr id="22" name="직사각형 21"/>
          <p:cNvSpPr/>
          <p:nvPr/>
        </p:nvSpPr>
        <p:spPr>
          <a:xfrm>
            <a:off x="7542453" y="857232"/>
            <a:ext cx="601447" cy="369332"/>
          </a:xfrm>
          <a:prstGeom prst="rect">
            <a:avLst/>
          </a:prstGeom>
        </p:spPr>
        <p:txBody>
          <a:bodyPr wrap="none">
            <a:spAutoFit/>
          </a:bodyPr>
          <a:lstStyle/>
          <a:p>
            <a:pPr fontAlgn="base">
              <a:spcBef>
                <a:spcPct val="0"/>
              </a:spcBef>
              <a:spcAft>
                <a:spcPct val="0"/>
              </a:spcAft>
            </a:pPr>
            <a:r>
              <a:rPr kumimoji="1" lang="en-US" altLang="ko-KR" b="1" dirty="0">
                <a:solidFill>
                  <a:srgbClr val="0000FF"/>
                </a:solidFill>
                <a:latin typeface="맑은 고딕" pitchFamily="50" charset="-127"/>
                <a:ea typeface="맑은 고딕" pitchFamily="50" charset="-127"/>
              </a:rPr>
              <a:t>PSII</a:t>
            </a:r>
            <a:endParaRPr kumimoji="1" lang="ko-KR" altLang="en-US" b="1" dirty="0">
              <a:solidFill>
                <a:srgbClr val="0000FF"/>
              </a:solidFill>
              <a:latin typeface="맑은 고딕" pitchFamily="50" charset="-127"/>
              <a:ea typeface="맑은 고딕" pitchFamily="50" charset="-127"/>
            </a:endParaRPr>
          </a:p>
        </p:txBody>
      </p:sp>
    </p:spTree>
    <p:extLst>
      <p:ext uri="{BB962C8B-B14F-4D97-AF65-F5344CB8AC3E}">
        <p14:creationId xmlns:p14="http://schemas.microsoft.com/office/powerpoint/2010/main" val="1713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251520" y="260350"/>
            <a:ext cx="8464579" cy="350838"/>
          </a:xfrm>
          <a:prstGeom prst="rect">
            <a:avLst/>
          </a:prstGeom>
          <a:noFill/>
          <a:ln w="9525">
            <a:noFill/>
            <a:miter lim="800000"/>
            <a:headEnd/>
            <a:tailEnd/>
          </a:ln>
        </p:spPr>
        <p:txBody>
          <a:bodyPr anchor="b">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kumimoji="1" lang="en-US" altLang="ko-KR" sz="1600" b="1"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맑은 고딕" pitchFamily="50" charset="-127"/>
                <a:ea typeface="맑은 고딕" pitchFamily="50" charset="-127"/>
              </a:rPr>
              <a:t>    </a:t>
            </a:r>
            <a:r>
              <a:rPr kumimoji="1" lang="en-US" altLang="ko-KR" sz="1600" b="1" dirty="0">
                <a:solidFill>
                  <a:srgbClr val="002060"/>
                </a:solidFill>
                <a:effectLst>
                  <a:reflection blurRad="6350" stA="55000" endA="300" endPos="45500" dir="5400000" sy="-100000" algn="bl" rotWithShape="0"/>
                </a:effectLst>
                <a:latin typeface="맑은 고딕" pitchFamily="50" charset="-127"/>
                <a:ea typeface="맑은 고딕" pitchFamily="50" charset="-127"/>
              </a:rPr>
              <a:t>Results and Discussions.</a:t>
            </a:r>
            <a:endParaRPr kumimoji="1" lang="ko-KR" altLang="en-US" sz="1600" b="1" dirty="0">
              <a:solidFill>
                <a:srgbClr val="002060"/>
              </a:solidFill>
              <a:effectLst>
                <a:reflection blurRad="6350" stA="55000" endA="300" endPos="45500" dir="5400000" sy="-100000" algn="bl" rotWithShape="0"/>
              </a:effectLst>
              <a:latin typeface="돋움" pitchFamily="50" charset="-127"/>
              <a:ea typeface="돋움" pitchFamily="50" charset="-127"/>
            </a:endParaRPr>
          </a:p>
        </p:txBody>
      </p:sp>
      <p:pic>
        <p:nvPicPr>
          <p:cNvPr id="20" name="그림 12" descr="번짐버튼B.png"/>
          <p:cNvPicPr>
            <a:picLocks noChangeAspect="1"/>
          </p:cNvPicPr>
          <p:nvPr/>
        </p:nvPicPr>
        <p:blipFill>
          <a:blip r:embed="rId3" cstate="print"/>
          <a:srcRect/>
          <a:stretch>
            <a:fillRect/>
          </a:stretch>
        </p:blipFill>
        <p:spPr bwMode="auto">
          <a:xfrm>
            <a:off x="322986" y="285750"/>
            <a:ext cx="314325" cy="314325"/>
          </a:xfrm>
          <a:prstGeom prst="rect">
            <a:avLst/>
          </a:prstGeom>
          <a:noFill/>
          <a:ln w="9525">
            <a:noFill/>
            <a:miter lim="800000"/>
            <a:headEnd/>
            <a:tailEnd/>
          </a:ln>
        </p:spPr>
      </p:pic>
      <p:pic>
        <p:nvPicPr>
          <p:cNvPr id="4098" name="Picture 2"/>
          <p:cNvPicPr>
            <a:picLocks noChangeAspect="1" noChangeArrowheads="1"/>
          </p:cNvPicPr>
          <p:nvPr/>
        </p:nvPicPr>
        <p:blipFill>
          <a:blip r:embed="rId4"/>
          <a:srcRect/>
          <a:stretch>
            <a:fillRect/>
          </a:stretch>
        </p:blipFill>
        <p:spPr bwMode="auto">
          <a:xfrm>
            <a:off x="500034" y="1000108"/>
            <a:ext cx="8253439" cy="4364292"/>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570992" y="5429264"/>
            <a:ext cx="8224863" cy="1109746"/>
          </a:xfrm>
          <a:prstGeom prst="rect">
            <a:avLst/>
          </a:prstGeom>
          <a:noFill/>
          <a:ln w="9525">
            <a:noFill/>
            <a:miter lim="800000"/>
            <a:headEnd/>
            <a:tailEnd/>
          </a:ln>
          <a:effectLst/>
        </p:spPr>
      </p:pic>
      <p:sp>
        <p:nvSpPr>
          <p:cNvPr id="14" name="직사각형 13"/>
          <p:cNvSpPr/>
          <p:nvPr/>
        </p:nvSpPr>
        <p:spPr>
          <a:xfrm>
            <a:off x="4000496" y="2500306"/>
            <a:ext cx="2108269" cy="246221"/>
          </a:xfrm>
          <a:prstGeom prst="rect">
            <a:avLst/>
          </a:prstGeom>
        </p:spPr>
        <p:txBody>
          <a:bodyPr wrap="none">
            <a:spAutoFit/>
          </a:bodyPr>
          <a:lstStyle/>
          <a:p>
            <a:pPr fontAlgn="base">
              <a:spcBef>
                <a:spcPct val="0"/>
              </a:spcBef>
              <a:spcAft>
                <a:spcPct val="0"/>
              </a:spcAft>
            </a:pPr>
            <a:r>
              <a:rPr kumimoji="1" lang="en-US" altLang="ko-KR" sz="1000" b="1" dirty="0" err="1">
                <a:solidFill>
                  <a:srgbClr val="FF0000"/>
                </a:solidFill>
                <a:latin typeface="맑은 고딕" pitchFamily="50" charset="-127"/>
                <a:ea typeface="맑은 고딕" pitchFamily="50" charset="-127"/>
              </a:rPr>
              <a:t>Cathodic</a:t>
            </a:r>
            <a:r>
              <a:rPr kumimoji="1" lang="en-US" altLang="ko-KR" sz="1000" b="1" dirty="0">
                <a:solidFill>
                  <a:srgbClr val="FF0000"/>
                </a:solidFill>
                <a:latin typeface="맑은 고딕" pitchFamily="50" charset="-127"/>
                <a:ea typeface="맑은 고딕" pitchFamily="50" charset="-127"/>
              </a:rPr>
              <a:t> current : 140 </a:t>
            </a:r>
            <a:r>
              <a:rPr kumimoji="1" lang="en-US" altLang="ko-KR" sz="1000" b="1" dirty="0" err="1">
                <a:solidFill>
                  <a:srgbClr val="FF0000"/>
                </a:solidFill>
                <a:latin typeface="맑은 고딕" pitchFamily="50" charset="-127"/>
                <a:ea typeface="맑은 고딕" pitchFamily="50" charset="-127"/>
              </a:rPr>
              <a:t>nA</a:t>
            </a:r>
            <a:r>
              <a:rPr kumimoji="1" lang="en-US" altLang="ko-KR" sz="1000" b="1" dirty="0">
                <a:solidFill>
                  <a:srgbClr val="FF0000"/>
                </a:solidFill>
                <a:latin typeface="맑은 고딕" pitchFamily="50" charset="-127"/>
                <a:ea typeface="맑은 고딕" pitchFamily="50" charset="-127"/>
              </a:rPr>
              <a:t> cm</a:t>
            </a:r>
            <a:r>
              <a:rPr kumimoji="1" lang="en-US" altLang="ko-KR" sz="1000" b="1" baseline="30000" dirty="0">
                <a:solidFill>
                  <a:srgbClr val="FF0000"/>
                </a:solidFill>
                <a:latin typeface="맑은 고딕" pitchFamily="50" charset="-127"/>
                <a:ea typeface="맑은 고딕" pitchFamily="50" charset="-127"/>
              </a:rPr>
              <a:t>−2</a:t>
            </a:r>
            <a:endParaRPr kumimoji="1" lang="ko-KR" altLang="en-US" sz="1000" b="1" baseline="30000" dirty="0">
              <a:solidFill>
                <a:srgbClr val="FF0000"/>
              </a:solidFill>
              <a:latin typeface="맑은 고딕" pitchFamily="50" charset="-127"/>
              <a:ea typeface="맑은 고딕" pitchFamily="50" charset="-127"/>
            </a:endParaRPr>
          </a:p>
        </p:txBody>
      </p:sp>
      <p:sp>
        <p:nvSpPr>
          <p:cNvPr id="15" name="직사각형 14"/>
          <p:cNvSpPr/>
          <p:nvPr/>
        </p:nvSpPr>
        <p:spPr>
          <a:xfrm>
            <a:off x="3929058" y="4744141"/>
            <a:ext cx="2108269" cy="246221"/>
          </a:xfrm>
          <a:prstGeom prst="rect">
            <a:avLst/>
          </a:prstGeom>
        </p:spPr>
        <p:txBody>
          <a:bodyPr wrap="none">
            <a:spAutoFit/>
          </a:bodyPr>
          <a:lstStyle/>
          <a:p>
            <a:pPr fontAlgn="base">
              <a:spcBef>
                <a:spcPct val="0"/>
              </a:spcBef>
              <a:spcAft>
                <a:spcPct val="0"/>
              </a:spcAft>
            </a:pPr>
            <a:r>
              <a:rPr kumimoji="1" lang="en-US" altLang="ko-KR" sz="1000" b="1" dirty="0" err="1">
                <a:solidFill>
                  <a:srgbClr val="FF0000"/>
                </a:solidFill>
                <a:latin typeface="맑은 고딕" pitchFamily="50" charset="-127"/>
                <a:ea typeface="맑은 고딕" pitchFamily="50" charset="-127"/>
              </a:rPr>
              <a:t>Cathodic</a:t>
            </a:r>
            <a:r>
              <a:rPr kumimoji="1" lang="en-US" altLang="ko-KR" sz="1000" b="1" dirty="0">
                <a:solidFill>
                  <a:srgbClr val="FF0000"/>
                </a:solidFill>
                <a:latin typeface="맑은 고딕" pitchFamily="50" charset="-127"/>
                <a:ea typeface="맑은 고딕" pitchFamily="50" charset="-127"/>
              </a:rPr>
              <a:t> current : 240 </a:t>
            </a:r>
            <a:r>
              <a:rPr kumimoji="1" lang="en-US" altLang="ko-KR" sz="1000" b="1" dirty="0" err="1">
                <a:solidFill>
                  <a:srgbClr val="FF0000"/>
                </a:solidFill>
                <a:latin typeface="맑은 고딕" pitchFamily="50" charset="-127"/>
                <a:ea typeface="맑은 고딕" pitchFamily="50" charset="-127"/>
              </a:rPr>
              <a:t>nA</a:t>
            </a:r>
            <a:r>
              <a:rPr kumimoji="1" lang="en-US" altLang="ko-KR" sz="1000" b="1" dirty="0">
                <a:solidFill>
                  <a:srgbClr val="FF0000"/>
                </a:solidFill>
                <a:latin typeface="맑은 고딕" pitchFamily="50" charset="-127"/>
                <a:ea typeface="맑은 고딕" pitchFamily="50" charset="-127"/>
              </a:rPr>
              <a:t> cm</a:t>
            </a:r>
            <a:r>
              <a:rPr kumimoji="1" lang="en-US" altLang="ko-KR" sz="1000" b="1" baseline="30000" dirty="0">
                <a:solidFill>
                  <a:srgbClr val="FF0000"/>
                </a:solidFill>
                <a:latin typeface="맑은 고딕" pitchFamily="50" charset="-127"/>
                <a:ea typeface="맑은 고딕" pitchFamily="50" charset="-127"/>
              </a:rPr>
              <a:t>−2</a:t>
            </a:r>
            <a:endParaRPr kumimoji="1" lang="ko-KR" altLang="en-US" sz="1000" b="1" baseline="30000" dirty="0">
              <a:solidFill>
                <a:srgbClr val="FF0000"/>
              </a:solidFill>
              <a:latin typeface="맑은 고딕" pitchFamily="50" charset="-127"/>
              <a:ea typeface="맑은 고딕" pitchFamily="50" charset="-127"/>
            </a:endParaRPr>
          </a:p>
        </p:txBody>
      </p:sp>
      <p:sp>
        <p:nvSpPr>
          <p:cNvPr id="16" name="직사각형 15"/>
          <p:cNvSpPr/>
          <p:nvPr/>
        </p:nvSpPr>
        <p:spPr>
          <a:xfrm>
            <a:off x="6572264" y="4754415"/>
            <a:ext cx="2108269" cy="246221"/>
          </a:xfrm>
          <a:prstGeom prst="rect">
            <a:avLst/>
          </a:prstGeom>
        </p:spPr>
        <p:txBody>
          <a:bodyPr wrap="none">
            <a:spAutoFit/>
          </a:bodyPr>
          <a:lstStyle/>
          <a:p>
            <a:pPr fontAlgn="base">
              <a:spcBef>
                <a:spcPct val="0"/>
              </a:spcBef>
              <a:spcAft>
                <a:spcPct val="0"/>
              </a:spcAft>
            </a:pPr>
            <a:r>
              <a:rPr kumimoji="1" lang="en-US" altLang="ko-KR" sz="1000" b="1" dirty="0" err="1">
                <a:solidFill>
                  <a:srgbClr val="FF0000"/>
                </a:solidFill>
                <a:latin typeface="맑은 고딕" pitchFamily="50" charset="-127"/>
                <a:ea typeface="맑은 고딕" pitchFamily="50" charset="-127"/>
              </a:rPr>
              <a:t>Cathodic</a:t>
            </a:r>
            <a:r>
              <a:rPr kumimoji="1" lang="en-US" altLang="ko-KR" sz="1000" b="1" dirty="0">
                <a:solidFill>
                  <a:srgbClr val="FF0000"/>
                </a:solidFill>
                <a:latin typeface="맑은 고딕" pitchFamily="50" charset="-127"/>
                <a:ea typeface="맑은 고딕" pitchFamily="50" charset="-127"/>
              </a:rPr>
              <a:t> current : 440 </a:t>
            </a:r>
            <a:r>
              <a:rPr kumimoji="1" lang="en-US" altLang="ko-KR" sz="1000" b="1" dirty="0" err="1">
                <a:solidFill>
                  <a:srgbClr val="FF0000"/>
                </a:solidFill>
                <a:latin typeface="맑은 고딕" pitchFamily="50" charset="-127"/>
                <a:ea typeface="맑은 고딕" pitchFamily="50" charset="-127"/>
              </a:rPr>
              <a:t>nA</a:t>
            </a:r>
            <a:r>
              <a:rPr kumimoji="1" lang="en-US" altLang="ko-KR" sz="1000" b="1" dirty="0">
                <a:solidFill>
                  <a:srgbClr val="FF0000"/>
                </a:solidFill>
                <a:latin typeface="맑은 고딕" pitchFamily="50" charset="-127"/>
                <a:ea typeface="맑은 고딕" pitchFamily="50" charset="-127"/>
              </a:rPr>
              <a:t> cm</a:t>
            </a:r>
            <a:r>
              <a:rPr kumimoji="1" lang="en-US" altLang="ko-KR" sz="1000" b="1" baseline="30000" dirty="0">
                <a:solidFill>
                  <a:srgbClr val="FF0000"/>
                </a:solidFill>
                <a:latin typeface="맑은 고딕" pitchFamily="50" charset="-127"/>
                <a:ea typeface="맑은 고딕" pitchFamily="50" charset="-127"/>
              </a:rPr>
              <a:t>−2</a:t>
            </a:r>
            <a:endParaRPr kumimoji="1" lang="ko-KR" altLang="en-US" sz="1000" b="1" baseline="30000" dirty="0">
              <a:solidFill>
                <a:srgbClr val="FF0000"/>
              </a:solidFill>
              <a:latin typeface="맑은 고딕" pitchFamily="50" charset="-127"/>
              <a:ea typeface="맑은 고딕" pitchFamily="50" charset="-127"/>
            </a:endParaRPr>
          </a:p>
        </p:txBody>
      </p:sp>
      <p:pic>
        <p:nvPicPr>
          <p:cNvPr id="18" name="Picture 2"/>
          <p:cNvPicPr>
            <a:picLocks noChangeAspect="1" noChangeArrowheads="1"/>
          </p:cNvPicPr>
          <p:nvPr/>
        </p:nvPicPr>
        <p:blipFill>
          <a:blip r:embed="rId6"/>
          <a:srcRect t="62195"/>
          <a:stretch>
            <a:fillRect/>
          </a:stretch>
        </p:blipFill>
        <p:spPr bwMode="auto">
          <a:xfrm>
            <a:off x="6143636" y="928670"/>
            <a:ext cx="3000364" cy="2428892"/>
          </a:xfrm>
          <a:prstGeom prst="rect">
            <a:avLst/>
          </a:prstGeom>
          <a:noFill/>
          <a:ln w="9525">
            <a:solidFill>
              <a:srgbClr val="0000FF"/>
            </a:solidFill>
            <a:miter lim="800000"/>
            <a:headEnd/>
            <a:tailEnd/>
          </a:ln>
          <a:effectLst/>
        </p:spPr>
      </p:pic>
    </p:spTree>
    <p:extLst>
      <p:ext uri="{BB962C8B-B14F-4D97-AF65-F5344CB8AC3E}">
        <p14:creationId xmlns:p14="http://schemas.microsoft.com/office/powerpoint/2010/main" val="777641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791</TotalTime>
  <Words>4261</Words>
  <Application>Microsoft Office PowerPoint</Application>
  <PresentationFormat>화면 슬라이드 쇼(4:3)</PresentationFormat>
  <Paragraphs>332</Paragraphs>
  <Slides>26</Slides>
  <Notes>25</Notes>
  <HiddenSlides>0</HiddenSlides>
  <MMClips>0</MMClips>
  <ScaleCrop>false</ScaleCrop>
  <HeadingPairs>
    <vt:vector size="6" baseType="variant">
      <vt:variant>
        <vt:lpstr>사용한 글꼴</vt:lpstr>
      </vt:variant>
      <vt:variant>
        <vt:i4>9</vt:i4>
      </vt:variant>
      <vt:variant>
        <vt:lpstr>테마</vt:lpstr>
      </vt:variant>
      <vt:variant>
        <vt:i4>4</vt:i4>
      </vt:variant>
      <vt:variant>
        <vt:lpstr>슬라이드 제목</vt:lpstr>
      </vt:variant>
      <vt:variant>
        <vt:i4>26</vt:i4>
      </vt:variant>
    </vt:vector>
  </HeadingPairs>
  <TitlesOfParts>
    <vt:vector size="39" baseType="lpstr">
      <vt:lpstr>굴림</vt:lpstr>
      <vt:lpstr>돋움</vt:lpstr>
      <vt:lpstr>맑은 고딕</vt:lpstr>
      <vt:lpstr>Arial</vt:lpstr>
      <vt:lpstr>Calibri</vt:lpstr>
      <vt:lpstr>Calibri Light</vt:lpstr>
      <vt:lpstr>Cambria Math</vt:lpstr>
      <vt:lpstr>Times New Roman</vt:lpstr>
      <vt:lpstr>Wingdings</vt:lpstr>
      <vt:lpstr>Office 테마</vt:lpstr>
      <vt:lpstr>기본 디자인</vt:lpstr>
      <vt:lpstr>1_기본 디자인</vt:lpstr>
      <vt:lpstr>2_기본 디자인</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user</cp:lastModifiedBy>
  <cp:revision>23</cp:revision>
  <dcterms:created xsi:type="dcterms:W3CDTF">2017-05-08T11:41:47Z</dcterms:created>
  <dcterms:modified xsi:type="dcterms:W3CDTF">2017-05-29T13:27:18Z</dcterms:modified>
</cp:coreProperties>
</file>