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Lst>
  <p:notesMasterIdLst>
    <p:notesMasterId r:id="rId55"/>
  </p:notesMasterIdLst>
  <p:sldIdLst>
    <p:sldId id="257" r:id="rId18"/>
    <p:sldId id="258" r:id="rId19"/>
    <p:sldId id="259" r:id="rId20"/>
    <p:sldId id="260" r:id="rId21"/>
    <p:sldId id="261" r:id="rId22"/>
    <p:sldId id="262" r:id="rId23"/>
    <p:sldId id="263" r:id="rId24"/>
    <p:sldId id="264" r:id="rId25"/>
    <p:sldId id="265" r:id="rId26"/>
    <p:sldId id="266" r:id="rId27"/>
    <p:sldId id="267" r:id="rId28"/>
    <p:sldId id="273" r:id="rId29"/>
    <p:sldId id="274" r:id="rId30"/>
    <p:sldId id="275" r:id="rId31"/>
    <p:sldId id="276" r:id="rId32"/>
    <p:sldId id="277" r:id="rId33"/>
    <p:sldId id="278"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5" r:id="rId48"/>
    <p:sldId id="296" r:id="rId49"/>
    <p:sldId id="297" r:id="rId50"/>
    <p:sldId id="298" r:id="rId51"/>
    <p:sldId id="299" r:id="rId52"/>
    <p:sldId id="300" r:id="rId53"/>
    <p:sldId id="301" r:id="rId54"/>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2005" autoAdjust="0"/>
  </p:normalViewPr>
  <p:slideViewPr>
    <p:cSldViewPr snapToGrid="0">
      <p:cViewPr varScale="1">
        <p:scale>
          <a:sx n="93" d="100"/>
          <a:sy n="93" d="100"/>
        </p:scale>
        <p:origin x="196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192BF-13D3-4E8D-9AA7-205CA6D1552F}" type="datetimeFigureOut">
              <a:rPr lang="ko-KR" altLang="en-US" smtClean="0"/>
              <a:t>2017-05-25</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CCD1B-C7A2-4CBD-B624-10E9DA440868}" type="slidenum">
              <a:rPr lang="ko-KR" altLang="en-US" smtClean="0"/>
              <a:t>‹#›</a:t>
            </a:fld>
            <a:endParaRPr lang="ko-KR" altLang="en-US"/>
          </a:p>
        </p:txBody>
      </p:sp>
    </p:spTree>
    <p:extLst>
      <p:ext uri="{BB962C8B-B14F-4D97-AF65-F5344CB8AC3E}">
        <p14:creationId xmlns:p14="http://schemas.microsoft.com/office/powerpoint/2010/main" val="305751731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9C9CCD1B-C7A2-4CBD-B624-10E9DA440868}" type="slidenum">
              <a:rPr lang="ko-KR" altLang="en-US" smtClean="0"/>
              <a:t>1</a:t>
            </a:fld>
            <a:endParaRPr lang="ko-KR" altLang="en-US"/>
          </a:p>
        </p:txBody>
      </p:sp>
    </p:spTree>
    <p:extLst>
      <p:ext uri="{BB962C8B-B14F-4D97-AF65-F5344CB8AC3E}">
        <p14:creationId xmlns:p14="http://schemas.microsoft.com/office/powerpoint/2010/main" val="228281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indent="0" algn="just">
              <a:buFont typeface="Wingdings" panose="05000000000000000000" pitchFamily="2" charset="2"/>
              <a:buNone/>
            </a:pPr>
            <a:r>
              <a:rPr lang="en-US" altLang="ko-KR" sz="1200" b="0" dirty="0" smtClean="0"/>
              <a:t>This Figure shows the SEM and TEM image of purified benzoquinone doped </a:t>
            </a:r>
            <a:r>
              <a:rPr lang="en-US" altLang="ko-KR" sz="1200" b="0" dirty="0" err="1" smtClean="0"/>
              <a:t>polypyrrole</a:t>
            </a:r>
            <a:r>
              <a:rPr lang="en-US" altLang="ko-KR" sz="1200" b="0" dirty="0" smtClean="0"/>
              <a:t> (</a:t>
            </a:r>
            <a:r>
              <a:rPr lang="en-US" altLang="ko-KR" sz="1200" b="0" dirty="0" err="1" smtClean="0"/>
              <a:t>PPyBQ</a:t>
            </a:r>
            <a:r>
              <a:rPr lang="en-US" altLang="ko-KR" sz="1200" b="0" dirty="0" smtClean="0"/>
              <a:t>) nanostructures. </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As you can see, the</a:t>
            </a:r>
            <a:r>
              <a:rPr lang="en-US" altLang="ko-KR" sz="1200" b="0" baseline="0" dirty="0" smtClean="0"/>
              <a:t> </a:t>
            </a:r>
            <a:r>
              <a:rPr lang="en-US" altLang="ko-KR" sz="1200" b="0" dirty="0" smtClean="0"/>
              <a:t>thickness of benzoquinone doped </a:t>
            </a:r>
            <a:r>
              <a:rPr lang="en-US" altLang="ko-KR" sz="1200" b="0" dirty="0" err="1" smtClean="0"/>
              <a:t>polypyrrole</a:t>
            </a:r>
            <a:r>
              <a:rPr lang="en-US" altLang="ko-KR" sz="1200" b="0" dirty="0" smtClean="0"/>
              <a:t> (</a:t>
            </a:r>
            <a:r>
              <a:rPr lang="en-US" altLang="ko-KR" sz="1200" b="0" dirty="0" err="1" smtClean="0"/>
              <a:t>PPyBQ</a:t>
            </a:r>
            <a:r>
              <a:rPr lang="en-US" altLang="ko-KR" sz="1200" b="0" dirty="0" smtClean="0"/>
              <a:t>) nanowire film is 2 </a:t>
            </a:r>
            <a:r>
              <a:rPr lang="en-US" altLang="ko-KR" sz="1200" b="0" dirty="0" err="1" smtClean="0"/>
              <a:t>μm</a:t>
            </a:r>
            <a:r>
              <a:rPr lang="en-US" altLang="ko-KR" sz="1200" b="0" dirty="0" smtClean="0"/>
              <a:t>, and the average diameter of nanowire is about 130 nm.</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In the </a:t>
            </a:r>
            <a:r>
              <a:rPr lang="en-US" altLang="ko-KR" sz="1200" b="0" dirty="0" err="1" smtClean="0"/>
              <a:t>polypyrrole</a:t>
            </a:r>
            <a:r>
              <a:rPr lang="en-US" altLang="ko-KR" sz="1200" b="0" dirty="0" smtClean="0"/>
              <a:t> (</a:t>
            </a:r>
            <a:r>
              <a:rPr lang="en-US" altLang="ko-KR" sz="1200" b="0" dirty="0" err="1" smtClean="0"/>
              <a:t>Ppy</a:t>
            </a:r>
            <a:r>
              <a:rPr lang="en-US" altLang="ko-KR" sz="1200" b="0" dirty="0" smtClean="0"/>
              <a:t>) nanostructures synthesized under the same conditions without BQ, the well-defined nanowires could not be obtained.</a:t>
            </a:r>
          </a:p>
          <a:p>
            <a:pPr marL="0" indent="0" algn="just">
              <a:buFont typeface="Wingdings" panose="05000000000000000000" pitchFamily="2" charset="2"/>
              <a:buNone/>
            </a:pPr>
            <a:r>
              <a:rPr lang="en-US" altLang="ko-KR" sz="1200" b="0" dirty="0" smtClean="0"/>
              <a:t> </a:t>
            </a:r>
          </a:p>
          <a:p>
            <a:pPr marL="0" indent="0" algn="just">
              <a:buFont typeface="Wingdings" panose="05000000000000000000" pitchFamily="2" charset="2"/>
              <a:buNone/>
            </a:pPr>
            <a:r>
              <a:rPr lang="en-US" altLang="ko-KR" sz="1200" b="0" dirty="0" smtClean="0"/>
              <a:t>This result indicates that the BQ serves as the template to induce the formation of </a:t>
            </a:r>
            <a:r>
              <a:rPr lang="en-US" altLang="ko-KR" sz="1200" b="0" dirty="0" err="1" smtClean="0"/>
              <a:t>PPyBQ</a:t>
            </a:r>
            <a:r>
              <a:rPr lang="en-US" altLang="ko-KR" sz="1200" b="0" dirty="0" smtClean="0"/>
              <a:t> nanowires under applied voltage.</a:t>
            </a:r>
          </a:p>
          <a:p>
            <a:pPr marL="0" indent="0" algn="just">
              <a:buFont typeface="Wingdings" panose="05000000000000000000" pitchFamily="2" charset="2"/>
              <a:buNone/>
            </a:pPr>
            <a:endParaRPr lang="en-US" altLang="ko-KR" sz="1200" b="0" dirty="0" smtClean="0"/>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10</a:t>
            </a:fld>
            <a:endParaRPr lang="ko-KR" altLang="en-US" smtClean="0">
              <a:solidFill>
                <a:prstClr val="black"/>
              </a:solidFill>
            </a:endParaRPr>
          </a:p>
        </p:txBody>
      </p:sp>
    </p:spTree>
    <p:extLst>
      <p:ext uri="{BB962C8B-B14F-4D97-AF65-F5344CB8AC3E}">
        <p14:creationId xmlns:p14="http://schemas.microsoft.com/office/powerpoint/2010/main" val="2234770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This figure shows the FTIR spectra and XPS spectrum of </a:t>
            </a:r>
            <a:r>
              <a:rPr lang="en-US" altLang="ko-KR" sz="1200" b="0" i="0" u="none" strike="noStrike" kern="1200" baseline="0" dirty="0" err="1" smtClean="0">
                <a:solidFill>
                  <a:schemeClr val="tx1"/>
                </a:solidFill>
                <a:latin typeface="+mn-lt"/>
                <a:ea typeface="+mn-ea"/>
                <a:cs typeface="+mn-cs"/>
              </a:rPr>
              <a:t>PPy</a:t>
            </a:r>
            <a:r>
              <a:rPr lang="en-US" altLang="ko-KR" sz="1200" b="0" i="0" u="none" strike="noStrike" kern="1200" baseline="0" dirty="0" smtClean="0">
                <a:solidFill>
                  <a:schemeClr val="tx1"/>
                </a:solidFill>
                <a:latin typeface="+mn-lt"/>
                <a:ea typeface="+mn-ea"/>
                <a:cs typeface="+mn-cs"/>
              </a:rPr>
              <a:t> and purified </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 nanostructures.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In the FTIR data, the black curve corresponds to the stretching vibrations of the pyrrole ring.</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And, the red curve is </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 nanowires FTIR spectrum.</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pyrrole ring peaks were also found in the FTIR spectrum of </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 nanowires.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And, the emerging oxygen peak in XPS spectrum demonstrates the existence of BQ.</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All in all, the results of chemical bonding states of </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 nanowires disclose that </a:t>
            </a:r>
            <a:r>
              <a:rPr lang="en-US" altLang="ko-KR" sz="1200" b="0" i="0" u="none" strike="noStrike" kern="1200" baseline="0" dirty="0" err="1" smtClean="0">
                <a:solidFill>
                  <a:schemeClr val="tx1"/>
                </a:solidFill>
                <a:latin typeface="+mn-lt"/>
                <a:ea typeface="+mn-ea"/>
                <a:cs typeface="+mn-cs"/>
              </a:rPr>
              <a:t>PPy</a:t>
            </a:r>
            <a:r>
              <a:rPr lang="en-US" altLang="ko-KR" sz="1200" b="0" i="0" u="none" strike="noStrike" kern="1200" baseline="0" dirty="0" smtClean="0">
                <a:solidFill>
                  <a:schemeClr val="tx1"/>
                </a:solidFill>
                <a:latin typeface="+mn-lt"/>
                <a:ea typeface="+mn-ea"/>
                <a:cs typeface="+mn-cs"/>
              </a:rPr>
              <a:t> nanowires were doped by BQ.</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11</a:t>
            </a:fld>
            <a:endParaRPr lang="ko-KR" altLang="en-US" smtClean="0">
              <a:solidFill>
                <a:prstClr val="black"/>
              </a:solidFill>
            </a:endParaRPr>
          </a:p>
        </p:txBody>
      </p:sp>
    </p:spTree>
    <p:extLst>
      <p:ext uri="{BB962C8B-B14F-4D97-AF65-F5344CB8AC3E}">
        <p14:creationId xmlns:p14="http://schemas.microsoft.com/office/powerpoint/2010/main" val="109728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dirty="0" smtClean="0"/>
              <a:t>This Figure shows the </a:t>
            </a:r>
            <a:r>
              <a:rPr lang="en-US" altLang="ko-KR" sz="1200" b="0" i="0" u="none" strike="noStrike" kern="1200" baseline="0" dirty="0" smtClean="0">
                <a:solidFill>
                  <a:schemeClr val="tx1"/>
                </a:solidFill>
                <a:latin typeface="+mn-lt"/>
                <a:ea typeface="+mn-ea"/>
                <a:cs typeface="+mn-cs"/>
              </a:rPr>
              <a:t>SEM images of PSII-enriched membranes deposited on purified </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 nanostructures.</a:t>
            </a:r>
          </a:p>
          <a:p>
            <a:endParaRPr lang="en-US" altLang="ko-KR" sz="1200" b="0" i="0" u="none" strike="noStrike" kern="1200" baseline="0" dirty="0" smtClean="0">
              <a:solidFill>
                <a:schemeClr val="tx1"/>
              </a:solidFill>
              <a:latin typeface="+mn-lt"/>
              <a:ea typeface="+mn-ea"/>
              <a:cs typeface="+mn-cs"/>
            </a:endParaRPr>
          </a:p>
          <a:p>
            <a:pPr marL="0" indent="0" algn="just">
              <a:buFont typeface="Wingdings" panose="05000000000000000000" pitchFamily="2" charset="2"/>
              <a:buNone/>
            </a:pPr>
            <a:r>
              <a:rPr lang="en-US" altLang="ko-KR" sz="1200" b="0" dirty="0" smtClean="0"/>
              <a:t>Compared to conventional planar electrodes, this nanostructured electrode with increased effective surface area would immobilize more PSII, which could facilitate enhanced photocurrents.</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12</a:t>
            </a:fld>
            <a:endParaRPr lang="ko-KR" altLang="en-US" smtClean="0">
              <a:solidFill>
                <a:prstClr val="black"/>
              </a:solidFill>
            </a:endParaRPr>
          </a:p>
        </p:txBody>
      </p:sp>
    </p:spTree>
    <p:extLst>
      <p:ext uri="{BB962C8B-B14F-4D97-AF65-F5344CB8AC3E}">
        <p14:creationId xmlns:p14="http://schemas.microsoft.com/office/powerpoint/2010/main" val="2003981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indent="0" algn="just">
              <a:buFont typeface="Wingdings" panose="05000000000000000000" pitchFamily="2" charset="2"/>
              <a:buNone/>
            </a:pPr>
            <a:r>
              <a:rPr lang="en-US" altLang="ko-KR" sz="1200" b="0" dirty="0" smtClean="0"/>
              <a:t>This figure shows the photocurrent responses of different </a:t>
            </a:r>
            <a:r>
              <a:rPr lang="en-US" altLang="ko-KR" sz="1200" b="0" dirty="0" err="1" smtClean="0"/>
              <a:t>photoanodes</a:t>
            </a:r>
            <a:r>
              <a:rPr lang="en-US" altLang="ko-KR" sz="1200" b="0" dirty="0" smtClean="0"/>
              <a:t>.</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As you can see in the photocurrent responses of different </a:t>
            </a:r>
            <a:r>
              <a:rPr lang="en-US" altLang="ko-KR" sz="1200" b="0" dirty="0" err="1" smtClean="0"/>
              <a:t>photoanodes</a:t>
            </a:r>
            <a:r>
              <a:rPr lang="en-US" altLang="ko-KR" sz="1200" b="0" dirty="0" smtClean="0"/>
              <a:t>, the photocurrent density for ITO/</a:t>
            </a:r>
            <a:r>
              <a:rPr lang="en-US" altLang="ko-KR" sz="1200" b="0" dirty="0" err="1" smtClean="0"/>
              <a:t>PPyBQ</a:t>
            </a:r>
            <a:r>
              <a:rPr lang="en-US" altLang="ko-KR" sz="1200" b="0" dirty="0" smtClean="0"/>
              <a:t>/PSII was considerably enhanced, compared to other assemblies.</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When compared in the presence of PSII, the photocurrent is increased about 11.8 and 39.0-fold for ITO/</a:t>
            </a:r>
            <a:r>
              <a:rPr lang="en-US" altLang="ko-KR" sz="1200" b="0" dirty="0" err="1" smtClean="0"/>
              <a:t>PPyBQ</a:t>
            </a:r>
            <a:r>
              <a:rPr lang="en-US" altLang="ko-KR" sz="1200" b="0" dirty="0" smtClean="0"/>
              <a:t>/PSII, compared to ITO/</a:t>
            </a:r>
            <a:r>
              <a:rPr lang="en-US" altLang="ko-KR" sz="1200" b="0" dirty="0" err="1" smtClean="0"/>
              <a:t>Ppy</a:t>
            </a:r>
            <a:r>
              <a:rPr lang="en-US" altLang="ko-KR" sz="1200" b="0" dirty="0" smtClean="0"/>
              <a:t>/PSII and ITO/PSII, respectively.</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This result could be attributed to the surface area increased by the nanostructured </a:t>
            </a:r>
            <a:r>
              <a:rPr lang="en-US" altLang="ko-KR" sz="1200" b="0" dirty="0" err="1" smtClean="0"/>
              <a:t>PPyBQ</a:t>
            </a:r>
            <a:r>
              <a:rPr lang="en-US" altLang="ko-KR" sz="1200" b="0" dirty="0" smtClean="0"/>
              <a:t> and the efficient electron transfer between the immobilized PSII and the electrode by redox molecule such as BQ.</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And, in the presence of DCMU as an inhibitor of PSII, photocurrent for ITO/</a:t>
            </a:r>
            <a:r>
              <a:rPr lang="en-US" altLang="ko-KR" sz="1200" b="0" dirty="0" err="1" smtClean="0"/>
              <a:t>PPyBQ</a:t>
            </a:r>
            <a:r>
              <a:rPr lang="en-US" altLang="ko-KR" sz="1200" b="0" dirty="0" smtClean="0"/>
              <a:t>/PSII is decreased sharply.</a:t>
            </a:r>
          </a:p>
          <a:p>
            <a:pPr marL="0" indent="0" algn="just">
              <a:buFont typeface="Wingdings" panose="05000000000000000000" pitchFamily="2" charset="2"/>
              <a:buNone/>
            </a:pPr>
            <a:endParaRPr lang="en-US" altLang="ko-KR" sz="1200" b="0" dirty="0" smtClean="0"/>
          </a:p>
          <a:p>
            <a:pPr marL="0" indent="0" algn="just">
              <a:buFont typeface="Wingdings" panose="05000000000000000000" pitchFamily="2" charset="2"/>
              <a:buNone/>
            </a:pPr>
            <a:r>
              <a:rPr lang="en-US" altLang="ko-KR" sz="1200" b="0" dirty="0" smtClean="0"/>
              <a:t>This result indicated that the photocurrent was generated from PSII coated on the electrode.</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13</a:t>
            </a:fld>
            <a:endParaRPr lang="ko-KR" altLang="en-US" smtClean="0">
              <a:solidFill>
                <a:prstClr val="black"/>
              </a:solidFill>
            </a:endParaRPr>
          </a:p>
        </p:txBody>
      </p:sp>
    </p:spTree>
    <p:extLst>
      <p:ext uri="{BB962C8B-B14F-4D97-AF65-F5344CB8AC3E}">
        <p14:creationId xmlns:p14="http://schemas.microsoft.com/office/powerpoint/2010/main" val="4293120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This figure shows the influence of applied bias potential on the resulting photocurrent.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photocurrent of ITO/</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/PSII is always higher than that of the ITO/PSII </a:t>
            </a:r>
            <a:r>
              <a:rPr lang="en-US" altLang="ko-KR" sz="1200" b="0" i="0" u="none" strike="noStrike" kern="1200" baseline="0" dirty="0" err="1" smtClean="0">
                <a:solidFill>
                  <a:schemeClr val="tx1"/>
                </a:solidFill>
                <a:latin typeface="+mn-lt"/>
                <a:ea typeface="+mn-ea"/>
                <a:cs typeface="+mn-cs"/>
              </a:rPr>
              <a:t>photoanode</a:t>
            </a:r>
            <a:r>
              <a:rPr lang="en-US" altLang="ko-KR" sz="1200" b="0" i="0" u="none" strike="noStrike" kern="1200" baseline="0" dirty="0" smtClean="0">
                <a:solidFill>
                  <a:schemeClr val="tx1"/>
                </a:solidFill>
                <a:latin typeface="+mn-lt"/>
                <a:ea typeface="+mn-ea"/>
                <a:cs typeface="+mn-cs"/>
              </a:rPr>
              <a:t> at the same applied potential.</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result is the relative photocurrent responses depended on rinsing times.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ITO/</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/PSII displays a reduced photocurrent along with the diffusion of the free BQ from the polymer film.</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result indicates that the efficient electron transfer between the immobilized PSII and the electrode was facilitated by BQ.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That is, the performance of the PSII-based device will be enhanced if the concentration of BQ is increased.</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14</a:t>
            </a:fld>
            <a:endParaRPr lang="ko-KR" altLang="en-US" smtClean="0">
              <a:solidFill>
                <a:prstClr val="black"/>
              </a:solidFill>
            </a:endParaRPr>
          </a:p>
        </p:txBody>
      </p:sp>
    </p:spTree>
    <p:extLst>
      <p:ext uri="{BB962C8B-B14F-4D97-AF65-F5344CB8AC3E}">
        <p14:creationId xmlns:p14="http://schemas.microsoft.com/office/powerpoint/2010/main" val="59160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This figure shows the photocurrent stability of the ITO/</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/PSII and ITO/PSII electrodes.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Under the same continuous red light irradiation, the ITO/</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/PSII electrode exhibits a significantly slower photocurrent decay than the ITO/PSII electrode.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After illumination for 15 min, about 46% of the initial photocurrent remains for the ITO/</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/PSII electrode.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improvement of stability can be attributed to an efficient electron transfer between PSII and </a:t>
            </a:r>
            <a:r>
              <a:rPr lang="en-US" altLang="ko-KR" sz="1200" b="0" i="0" u="none" strike="noStrike" kern="1200" baseline="0" dirty="0" err="1" smtClean="0">
                <a:solidFill>
                  <a:schemeClr val="tx1"/>
                </a:solidFill>
                <a:latin typeface="+mn-lt"/>
                <a:ea typeface="+mn-ea"/>
                <a:cs typeface="+mn-cs"/>
              </a:rPr>
              <a:t>PPyBQ</a:t>
            </a:r>
            <a:r>
              <a:rPr lang="en-US" altLang="ko-KR" sz="1200" b="0" i="0" u="none" strike="noStrike" kern="1200" baseline="0" dirty="0" smtClean="0">
                <a:solidFill>
                  <a:schemeClr val="tx1"/>
                </a:solidFill>
                <a:latin typeface="+mn-lt"/>
                <a:ea typeface="+mn-ea"/>
                <a:cs typeface="+mn-cs"/>
              </a:rPr>
              <a:t> nanowires.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efficient electron transfer reduces the </a:t>
            </a:r>
            <a:r>
              <a:rPr lang="en-US" altLang="ko-KR" sz="1200" b="0" i="0" u="none" strike="noStrike" kern="1200" baseline="0" dirty="0" err="1" smtClean="0">
                <a:solidFill>
                  <a:schemeClr val="tx1"/>
                </a:solidFill>
                <a:latin typeface="+mn-lt"/>
                <a:ea typeface="+mn-ea"/>
                <a:cs typeface="+mn-cs"/>
              </a:rPr>
              <a:t>photoinhibition</a:t>
            </a:r>
            <a:r>
              <a:rPr lang="en-US" altLang="ko-KR" sz="1200" b="0" i="0" u="none" strike="noStrike" kern="1200" baseline="0" dirty="0" smtClean="0">
                <a:solidFill>
                  <a:schemeClr val="tx1"/>
                </a:solidFill>
                <a:latin typeface="+mn-lt"/>
                <a:ea typeface="+mn-ea"/>
                <a:cs typeface="+mn-cs"/>
              </a:rPr>
              <a:t> of PSII caused by the formation of reactive oxygen species or damage of the oxygen-evolving complex.</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15</a:t>
            </a:fld>
            <a:endParaRPr lang="ko-KR" altLang="en-US" smtClean="0">
              <a:solidFill>
                <a:prstClr val="black"/>
              </a:solidFill>
            </a:endParaRPr>
          </a:p>
        </p:txBody>
      </p:sp>
    </p:spTree>
    <p:extLst>
      <p:ext uri="{BB962C8B-B14F-4D97-AF65-F5344CB8AC3E}">
        <p14:creationId xmlns:p14="http://schemas.microsoft.com/office/powerpoint/2010/main" val="3933645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In this study, they construct a novel </a:t>
            </a:r>
            <a:r>
              <a:rPr lang="en-US" altLang="ko-KR" sz="1200" b="0" i="0" u="none" strike="noStrike" kern="1200" baseline="0" dirty="0" err="1" smtClean="0">
                <a:solidFill>
                  <a:schemeClr val="tx1"/>
                </a:solidFill>
                <a:latin typeface="+mn-lt"/>
                <a:ea typeface="+mn-ea"/>
                <a:cs typeface="+mn-cs"/>
              </a:rPr>
              <a:t>biohybrid</a:t>
            </a:r>
            <a:r>
              <a:rPr lang="en-US" altLang="ko-KR" sz="1200" b="0" i="0" u="none" strike="noStrike" kern="1200" baseline="0" dirty="0" smtClean="0">
                <a:solidFill>
                  <a:schemeClr val="tx1"/>
                </a:solidFill>
                <a:latin typeface="+mn-lt"/>
                <a:ea typeface="+mn-ea"/>
                <a:cs typeface="+mn-cs"/>
              </a:rPr>
              <a:t> </a:t>
            </a:r>
            <a:r>
              <a:rPr lang="en-US" altLang="ko-KR" sz="1200" b="0" i="0" u="none" strike="noStrike" kern="1200" baseline="0" dirty="0" err="1" smtClean="0">
                <a:solidFill>
                  <a:schemeClr val="tx1"/>
                </a:solidFill>
                <a:latin typeface="+mn-lt"/>
                <a:ea typeface="+mn-ea"/>
                <a:cs typeface="+mn-cs"/>
              </a:rPr>
              <a:t>photoanode</a:t>
            </a:r>
            <a:r>
              <a:rPr lang="en-US" altLang="ko-KR" sz="1200" b="0" i="0" u="none" strike="noStrike" kern="1200" baseline="0" dirty="0" smtClean="0">
                <a:solidFill>
                  <a:schemeClr val="tx1"/>
                </a:solidFill>
                <a:latin typeface="+mn-lt"/>
                <a:ea typeface="+mn-ea"/>
                <a:cs typeface="+mn-cs"/>
              </a:rPr>
              <a:t> with enhanced photocurrent and increased stability by integrating PSII with 3D doped conducting polymer nanostructures.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BQ-doped </a:t>
            </a:r>
            <a:r>
              <a:rPr lang="en-US" altLang="ko-KR" sz="1200" b="0" i="0" u="none" strike="noStrike" kern="1200" baseline="0" dirty="0" err="1" smtClean="0">
                <a:solidFill>
                  <a:schemeClr val="tx1"/>
                </a:solidFill>
                <a:latin typeface="+mn-lt"/>
                <a:ea typeface="+mn-ea"/>
                <a:cs typeface="+mn-cs"/>
              </a:rPr>
              <a:t>PPy</a:t>
            </a:r>
            <a:r>
              <a:rPr lang="en-US" altLang="ko-KR" sz="1200" b="0" i="0" u="none" strike="noStrike" kern="1200" baseline="0" dirty="0" smtClean="0">
                <a:solidFill>
                  <a:schemeClr val="tx1"/>
                </a:solidFill>
                <a:latin typeface="+mn-lt"/>
                <a:ea typeface="+mn-ea"/>
                <a:cs typeface="+mn-cs"/>
              </a:rPr>
              <a:t> nanowires could promote the effective loading of PSII and facilitate the electron transfer.</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Such assembled system combining natural photoactive protein with artificial low-cost conducting polymer shows great potential for advanced solar energy conversion.</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16</a:t>
            </a:fld>
            <a:endParaRPr lang="ko-KR" altLang="en-US" smtClean="0">
              <a:solidFill>
                <a:prstClr val="black"/>
              </a:solidFill>
            </a:endParaRPr>
          </a:p>
        </p:txBody>
      </p:sp>
    </p:spTree>
    <p:extLst>
      <p:ext uri="{BB962C8B-B14F-4D97-AF65-F5344CB8AC3E}">
        <p14:creationId xmlns:p14="http://schemas.microsoft.com/office/powerpoint/2010/main" val="644522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just" defTabSz="914400" rtl="0" eaLnBrk="0" fontAlgn="base" latinLnBrk="1" hangingPunct="0">
              <a:lnSpc>
                <a:spcPct val="100000"/>
              </a:lnSpc>
              <a:spcBef>
                <a:spcPct val="30000"/>
              </a:spcBef>
              <a:spcAft>
                <a:spcPct val="0"/>
              </a:spcAft>
              <a:buClrTx/>
              <a:buSzTx/>
              <a:buFontTx/>
              <a:buNone/>
              <a:tabLst/>
              <a:defRPr/>
            </a:pPr>
            <a:r>
              <a:rPr lang="en-US" altLang="ko-KR" sz="1200" dirty="0" smtClean="0"/>
              <a:t>This study provides a fuller picture of the electron-transfer pathways at the PSII–electrode interface.</a:t>
            </a:r>
          </a:p>
          <a:p>
            <a:pPr marL="0" marR="0" lvl="0" indent="0" algn="just"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17</a:t>
            </a:fld>
            <a:endParaRPr lang="ko-KR" altLang="en-US">
              <a:solidFill>
                <a:prstClr val="black"/>
              </a:solidFill>
            </a:endParaRPr>
          </a:p>
        </p:txBody>
      </p:sp>
    </p:spTree>
    <p:extLst>
      <p:ext uri="{BB962C8B-B14F-4D97-AF65-F5344CB8AC3E}">
        <p14:creationId xmlns:p14="http://schemas.microsoft.com/office/powerpoint/2010/main" val="34526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indent="0" algn="just">
              <a:buFont typeface="Wingdings" panose="05000000000000000000" pitchFamily="2" charset="2"/>
              <a:buNone/>
            </a:pPr>
            <a:r>
              <a:rPr lang="en-US" altLang="ko-KR" sz="1200" b="0" dirty="0" smtClean="0">
                <a:latin typeface="Arial" panose="020B0604020202020204" pitchFamily="34" charset="0"/>
                <a:cs typeface="Arial" panose="020B0604020202020204" pitchFamily="34" charset="0"/>
              </a:rPr>
              <a:t>Recently, numerous studies for photolysis of water using PSII as a </a:t>
            </a:r>
            <a:r>
              <a:rPr lang="en-US" altLang="ko-KR" sz="1200" b="0" dirty="0" err="1" smtClean="0">
                <a:latin typeface="Arial" panose="020B0604020202020204" pitchFamily="34" charset="0"/>
                <a:cs typeface="Arial" panose="020B0604020202020204" pitchFamily="34" charset="0"/>
              </a:rPr>
              <a:t>photocatalyst</a:t>
            </a:r>
            <a:r>
              <a:rPr lang="en-US" altLang="ko-KR" sz="1200" b="0" dirty="0" smtClean="0">
                <a:latin typeface="Arial" panose="020B0604020202020204" pitchFamily="34" charset="0"/>
                <a:cs typeface="Arial" panose="020B0604020202020204" pitchFamily="34" charset="0"/>
              </a:rPr>
              <a:t> has been attempted by various approaches.</a:t>
            </a:r>
          </a:p>
          <a:p>
            <a:pPr marL="285750" indent="-285750" algn="just">
              <a:buFont typeface="Wingdings" panose="05000000000000000000" pitchFamily="2" charset="2"/>
              <a:buChar char="u"/>
            </a:pPr>
            <a:endParaRPr lang="en-US" altLang="ko-KR" sz="1200" b="0" dirty="0" smtClean="0">
              <a:latin typeface="Arial" panose="020B0604020202020204" pitchFamily="34" charset="0"/>
              <a:cs typeface="Arial" panose="020B0604020202020204" pitchFamily="34" charset="0"/>
            </a:endParaRPr>
          </a:p>
          <a:p>
            <a:pPr marL="0" indent="0" algn="just">
              <a:buFont typeface="Wingdings" panose="05000000000000000000" pitchFamily="2" charset="2"/>
              <a:buNone/>
            </a:pPr>
            <a:r>
              <a:rPr lang="en-US" altLang="ko-KR" sz="1200" b="0" dirty="0" smtClean="0">
                <a:latin typeface="Arial" panose="020B0604020202020204" pitchFamily="34" charset="0"/>
                <a:cs typeface="Arial" panose="020B0604020202020204" pitchFamily="34" charset="0"/>
              </a:rPr>
              <a:t>Despite extensive efforts to optimize the ET efficiency between PSII and the electrode, the turnover-frequency values reported for immobilized PSII on electrodes are typically below 15 s</a:t>
            </a:r>
            <a:r>
              <a:rPr lang="en-US" altLang="ko-KR" sz="1200" b="0" baseline="30000" dirty="0" smtClean="0">
                <a:latin typeface="Arial" panose="020B0604020202020204" pitchFamily="34" charset="0"/>
                <a:cs typeface="Arial" panose="020B0604020202020204" pitchFamily="34" charset="0"/>
              </a:rPr>
              <a:t>−1</a:t>
            </a:r>
            <a:r>
              <a:rPr lang="en-US" altLang="ko-KR" sz="1200" b="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u"/>
            </a:pPr>
            <a:endParaRPr lang="en-US" altLang="ko-KR" sz="1200" b="0" dirty="0" smtClean="0">
              <a:latin typeface="Arial" panose="020B0604020202020204" pitchFamily="34" charset="0"/>
              <a:cs typeface="Arial" panose="020B0604020202020204" pitchFamily="34" charset="0"/>
            </a:endParaRPr>
          </a:p>
          <a:p>
            <a:pPr marL="0" indent="0" algn="just">
              <a:buFont typeface="Wingdings" panose="05000000000000000000" pitchFamily="2" charset="2"/>
              <a:buNone/>
            </a:pPr>
            <a:r>
              <a:rPr lang="en-US" altLang="ko-KR" sz="1200" b="0" dirty="0" smtClean="0">
                <a:latin typeface="Arial" panose="020B0604020202020204" pitchFamily="34" charset="0"/>
                <a:cs typeface="Arial" panose="020B0604020202020204" pitchFamily="34" charset="0"/>
              </a:rPr>
              <a:t>The low ET efficiency exhibited by PSII at the electrode interface is currently poorly understood.</a:t>
            </a:r>
            <a:endParaRPr lang="en-GB" altLang="ko-KR" sz="1200" b="0" dirty="0">
              <a:latin typeface="Arial" panose="020B0604020202020204" pitchFamily="34" charset="0"/>
              <a:cs typeface="Arial" panose="020B0604020202020204" pitchFamily="34" charset="0"/>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18</a:t>
            </a:fld>
            <a:endParaRPr lang="ko-KR" altLang="en-US" smtClean="0">
              <a:solidFill>
                <a:prstClr val="black"/>
              </a:solidFill>
            </a:endParaRPr>
          </a:p>
        </p:txBody>
      </p:sp>
    </p:spTree>
    <p:extLst>
      <p:ext uri="{BB962C8B-B14F-4D97-AF65-F5344CB8AC3E}">
        <p14:creationId xmlns:p14="http://schemas.microsoft.com/office/powerpoint/2010/main" val="2859746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dirty="0" smtClean="0"/>
              <a:t>In this study,</a:t>
            </a:r>
            <a:r>
              <a:rPr lang="en-US" altLang="ko-KR" sz="1200" baseline="0" dirty="0" smtClean="0"/>
              <a:t> they </a:t>
            </a:r>
            <a:r>
              <a:rPr lang="en-US" altLang="ko-KR" sz="1200" dirty="0" smtClean="0"/>
              <a:t>identified a new light-induced charge transfer pathway at the PSII–electrode interface that competes against the known water-oxidation pathway.</a:t>
            </a:r>
          </a:p>
          <a:p>
            <a:endParaRPr lang="en-US" altLang="ko-KR" sz="1200" dirty="0" smtClean="0"/>
          </a:p>
          <a:p>
            <a:r>
              <a:rPr lang="en-US" altLang="ko-KR" sz="1200" dirty="0" smtClean="0"/>
              <a:t>This figure shows that the competing pathway arises from antenna </a:t>
            </a:r>
            <a:r>
              <a:rPr lang="en-US" altLang="ko-KR" sz="1200" dirty="0" err="1" smtClean="0"/>
              <a:t>Chl</a:t>
            </a:r>
            <a:r>
              <a:rPr lang="en-US" altLang="ko-KR" sz="1200" i="1" dirty="0" err="1" smtClean="0"/>
              <a:t>a</a:t>
            </a:r>
            <a:r>
              <a:rPr lang="en-US" altLang="ko-KR" sz="1200" i="1" dirty="0" smtClean="0"/>
              <a:t> </a:t>
            </a:r>
            <a:r>
              <a:rPr lang="en-US" altLang="ko-KR" sz="1200" dirty="0" smtClean="0"/>
              <a:t>pigments participating in the photo-induced reduction of O</a:t>
            </a:r>
            <a:r>
              <a:rPr lang="en-US" altLang="ko-KR" sz="1200" baseline="-25000" dirty="0" smtClean="0"/>
              <a:t>2</a:t>
            </a:r>
            <a:r>
              <a:rPr lang="en-US" altLang="ko-KR" sz="1200" dirty="0" smtClean="0"/>
              <a:t> near the electrode. </a:t>
            </a:r>
          </a:p>
          <a:p>
            <a:endParaRPr lang="en-US" altLang="ko-KR" sz="1200" dirty="0" smtClean="0"/>
          </a:p>
          <a:p>
            <a:r>
              <a:rPr lang="en-US" altLang="ko-KR" sz="1200" dirty="0" smtClean="0"/>
              <a:t>This pathway could be attenuated or amplified by the O</a:t>
            </a:r>
            <a:r>
              <a:rPr lang="en-US" altLang="ko-KR" sz="1200" baseline="-25000" dirty="0" smtClean="0"/>
              <a:t>2</a:t>
            </a:r>
            <a:r>
              <a:rPr lang="en-US" altLang="ko-KR" sz="1200" dirty="0" smtClean="0"/>
              <a:t> concentration and the presence of an electron-accepting matrix. </a:t>
            </a:r>
          </a:p>
          <a:p>
            <a:endParaRPr lang="en-US" altLang="ko-KR" sz="1200" dirty="0" smtClean="0"/>
          </a:p>
          <a:p>
            <a:pPr marL="0" marR="0" lvl="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t>In this study, their results demonstrate that </a:t>
            </a:r>
            <a:r>
              <a:rPr lang="en-US" altLang="ko-KR" sz="1200" dirty="0" err="1" smtClean="0"/>
              <a:t>anaerobicity</a:t>
            </a:r>
            <a:r>
              <a:rPr lang="en-US" altLang="ko-KR" sz="1200" dirty="0" smtClean="0"/>
              <a:t> enhances the </a:t>
            </a:r>
            <a:r>
              <a:rPr lang="en-US" altLang="ko-KR" sz="1200" dirty="0" err="1" smtClean="0"/>
              <a:t>photoresponse</a:t>
            </a:r>
            <a:r>
              <a:rPr lang="en-US" altLang="ko-KR" sz="1200" dirty="0" smtClean="0"/>
              <a:t> of PSII and unmasks the true onset potential of the </a:t>
            </a:r>
            <a:r>
              <a:rPr lang="en-US" altLang="ko-KR" sz="1200" dirty="0" err="1" smtClean="0"/>
              <a:t>photoanodic</a:t>
            </a:r>
            <a:r>
              <a:rPr lang="en-US" altLang="ko-KR" sz="1200" dirty="0" smtClean="0"/>
              <a:t> currents, allowing the Q</a:t>
            </a:r>
            <a:r>
              <a:rPr lang="en-US" altLang="ko-KR" sz="1200" baseline="-25000" dirty="0" smtClean="0"/>
              <a:t>A</a:t>
            </a:r>
            <a:r>
              <a:rPr lang="en-US" altLang="ko-KR" sz="1200" dirty="0" smtClean="0"/>
              <a:t>/Q</a:t>
            </a:r>
            <a:r>
              <a:rPr lang="en-US" altLang="ko-KR" sz="1200" baseline="-25000" dirty="0" smtClean="0"/>
              <a:t>B</a:t>
            </a:r>
            <a:r>
              <a:rPr lang="en-US" altLang="ko-KR" sz="1200" dirty="0" smtClean="0"/>
              <a:t> charge transfer step to be studied using </a:t>
            </a:r>
            <a:r>
              <a:rPr lang="en-US" altLang="ko-KR" sz="1200" b="0" dirty="0" smtClean="0"/>
              <a:t>protein-film </a:t>
            </a:r>
            <a:r>
              <a:rPr lang="en-US" altLang="ko-KR" sz="1200" b="0" dirty="0" err="1" smtClean="0"/>
              <a:t>photoelectrochemistry</a:t>
            </a:r>
            <a:r>
              <a:rPr lang="en-US" altLang="ko-KR" sz="1200" b="0" dirty="0" smtClean="0"/>
              <a:t>(PF-PEC).</a:t>
            </a:r>
            <a:endParaRPr lang="en-GB" altLang="ko-KR" sz="1200" b="0" dirty="0" smtClean="0"/>
          </a:p>
          <a:p>
            <a:endParaRPr lang="en-GB" altLang="ko-KR" sz="1200" dirty="0"/>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19</a:t>
            </a:fld>
            <a:endParaRPr lang="ko-KR" altLang="en-US" smtClean="0">
              <a:solidFill>
                <a:prstClr val="black"/>
              </a:solidFill>
            </a:endParaRPr>
          </a:p>
        </p:txBody>
      </p:sp>
    </p:spTree>
    <p:extLst>
      <p:ext uri="{BB962C8B-B14F-4D97-AF65-F5344CB8AC3E}">
        <p14:creationId xmlns:p14="http://schemas.microsoft.com/office/powerpoint/2010/main" val="36432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sz="1200" b="0" i="0" u="none" strike="noStrike" kern="1200" baseline="0" dirty="0" smtClean="0">
              <a:solidFill>
                <a:schemeClr val="tx1"/>
              </a:solidFill>
              <a:latin typeface="+mn-lt"/>
              <a:ea typeface="+mn-ea"/>
              <a:cs typeface="+mn-cs"/>
            </a:endParaRPr>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pPr>
                <a:defRPr/>
              </a:pPr>
              <a:t>2</a:t>
            </a:fld>
            <a:endParaRPr lang="ko-KR" altLang="en-US"/>
          </a:p>
        </p:txBody>
      </p:sp>
    </p:spTree>
    <p:extLst>
      <p:ext uri="{BB962C8B-B14F-4D97-AF65-F5344CB8AC3E}">
        <p14:creationId xmlns:p14="http://schemas.microsoft.com/office/powerpoint/2010/main" val="32461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dirty="0" smtClean="0">
                <a:solidFill>
                  <a:srgbClr val="000000"/>
                </a:solidFill>
              </a:rPr>
              <a:t>In this study, they carried out protein-film </a:t>
            </a:r>
            <a:r>
              <a:rPr lang="en-US" altLang="ko-KR" sz="1200" b="0" dirty="0" err="1" smtClean="0">
                <a:solidFill>
                  <a:srgbClr val="000000"/>
                </a:solidFill>
              </a:rPr>
              <a:t>photoelectrochemistry</a:t>
            </a:r>
            <a:r>
              <a:rPr lang="en-US" altLang="ko-KR" sz="1200" b="0" dirty="0" smtClean="0">
                <a:solidFill>
                  <a:srgbClr val="000000"/>
                </a:solidFill>
              </a:rPr>
              <a:t> using PSII isolated from spinach and </a:t>
            </a:r>
            <a:r>
              <a:rPr lang="en-US" altLang="ko-KR" sz="1200" b="0" dirty="0" err="1" smtClean="0">
                <a:solidFill>
                  <a:srgbClr val="000000"/>
                </a:solidFill>
              </a:rPr>
              <a:t>Thermosynechococcus</a:t>
            </a:r>
            <a:r>
              <a:rPr lang="en-US" altLang="ko-KR" sz="1200" b="0" dirty="0" smtClean="0">
                <a:solidFill>
                  <a:srgbClr val="000000"/>
                </a:solidFill>
              </a:rPr>
              <a:t> elongates.</a:t>
            </a:r>
          </a:p>
          <a:p>
            <a:endParaRPr lang="en-US" altLang="ko-KR" sz="1200" b="0" dirty="0" smtClean="0"/>
          </a:p>
          <a:p>
            <a:r>
              <a:rPr lang="en-US" altLang="ko-KR" sz="1200" b="0" dirty="0" smtClean="0"/>
              <a:t>The hierarchically structured ITO electrodes were prepared </a:t>
            </a:r>
            <a:r>
              <a:rPr lang="en-US" altLang="ko-KR" sz="1200" b="0" dirty="0" smtClean="0">
                <a:solidFill>
                  <a:srgbClr val="000000"/>
                </a:solidFill>
              </a:rPr>
              <a:t>according to a previously published procedure. </a:t>
            </a:r>
          </a:p>
          <a:p>
            <a:endParaRPr lang="en-US" altLang="ko-KR" sz="1200" b="0" dirty="0" smtClean="0">
              <a:solidFill>
                <a:srgbClr val="000000"/>
              </a:solidFill>
            </a:endParaRPr>
          </a:p>
          <a:p>
            <a:r>
              <a:rPr lang="en-US" altLang="ko-KR" sz="1200" b="0" dirty="0" smtClean="0"/>
              <a:t>Working electrode,</a:t>
            </a:r>
            <a:r>
              <a:rPr lang="en-US" altLang="ko-KR" sz="1200" b="0" baseline="0" dirty="0" smtClean="0"/>
              <a:t> </a:t>
            </a:r>
            <a:r>
              <a:rPr lang="en-US" altLang="ko-KR" sz="1200" b="0" dirty="0" smtClean="0"/>
              <a:t>ITO film thickness is 12 </a:t>
            </a:r>
            <a:r>
              <a:rPr lang="en-US" altLang="ko-KR" sz="1200" b="0" dirty="0" err="1" smtClean="0"/>
              <a:t>μm</a:t>
            </a:r>
            <a:r>
              <a:rPr lang="en-US" altLang="ko-KR" sz="1200" b="0" baseline="0" dirty="0" smtClean="0"/>
              <a:t> and surface area is 0.25 cm</a:t>
            </a:r>
            <a:r>
              <a:rPr lang="en-US" altLang="ko-KR" sz="1200" b="0" baseline="30000" dirty="0" smtClean="0"/>
              <a:t>2</a:t>
            </a:r>
            <a:r>
              <a:rPr lang="en-US" altLang="ko-KR" sz="1200" b="0" dirty="0" smtClean="0"/>
              <a:t>.</a:t>
            </a:r>
          </a:p>
          <a:p>
            <a:endParaRPr lang="en-US" altLang="ko-KR" sz="1200" b="0" dirty="0" smtClean="0"/>
          </a:p>
          <a:p>
            <a:r>
              <a:rPr lang="en-US" altLang="ko-KR" sz="1200" b="0" dirty="0" smtClean="0"/>
              <a:t>The light source is a halogen lamp collimated by a </a:t>
            </a:r>
            <a:r>
              <a:rPr lang="en-US" altLang="ko-KR" sz="1200" b="0" dirty="0" err="1" smtClean="0"/>
              <a:t>plano</a:t>
            </a:r>
            <a:r>
              <a:rPr lang="en-US" altLang="ko-KR" sz="1200" b="0" dirty="0" smtClean="0"/>
              <a:t>-convex lens and filtered by a bandpass filter (679 nm; full-width at half-maximum, 10.3 nm). </a:t>
            </a:r>
          </a:p>
          <a:p>
            <a:endParaRPr lang="en-US" altLang="ko-KR" sz="1200" b="0" dirty="0" smtClean="0"/>
          </a:p>
          <a:p>
            <a:r>
              <a:rPr lang="en-US" altLang="ko-KR" sz="1200" b="0" dirty="0" smtClean="0"/>
              <a:t>The light intensity is 5 </a:t>
            </a:r>
            <a:r>
              <a:rPr lang="en-US" altLang="ko-KR" sz="1200" b="0" dirty="0" err="1" smtClean="0"/>
              <a:t>mW</a:t>
            </a:r>
            <a:r>
              <a:rPr lang="en-US" altLang="ko-KR" sz="1200" b="0" dirty="0" smtClean="0"/>
              <a:t>/cm</a:t>
            </a:r>
            <a:r>
              <a:rPr lang="en-US" altLang="ko-KR" sz="1200" b="0" baseline="30000" dirty="0" smtClean="0"/>
              <a:t>2</a:t>
            </a:r>
            <a:r>
              <a:rPr lang="en-US" altLang="ko-KR" sz="1200" b="0" dirty="0" smtClean="0"/>
              <a:t> (679 nm). </a:t>
            </a:r>
            <a:endParaRPr lang="ko-KR" altLang="en-US" sz="1200" b="0" dirty="0"/>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20</a:t>
            </a:fld>
            <a:endParaRPr lang="ko-KR" altLang="en-US" smtClean="0">
              <a:solidFill>
                <a:prstClr val="black"/>
              </a:solidFill>
            </a:endParaRPr>
          </a:p>
        </p:txBody>
      </p:sp>
    </p:spTree>
    <p:extLst>
      <p:ext uri="{BB962C8B-B14F-4D97-AF65-F5344CB8AC3E}">
        <p14:creationId xmlns:p14="http://schemas.microsoft.com/office/powerpoint/2010/main" val="2876726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This figure shows the </a:t>
            </a:r>
            <a:r>
              <a:rPr lang="en-US" altLang="ko-KR" sz="1200" b="0" i="0" u="none" strike="noStrike" kern="1200" baseline="0" dirty="0" err="1" smtClean="0">
                <a:solidFill>
                  <a:schemeClr val="tx1"/>
                </a:solidFill>
                <a:latin typeface="+mn-lt"/>
                <a:ea typeface="+mn-ea"/>
                <a:cs typeface="+mn-cs"/>
              </a:rPr>
              <a:t>photoresponses</a:t>
            </a:r>
            <a:r>
              <a:rPr lang="en-US" altLang="ko-KR" sz="1200" b="0" i="0" u="none" strike="noStrike" kern="1200" baseline="0" dirty="0" smtClean="0">
                <a:solidFill>
                  <a:schemeClr val="tx1"/>
                </a:solidFill>
                <a:latin typeface="+mn-lt"/>
                <a:ea typeface="+mn-ea"/>
                <a:cs typeface="+mn-cs"/>
              </a:rPr>
              <a:t> for PSII, antenna CP43, RC, </a:t>
            </a:r>
            <a:r>
              <a:rPr lang="en-US" altLang="ko-KR" sz="1200" b="0" i="0" u="none" strike="noStrike" kern="1200" baseline="0" dirty="0" err="1" smtClean="0">
                <a:solidFill>
                  <a:schemeClr val="tx1"/>
                </a:solidFill>
                <a:latin typeface="+mn-lt"/>
                <a:ea typeface="+mn-ea"/>
                <a:cs typeface="+mn-cs"/>
              </a:rPr>
              <a:t>Chla</a:t>
            </a:r>
            <a:r>
              <a:rPr lang="en-US" altLang="ko-KR" sz="1200" b="0" i="0" u="none" strike="noStrike" kern="1200" baseline="0" dirty="0" smtClean="0">
                <a:solidFill>
                  <a:schemeClr val="tx1"/>
                </a:solidFill>
                <a:latin typeface="+mn-lt"/>
                <a:ea typeface="+mn-ea"/>
                <a:cs typeface="+mn-cs"/>
              </a:rPr>
              <a:t> and β-carotene on applied potential.</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both PSIIs gave rise to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currents at applied potentials greater than 0.2 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response can be explained by the energy/charge transfer mechanisms depicted in Fig 1b.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When the Fermi level of the electrode is more positive than the redox potentials of the QA/QB cofactors, PSII can transfer electrons directly to the electrode.</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21</a:t>
            </a:fld>
            <a:endParaRPr lang="ko-KR" altLang="en-US" smtClean="0">
              <a:solidFill>
                <a:prstClr val="black"/>
              </a:solidFill>
            </a:endParaRPr>
          </a:p>
        </p:txBody>
      </p:sp>
    </p:spTree>
    <p:extLst>
      <p:ext uri="{BB962C8B-B14F-4D97-AF65-F5344CB8AC3E}">
        <p14:creationId xmlns:p14="http://schemas.microsoft.com/office/powerpoint/2010/main" val="1799515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indent="0" algn="just">
              <a:buFont typeface="Wingdings" panose="05000000000000000000" pitchFamily="2" charset="2"/>
              <a:buNone/>
            </a:pPr>
            <a:r>
              <a:rPr lang="en-US" altLang="ko-KR" sz="1200" b="0" dirty="0" smtClean="0"/>
              <a:t>In addition, </a:t>
            </a:r>
            <a:r>
              <a:rPr lang="en-US" altLang="ko-KR" sz="1200" b="0" dirty="0" smtClean="0">
                <a:latin typeface="Arial" panose="020B0604020202020204" pitchFamily="34" charset="0"/>
                <a:cs typeface="Arial" panose="020B0604020202020204" pitchFamily="34" charset="0"/>
              </a:rPr>
              <a:t>the </a:t>
            </a:r>
            <a:r>
              <a:rPr lang="en-US" altLang="ko-KR" sz="1200" b="0" dirty="0" err="1" smtClean="0">
                <a:latin typeface="Arial" panose="020B0604020202020204" pitchFamily="34" charset="0"/>
                <a:cs typeface="Arial" panose="020B0604020202020204" pitchFamily="34" charset="0"/>
              </a:rPr>
              <a:t>photocathodic</a:t>
            </a:r>
            <a:r>
              <a:rPr lang="en-US" altLang="ko-KR" sz="1200" b="0" dirty="0" smtClean="0">
                <a:latin typeface="Arial" panose="020B0604020202020204" pitchFamily="34" charset="0"/>
                <a:cs typeface="Arial" panose="020B0604020202020204" pitchFamily="34" charset="0"/>
              </a:rPr>
              <a:t> currents were observed at PSII and </a:t>
            </a:r>
            <a:r>
              <a:rPr lang="en-US" altLang="ko-KR" sz="1200" b="0" dirty="0" err="1" smtClean="0">
                <a:latin typeface="Arial" panose="020B0604020202020204" pitchFamily="34" charset="0"/>
                <a:cs typeface="Arial" panose="020B0604020202020204" pitchFamily="34" charset="0"/>
              </a:rPr>
              <a:t>Chla</a:t>
            </a:r>
            <a:r>
              <a:rPr lang="en-US" altLang="ko-KR" sz="1200" b="0" dirty="0" smtClean="0">
                <a:latin typeface="Arial" panose="020B0604020202020204" pitchFamily="34" charset="0"/>
                <a:cs typeface="Arial" panose="020B0604020202020204" pitchFamily="34" charset="0"/>
              </a:rPr>
              <a:t>-containing components under a relatively negative applied potential.</a:t>
            </a:r>
          </a:p>
          <a:p>
            <a:endParaRPr lang="en-US" altLang="ko-KR" sz="1200" b="0" dirty="0" smtClean="0"/>
          </a:p>
          <a:p>
            <a:r>
              <a:rPr lang="en-US" altLang="ko-KR" sz="1200" b="0" dirty="0" smtClean="0"/>
              <a:t>This results indicate that photo-induced electron-transfer can occur from the ITO to free </a:t>
            </a:r>
            <a:r>
              <a:rPr lang="en-US" altLang="ko-KR" sz="1200" b="0" dirty="0" err="1" smtClean="0"/>
              <a:t>Chl</a:t>
            </a:r>
            <a:r>
              <a:rPr lang="en-US" altLang="ko-KR" sz="1200" b="0" dirty="0" smtClean="0"/>
              <a:t> a molecules, as well as to </a:t>
            </a:r>
            <a:r>
              <a:rPr lang="en-US" altLang="ko-KR" sz="1200" b="0" dirty="0" err="1" smtClean="0"/>
              <a:t>Chl</a:t>
            </a:r>
            <a:r>
              <a:rPr lang="en-US" altLang="ko-KR" sz="1200" b="0" dirty="0" smtClean="0"/>
              <a:t> a within the protein shell.</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22</a:t>
            </a:fld>
            <a:endParaRPr lang="ko-KR" altLang="en-US" smtClean="0">
              <a:solidFill>
                <a:prstClr val="black"/>
              </a:solidFill>
            </a:endParaRPr>
          </a:p>
        </p:txBody>
      </p:sp>
    </p:spTree>
    <p:extLst>
      <p:ext uri="{BB962C8B-B14F-4D97-AF65-F5344CB8AC3E}">
        <p14:creationId xmlns:p14="http://schemas.microsoft.com/office/powerpoint/2010/main" val="2319389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dirty="0" smtClean="0"/>
              <a:t>As you can see, the adsorbed RC complex shows the larger </a:t>
            </a:r>
            <a:r>
              <a:rPr lang="en-US" altLang="ko-KR" sz="1200" dirty="0" err="1" smtClean="0"/>
              <a:t>photocathodic</a:t>
            </a:r>
            <a:r>
              <a:rPr lang="en-US" altLang="ko-KR" sz="1200" dirty="0" smtClean="0"/>
              <a:t> currents than the adsorbed PSII complexes and the antenna subunit.</a:t>
            </a:r>
          </a:p>
          <a:p>
            <a:endParaRPr lang="en-US" altLang="ko-KR" sz="1200" dirty="0" smtClean="0"/>
          </a:p>
          <a:p>
            <a:r>
              <a:rPr lang="en-US" altLang="ko-KR" sz="1200" dirty="0" smtClean="0"/>
              <a:t>This result may be attributed to the charge-transfer-active </a:t>
            </a:r>
            <a:r>
              <a:rPr lang="en-US" altLang="ko-KR" sz="1200" dirty="0" err="1" smtClean="0"/>
              <a:t>Chl</a:t>
            </a:r>
            <a:r>
              <a:rPr lang="en-US" altLang="ko-KR" sz="1200" dirty="0" smtClean="0"/>
              <a:t> a pigments within the exposed RC complex forming electronic contact with the electrode surface.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And, the relatively smaller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response of antenna CP43 subunit may be attributed to less favorable protein–electrode interactions owing to the presence of the hydrophobic transmembrane domain.</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23</a:t>
            </a:fld>
            <a:endParaRPr lang="ko-KR" altLang="en-US" smtClean="0">
              <a:solidFill>
                <a:prstClr val="black"/>
              </a:solidFill>
            </a:endParaRPr>
          </a:p>
        </p:txBody>
      </p:sp>
    </p:spTree>
    <p:extLst>
      <p:ext uri="{BB962C8B-B14F-4D97-AF65-F5344CB8AC3E}">
        <p14:creationId xmlns:p14="http://schemas.microsoft.com/office/powerpoint/2010/main" val="2815924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(Fig S4 b and c) These figures show the </a:t>
            </a:r>
            <a:r>
              <a:rPr lang="en-US" altLang="ko-KR" sz="1200" b="0" i="0" u="none" strike="noStrike" kern="1200" baseline="0" dirty="0" err="1" smtClean="0">
                <a:solidFill>
                  <a:schemeClr val="tx1"/>
                </a:solidFill>
                <a:latin typeface="+mn-lt"/>
                <a:ea typeface="+mn-ea"/>
                <a:cs typeface="+mn-cs"/>
              </a:rPr>
              <a:t>unnormalised</a:t>
            </a:r>
            <a:r>
              <a:rPr lang="en-US" altLang="ko-KR" sz="1200" b="0" i="0" u="none" strike="noStrike" kern="1200" baseline="0" dirty="0" smtClean="0">
                <a:solidFill>
                  <a:schemeClr val="tx1"/>
                </a:solidFill>
                <a:latin typeface="+mn-lt"/>
                <a:ea typeface="+mn-ea"/>
                <a:cs typeface="+mn-cs"/>
              </a:rPr>
              <a:t> action spectra of PS</a:t>
            </a:r>
            <a:r>
              <a:rPr lang="en-US" altLang="ko-KR" sz="1200" dirty="0" smtClean="0"/>
              <a:t>II</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Chla</a:t>
            </a:r>
            <a:r>
              <a:rPr lang="en-US" altLang="ko-KR" sz="1200" b="0" i="0" u="none" strike="noStrike" kern="1200" baseline="0" dirty="0" smtClean="0">
                <a:solidFill>
                  <a:schemeClr val="tx1"/>
                </a:solidFill>
                <a:latin typeface="+mn-lt"/>
                <a:ea typeface="+mn-ea"/>
                <a:cs typeface="+mn-cs"/>
              </a:rPr>
              <a:t> pigments at 0.5 V and 0 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At 680 and 660 nm, the maximum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response were observed for both PSII complexes, which is in agreement with their respective absorption profiles.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the adsorbed </a:t>
            </a:r>
            <a:r>
              <a:rPr lang="en-US" altLang="ko-KR" sz="1200" b="0" i="0" u="none" strike="noStrike" kern="1200" baseline="0" dirty="0" err="1" smtClean="0">
                <a:solidFill>
                  <a:schemeClr val="tx1"/>
                </a:solidFill>
                <a:latin typeface="+mn-lt"/>
                <a:ea typeface="+mn-ea"/>
                <a:cs typeface="+mn-cs"/>
              </a:rPr>
              <a:t>Chla</a:t>
            </a:r>
            <a:r>
              <a:rPr lang="en-US" altLang="ko-KR" sz="1200" b="0" i="0" u="none" strike="noStrike" kern="1200" baseline="0" dirty="0" smtClean="0">
                <a:solidFill>
                  <a:schemeClr val="tx1"/>
                </a:solidFill>
                <a:latin typeface="+mn-lt"/>
                <a:ea typeface="+mn-ea"/>
                <a:cs typeface="+mn-cs"/>
              </a:rPr>
              <a:t> molecules exhibited no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response, but the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response was observed at 0 V.</a:t>
            </a:r>
          </a:p>
          <a:p>
            <a:endParaRPr lang="en-US" altLang="ko-KR" sz="1200" b="0" i="0" u="none" strike="noStrike" kern="1200" baseline="0" dirty="0" smtClean="0">
              <a:solidFill>
                <a:schemeClr val="tx1"/>
              </a:solidFill>
              <a:latin typeface="+mn-lt"/>
              <a:ea typeface="+mn-ea"/>
              <a:cs typeface="+mn-cs"/>
            </a:endParaRPr>
          </a:p>
          <a:p>
            <a:pPr marL="0" marR="0" lvl="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t>This is further evidence that the </a:t>
            </a:r>
            <a:r>
              <a:rPr lang="en-US" altLang="ko-KR" sz="1200" dirty="0" err="1" smtClean="0"/>
              <a:t>photocathodic</a:t>
            </a:r>
            <a:r>
              <a:rPr lang="en-US" altLang="ko-KR" sz="1200" dirty="0" smtClean="0"/>
              <a:t> response stems from the PSII complexes, with substantial involvement from the </a:t>
            </a:r>
            <a:r>
              <a:rPr lang="en-US" altLang="ko-KR" sz="1200" dirty="0" err="1" smtClean="0"/>
              <a:t>Chla</a:t>
            </a:r>
            <a:r>
              <a:rPr lang="en-US" altLang="ko-KR" sz="1200" dirty="0" smtClean="0"/>
              <a:t> pigments.</a:t>
            </a:r>
          </a:p>
          <a:p>
            <a:endParaRPr lang="en-US"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24</a:t>
            </a:fld>
            <a:endParaRPr lang="ko-KR" altLang="en-US" smtClean="0">
              <a:solidFill>
                <a:prstClr val="black"/>
              </a:solidFill>
            </a:endParaRPr>
          </a:p>
        </p:txBody>
      </p:sp>
    </p:spTree>
    <p:extLst>
      <p:ext uri="{BB962C8B-B14F-4D97-AF65-F5344CB8AC3E}">
        <p14:creationId xmlns:p14="http://schemas.microsoft.com/office/powerpoint/2010/main" val="2876831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lnSpcReduction="10000"/>
          </a:bodyPr>
          <a:lstStyle/>
          <a:p>
            <a:pPr marL="0" indent="0" algn="just">
              <a:buFont typeface="Arial" panose="020B0604020202020204" pitchFamily="34" charset="0"/>
              <a:buNone/>
            </a:pPr>
            <a:r>
              <a:rPr lang="en-US" altLang="ko-KR" sz="1200" dirty="0" smtClean="0">
                <a:latin typeface="Arial" panose="020B0604020202020204" pitchFamily="34" charset="0"/>
                <a:cs typeface="Arial" panose="020B0604020202020204" pitchFamily="34" charset="0"/>
              </a:rPr>
              <a:t>They proposed that the reactive O2 generated by water-</a:t>
            </a:r>
            <a:r>
              <a:rPr lang="en-US" altLang="ko-KR" sz="1200" dirty="0" err="1" smtClean="0">
                <a:latin typeface="Arial" panose="020B0604020202020204" pitchFamily="34" charset="0"/>
                <a:cs typeface="Arial" panose="020B0604020202020204" pitchFamily="34" charset="0"/>
              </a:rPr>
              <a:t>splittng</a:t>
            </a:r>
            <a:r>
              <a:rPr lang="en-US" altLang="ko-KR" sz="1200" dirty="0" smtClean="0">
                <a:latin typeface="Arial" panose="020B0604020202020204" pitchFamily="34" charset="0"/>
                <a:cs typeface="Arial" panose="020B0604020202020204" pitchFamily="34" charset="0"/>
              </a:rPr>
              <a:t> system of PSII can be reduced by the </a:t>
            </a:r>
            <a:r>
              <a:rPr lang="en-US" altLang="ko-KR" sz="1200" dirty="0" err="1" smtClean="0">
                <a:latin typeface="Arial" panose="020B0604020202020204" pitchFamily="34" charset="0"/>
                <a:cs typeface="Arial" panose="020B0604020202020204" pitchFamily="34" charset="0"/>
              </a:rPr>
              <a:t>photoexcited</a:t>
            </a:r>
            <a:r>
              <a:rPr lang="en-US" altLang="ko-KR" sz="1200" dirty="0" smtClean="0">
                <a:latin typeface="Arial" panose="020B0604020202020204" pitchFamily="34" charset="0"/>
                <a:cs typeface="Arial" panose="020B0604020202020204" pitchFamily="34" charset="0"/>
              </a:rPr>
              <a:t> </a:t>
            </a:r>
            <a:r>
              <a:rPr lang="en-US" altLang="ko-KR" sz="1200" dirty="0" err="1" smtClean="0">
                <a:latin typeface="Arial" panose="020B0604020202020204" pitchFamily="34" charset="0"/>
                <a:cs typeface="Arial" panose="020B0604020202020204" pitchFamily="34" charset="0"/>
              </a:rPr>
              <a:t>Chla</a:t>
            </a:r>
            <a:r>
              <a:rPr lang="en-US" altLang="ko-KR" sz="1200" dirty="0" smtClean="0">
                <a:latin typeface="Arial" panose="020B0604020202020204" pitchFamily="34" charset="0"/>
                <a:cs typeface="Arial" panose="020B0604020202020204" pitchFamily="34" charset="0"/>
              </a:rPr>
              <a:t> under a relatively negative applied potential.</a:t>
            </a:r>
          </a:p>
          <a:p>
            <a:pPr marL="0" indent="0" algn="just">
              <a:buFont typeface="Arial" panose="020B0604020202020204" pitchFamily="34" charset="0"/>
              <a:buNone/>
            </a:pPr>
            <a:endParaRPr lang="en-US" altLang="ko-KR" sz="1200" dirty="0" smtClean="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altLang="ko-KR" sz="1200" dirty="0" smtClean="0">
                <a:latin typeface="Arial" panose="020B0604020202020204" pitchFamily="34" charset="0"/>
                <a:cs typeface="Arial" panose="020B0604020202020204" pitchFamily="34" charset="0"/>
              </a:rPr>
              <a:t>These </a:t>
            </a:r>
            <a:r>
              <a:rPr lang="en-US" altLang="ko-KR" sz="1200" dirty="0" err="1" smtClean="0">
                <a:latin typeface="Arial" panose="020B0604020202020204" pitchFamily="34" charset="0"/>
                <a:cs typeface="Arial" panose="020B0604020202020204" pitchFamily="34" charset="0"/>
              </a:rPr>
              <a:t>fiures</a:t>
            </a:r>
            <a:r>
              <a:rPr lang="en-US" altLang="ko-KR" sz="1200" dirty="0" smtClean="0">
                <a:latin typeface="Arial" panose="020B0604020202020204" pitchFamily="34" charset="0"/>
                <a:cs typeface="Arial" panose="020B0604020202020204" pitchFamily="34" charset="0"/>
              </a:rPr>
              <a:t> show the </a:t>
            </a:r>
            <a:r>
              <a:rPr lang="en-US" altLang="ko-KR" sz="1200" dirty="0" err="1" smtClean="0">
                <a:latin typeface="Arial" panose="020B0604020202020204" pitchFamily="34" charset="0"/>
                <a:cs typeface="Arial" panose="020B0604020202020204" pitchFamily="34" charset="0"/>
              </a:rPr>
              <a:t>photoresponse</a:t>
            </a:r>
            <a:r>
              <a:rPr lang="en-US" altLang="ko-KR" sz="1200" dirty="0" smtClean="0">
                <a:latin typeface="Arial" panose="020B0604020202020204" pitchFamily="34" charset="0"/>
                <a:cs typeface="Arial" panose="020B0604020202020204" pitchFamily="34" charset="0"/>
              </a:rPr>
              <a:t> of adsorbed </a:t>
            </a:r>
            <a:r>
              <a:rPr lang="en-US" altLang="ko-KR" sz="1200" dirty="0" err="1" smtClean="0">
                <a:latin typeface="Arial" panose="020B0604020202020204" pitchFamily="34" charset="0"/>
                <a:cs typeface="Arial" panose="020B0604020202020204" pitchFamily="34" charset="0"/>
              </a:rPr>
              <a:t>Chla</a:t>
            </a:r>
            <a:r>
              <a:rPr lang="en-US" altLang="ko-KR" sz="1200" dirty="0" smtClean="0">
                <a:latin typeface="Arial" panose="020B0604020202020204" pitchFamily="34" charset="0"/>
                <a:cs typeface="Arial" panose="020B0604020202020204" pitchFamily="34" charset="0"/>
              </a:rPr>
              <a:t> molecules and PSII complexes in the presence and absence of O</a:t>
            </a:r>
            <a:r>
              <a:rPr lang="en-US" altLang="ko-KR" sz="1200" baseline="-25000" dirty="0" smtClean="0">
                <a:latin typeface="Arial" panose="020B0604020202020204" pitchFamily="34" charset="0"/>
                <a:cs typeface="Arial" panose="020B0604020202020204" pitchFamily="34" charset="0"/>
              </a:rPr>
              <a:t>2</a:t>
            </a:r>
            <a:r>
              <a:rPr lang="en-US" altLang="ko-KR" sz="1200" dirty="0" smtClean="0">
                <a:latin typeface="Arial" panose="020B0604020202020204" pitchFamily="34" charset="0"/>
                <a:cs typeface="Arial" panose="020B0604020202020204" pitchFamily="34" charset="0"/>
              </a:rPr>
              <a:t>.</a:t>
            </a:r>
          </a:p>
          <a:p>
            <a:pPr marL="0" indent="0" algn="just">
              <a:buFont typeface="Arial" panose="020B0604020202020204" pitchFamily="34" charset="0"/>
              <a:buNone/>
            </a:pPr>
            <a:endParaRPr lang="en-US" altLang="ko-KR" sz="1200" dirty="0" smtClean="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In anaerobic conditions, the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responses were decreased in all cases. </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And, the increased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responses were observed from PSII core complexes.</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These results show the role of 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as an electron acceptor.</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(Fig 5S) This figure shows the </a:t>
            </a:r>
            <a:r>
              <a:rPr lang="en-US" altLang="ko-KR" sz="1200" b="0" i="0" u="none" strike="noStrike" kern="1200" baseline="0" dirty="0" err="1" smtClean="0">
                <a:solidFill>
                  <a:schemeClr val="tx1"/>
                </a:solidFill>
                <a:latin typeface="+mn-lt"/>
                <a:ea typeface="+mn-ea"/>
                <a:cs typeface="+mn-cs"/>
              </a:rPr>
              <a:t>photoresponses</a:t>
            </a:r>
            <a:r>
              <a:rPr lang="en-US" altLang="ko-KR" sz="1200" b="0" i="0" u="none" strike="noStrike" kern="1200" baseline="0" dirty="0" smtClean="0">
                <a:solidFill>
                  <a:schemeClr val="tx1"/>
                </a:solidFill>
                <a:latin typeface="+mn-lt"/>
                <a:ea typeface="+mn-ea"/>
                <a:cs typeface="+mn-cs"/>
              </a:rPr>
              <a:t> for </a:t>
            </a:r>
            <a:r>
              <a:rPr lang="en-US" altLang="ko-KR" sz="1200" b="0" i="0" u="none" strike="noStrike" kern="1200" baseline="0" dirty="0" err="1" smtClean="0">
                <a:solidFill>
                  <a:schemeClr val="tx1"/>
                </a:solidFill>
                <a:latin typeface="+mn-lt"/>
                <a:ea typeface="+mn-ea"/>
                <a:cs typeface="+mn-cs"/>
              </a:rPr>
              <a:t>Chla</a:t>
            </a:r>
            <a:r>
              <a:rPr lang="en-US" altLang="ko-KR" sz="1200" b="0" i="0" u="none" strike="noStrike" kern="1200" baseline="0" dirty="0" smtClean="0">
                <a:solidFill>
                  <a:schemeClr val="tx1"/>
                </a:solidFill>
                <a:latin typeface="+mn-lt"/>
                <a:ea typeface="+mn-ea"/>
                <a:cs typeface="+mn-cs"/>
              </a:rPr>
              <a:t> in electrolyte solutions purged with different concentrations of 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gas.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the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currents increased with the concentration of 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introduced into the system, which is consistent with the electron-transfer from </a:t>
            </a:r>
            <a:r>
              <a:rPr lang="en-US" altLang="ko-KR" sz="1200" b="0" i="0" u="none" strike="noStrike" kern="1200" baseline="0" dirty="0" err="1" smtClean="0">
                <a:solidFill>
                  <a:schemeClr val="tx1"/>
                </a:solidFill>
                <a:latin typeface="+mn-lt"/>
                <a:ea typeface="+mn-ea"/>
                <a:cs typeface="+mn-cs"/>
              </a:rPr>
              <a:t>Chla</a:t>
            </a:r>
            <a:r>
              <a:rPr lang="en-US" altLang="ko-KR" sz="1200" b="0" i="0" u="none" strike="noStrike" kern="1200" baseline="0" dirty="0" smtClean="0">
                <a:solidFill>
                  <a:schemeClr val="tx1"/>
                </a:solidFill>
                <a:latin typeface="+mn-lt"/>
                <a:ea typeface="+mn-ea"/>
                <a:cs typeface="+mn-cs"/>
              </a:rPr>
              <a:t> to 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being the rate-limiting step. </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25</a:t>
            </a:fld>
            <a:endParaRPr lang="ko-KR" altLang="en-US" smtClean="0">
              <a:solidFill>
                <a:prstClr val="black"/>
              </a:solidFill>
            </a:endParaRPr>
          </a:p>
        </p:txBody>
      </p:sp>
    </p:spTree>
    <p:extLst>
      <p:ext uri="{BB962C8B-B14F-4D97-AF65-F5344CB8AC3E}">
        <p14:creationId xmlns:p14="http://schemas.microsoft.com/office/powerpoint/2010/main" val="3826405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lnSpcReduction="10000"/>
          </a:bodyPr>
          <a:lstStyle/>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The fullerene used in this test can improved the PSII–electrode interface by its high electron mobility.</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In the presence of fullerene under the aerobic conditions, the enhanced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currents were observed in all cases.</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This result indicates that the electron-conducting matrix led to enhancements of both electron-transfer pathways at the PSII–electrode interface.</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On the other hand, under the </a:t>
            </a:r>
            <a:r>
              <a:rPr lang="en-US" altLang="ko-KR" sz="1200" b="0" i="0" u="none" strike="noStrike" kern="1200" baseline="0" dirty="0" err="1" smtClean="0">
                <a:solidFill>
                  <a:schemeClr val="tx1"/>
                </a:solidFill>
                <a:latin typeface="+mn-lt"/>
                <a:ea typeface="+mn-ea"/>
                <a:cs typeface="+mn-cs"/>
              </a:rPr>
              <a:t>Ar</a:t>
            </a:r>
            <a:r>
              <a:rPr lang="en-US" altLang="ko-KR" sz="1200" b="0" i="0" u="none" strike="noStrike" kern="1200" baseline="0" dirty="0" smtClean="0">
                <a:solidFill>
                  <a:schemeClr val="tx1"/>
                </a:solidFill>
                <a:latin typeface="+mn-lt"/>
                <a:ea typeface="+mn-ea"/>
                <a:cs typeface="+mn-cs"/>
              </a:rPr>
              <a:t>-purged conditions, the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enhancements were dampened.</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This result indicates that the fullerene enhances 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reduction pathways.</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a:buFont typeface="Arial" panose="020B0604020202020204" pitchFamily="34" charset="0"/>
              <a:buNone/>
            </a:pPr>
            <a:r>
              <a:rPr lang="en-US" altLang="ko-KR" sz="1200" b="0" i="0" u="none" strike="noStrike" kern="1200" baseline="0" dirty="0" smtClean="0">
                <a:solidFill>
                  <a:schemeClr val="tx1"/>
                </a:solidFill>
                <a:latin typeface="+mn-lt"/>
                <a:ea typeface="+mn-ea"/>
                <a:cs typeface="+mn-cs"/>
              </a:rPr>
              <a:t>And, the more enhanced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responses under the </a:t>
            </a:r>
            <a:r>
              <a:rPr lang="en-US" altLang="ko-KR" sz="1200" b="0" i="0" u="none" strike="noStrike" kern="1200" baseline="0" dirty="0" err="1" smtClean="0">
                <a:solidFill>
                  <a:schemeClr val="tx1"/>
                </a:solidFill>
                <a:latin typeface="+mn-lt"/>
                <a:ea typeface="+mn-ea"/>
                <a:cs typeface="+mn-cs"/>
              </a:rPr>
              <a:t>Ar</a:t>
            </a:r>
            <a:r>
              <a:rPr lang="en-US" altLang="ko-KR" sz="1200" b="0" i="0" u="none" strike="noStrike" kern="1200" baseline="0" dirty="0" smtClean="0">
                <a:solidFill>
                  <a:schemeClr val="tx1"/>
                </a:solidFill>
                <a:latin typeface="+mn-lt"/>
                <a:ea typeface="+mn-ea"/>
                <a:cs typeface="+mn-cs"/>
              </a:rPr>
              <a:t>-purged conditions could be attributed to the diminishment of the O</a:t>
            </a:r>
            <a:r>
              <a:rPr lang="en-US" altLang="ko-KR" sz="1200" b="0" i="0" u="none" strike="noStrike" kern="1200" baseline="-25000" dirty="0" smtClean="0">
                <a:solidFill>
                  <a:schemeClr val="tx1"/>
                </a:solidFill>
                <a:latin typeface="+mn-lt"/>
                <a:ea typeface="+mn-ea"/>
                <a:cs typeface="+mn-cs"/>
              </a:rPr>
              <a:t>2</a:t>
            </a:r>
            <a:r>
              <a:rPr lang="en-US" altLang="ko-KR" sz="1200" b="0" i="0" u="none" strike="noStrike" kern="1200" baseline="0" dirty="0" smtClean="0">
                <a:solidFill>
                  <a:schemeClr val="tx1"/>
                </a:solidFill>
                <a:latin typeface="+mn-lt"/>
                <a:ea typeface="+mn-ea"/>
                <a:cs typeface="+mn-cs"/>
              </a:rPr>
              <a:t> reduction pathway.</a:t>
            </a:r>
          </a:p>
          <a:p>
            <a:pPr marL="0" indent="0" algn="just">
              <a:buFont typeface="Arial" panose="020B0604020202020204" pitchFamily="34" charset="0"/>
              <a:buNone/>
            </a:pPr>
            <a:endParaRPr lang="en-US" altLang="ko-KR" sz="1200" b="0" i="0" u="none" strike="noStrike" kern="1200" baseline="0" dirty="0" smtClean="0">
              <a:solidFill>
                <a:schemeClr val="tx1"/>
              </a:solidFill>
              <a:latin typeface="+mn-lt"/>
              <a:ea typeface="+mn-ea"/>
              <a:cs typeface="+mn-cs"/>
            </a:endParaRPr>
          </a:p>
          <a:p>
            <a:pPr marL="0" indent="0" algn="just" latinLnBrk="0">
              <a:buFont typeface="Wingdings" panose="05000000000000000000" pitchFamily="2" charset="2"/>
              <a:buNone/>
            </a:pPr>
            <a:r>
              <a:rPr lang="en-US" altLang="ko-KR" sz="1200" b="0" i="0" u="none" strike="noStrike" kern="1200" baseline="0" dirty="0" smtClean="0">
                <a:solidFill>
                  <a:schemeClr val="tx1"/>
                </a:solidFill>
                <a:latin typeface="+mn-lt"/>
                <a:ea typeface="+mn-ea"/>
                <a:cs typeface="+mn-cs"/>
              </a:rPr>
              <a:t>Furthermore, this result indicates that t</a:t>
            </a:r>
            <a:r>
              <a:rPr lang="en-US" altLang="ko-KR" sz="1200" b="0" dirty="0" smtClean="0">
                <a:latin typeface="Arial" panose="020B0604020202020204" pitchFamily="34" charset="0"/>
                <a:cs typeface="Arial" panose="020B0604020202020204" pitchFamily="34" charset="0"/>
              </a:rPr>
              <a:t>he fullerene can facilitate the electron-transfer from the reduced Q</a:t>
            </a:r>
            <a:r>
              <a:rPr lang="en-US" altLang="ko-KR" sz="1200" b="0" baseline="-25000" dirty="0" smtClean="0">
                <a:latin typeface="Arial" panose="020B0604020202020204" pitchFamily="34" charset="0"/>
                <a:cs typeface="Arial" panose="020B0604020202020204" pitchFamily="34" charset="0"/>
              </a:rPr>
              <a:t>A</a:t>
            </a:r>
            <a:r>
              <a:rPr lang="en-US" altLang="ko-KR" sz="1200" b="0" dirty="0" smtClean="0">
                <a:latin typeface="Arial" panose="020B0604020202020204" pitchFamily="34" charset="0"/>
                <a:cs typeface="Arial" panose="020B0604020202020204" pitchFamily="34" charset="0"/>
              </a:rPr>
              <a:t>/Q</a:t>
            </a:r>
            <a:r>
              <a:rPr lang="en-US" altLang="ko-KR" sz="1200" b="0" baseline="-25000" dirty="0" smtClean="0">
                <a:latin typeface="Arial" panose="020B0604020202020204" pitchFamily="34" charset="0"/>
                <a:cs typeface="Arial" panose="020B0604020202020204" pitchFamily="34" charset="0"/>
              </a:rPr>
              <a:t>B</a:t>
            </a:r>
            <a:r>
              <a:rPr lang="en-US" altLang="ko-KR" sz="1200" b="0" dirty="0" smtClean="0">
                <a:latin typeface="Arial" panose="020B0604020202020204" pitchFamily="34" charset="0"/>
                <a:cs typeface="Arial" panose="020B0604020202020204" pitchFamily="34" charset="0"/>
              </a:rPr>
              <a:t> to the ITO electrode.</a:t>
            </a:r>
            <a:endParaRPr lang="en-US" altLang="ko-KR" sz="1200" b="0" dirty="0">
              <a:latin typeface="Arial" panose="020B0604020202020204" pitchFamily="34" charset="0"/>
              <a:cs typeface="Arial" panose="020B0604020202020204" pitchFamily="34" charset="0"/>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26</a:t>
            </a:fld>
            <a:endParaRPr lang="ko-KR" altLang="en-US" smtClean="0">
              <a:solidFill>
                <a:prstClr val="black"/>
              </a:solidFill>
            </a:endParaRPr>
          </a:p>
        </p:txBody>
      </p:sp>
    </p:spTree>
    <p:extLst>
      <p:ext uri="{BB962C8B-B14F-4D97-AF65-F5344CB8AC3E}">
        <p14:creationId xmlns:p14="http://schemas.microsoft.com/office/powerpoint/2010/main" val="3978964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fontScale="92500" lnSpcReduction="10000"/>
          </a:bodyPr>
          <a:lstStyle/>
          <a:p>
            <a:r>
              <a:rPr lang="en-US" altLang="ko-KR" sz="1200" b="0" i="0" u="none" strike="noStrike" kern="1200" baseline="0" dirty="0" smtClean="0">
                <a:solidFill>
                  <a:schemeClr val="tx1"/>
                </a:solidFill>
                <a:latin typeface="+mn-lt"/>
                <a:ea typeface="+mn-ea"/>
                <a:cs typeface="+mn-cs"/>
              </a:rPr>
              <a:t>Appropriate pairing of synthetic electron acceptors to the redox potential of the </a:t>
            </a:r>
            <a:r>
              <a:rPr lang="en-US" altLang="ko-KR" sz="1200" b="0" i="0" u="none" strike="noStrike" kern="1200" baseline="0" dirty="0" err="1" smtClean="0">
                <a:solidFill>
                  <a:schemeClr val="tx1"/>
                </a:solidFill>
                <a:latin typeface="+mn-lt"/>
                <a:ea typeface="+mn-ea"/>
                <a:cs typeface="+mn-cs"/>
              </a:rPr>
              <a:t>plastoquinones</a:t>
            </a:r>
            <a:r>
              <a:rPr lang="en-US" altLang="ko-KR" sz="1200" b="0" i="0" u="none" strike="noStrike" kern="1200" baseline="0" dirty="0" smtClean="0">
                <a:solidFill>
                  <a:schemeClr val="tx1"/>
                </a:solidFill>
                <a:latin typeface="+mn-lt"/>
                <a:ea typeface="+mn-ea"/>
                <a:cs typeface="+mn-cs"/>
              </a:rPr>
              <a:t> is essential for overall PSII water-oxidation performance.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figure shows the normalized </a:t>
            </a:r>
            <a:r>
              <a:rPr lang="en-US" altLang="ko-KR" sz="1200" b="0" i="0" u="none" strike="noStrike" kern="1200" baseline="0" dirty="0" err="1" smtClean="0">
                <a:solidFill>
                  <a:schemeClr val="tx1"/>
                </a:solidFill>
                <a:latin typeface="+mn-lt"/>
                <a:ea typeface="+mn-ea"/>
                <a:cs typeface="+mn-cs"/>
              </a:rPr>
              <a:t>photoresponses</a:t>
            </a:r>
            <a:r>
              <a:rPr lang="en-US" altLang="ko-KR" sz="1200" b="0" i="0" u="none" strike="noStrike" kern="1200" baseline="0" dirty="0" smtClean="0">
                <a:solidFill>
                  <a:schemeClr val="tx1"/>
                </a:solidFill>
                <a:latin typeface="+mn-lt"/>
                <a:ea typeface="+mn-ea"/>
                <a:cs typeface="+mn-cs"/>
              </a:rPr>
              <a:t> scanned in the anodic direction, plotted as a function of the applied potential.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Under the </a:t>
            </a:r>
            <a:r>
              <a:rPr lang="en-US" altLang="ko-KR" sz="1200" b="0" i="0" u="none" strike="noStrike" kern="1200" baseline="0" dirty="0" err="1" smtClean="0">
                <a:solidFill>
                  <a:schemeClr val="tx1"/>
                </a:solidFill>
                <a:latin typeface="+mn-lt"/>
                <a:ea typeface="+mn-ea"/>
                <a:cs typeface="+mn-cs"/>
              </a:rPr>
              <a:t>Ar</a:t>
            </a:r>
            <a:r>
              <a:rPr lang="en-US" altLang="ko-KR" sz="1200" b="0" i="0" u="none" strike="noStrike" kern="1200" baseline="0" dirty="0" smtClean="0">
                <a:solidFill>
                  <a:schemeClr val="tx1"/>
                </a:solidFill>
                <a:latin typeface="+mn-lt"/>
                <a:ea typeface="+mn-ea"/>
                <a:cs typeface="+mn-cs"/>
              </a:rPr>
              <a:t>-purged conditions, the onset potentials of spinach and T. </a:t>
            </a:r>
            <a:r>
              <a:rPr lang="en-US" altLang="ko-KR" sz="1200" b="0" i="0" u="none" strike="noStrike" kern="1200" baseline="0" dirty="0" err="1" smtClean="0">
                <a:solidFill>
                  <a:schemeClr val="tx1"/>
                </a:solidFill>
                <a:latin typeface="+mn-lt"/>
                <a:ea typeface="+mn-ea"/>
                <a:cs typeface="+mn-cs"/>
              </a:rPr>
              <a:t>elongatus</a:t>
            </a:r>
            <a:r>
              <a:rPr lang="en-US" altLang="ko-KR" sz="1200" b="0" i="0" u="none" strike="noStrike" kern="1200" baseline="0" dirty="0" smtClean="0">
                <a:solidFill>
                  <a:schemeClr val="tx1"/>
                </a:solidFill>
                <a:latin typeface="+mn-lt"/>
                <a:ea typeface="+mn-ea"/>
                <a:cs typeface="+mn-cs"/>
              </a:rPr>
              <a:t> PSII were observed at ~75 and 100 mV, respectively.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In the scans of both PSIIs, </a:t>
            </a:r>
            <a:r>
              <a:rPr lang="en-US" altLang="ko-KR" sz="1200" b="0" i="0" u="none" strike="noStrike" kern="1200" baseline="0" dirty="0" err="1" smtClean="0">
                <a:solidFill>
                  <a:schemeClr val="tx1"/>
                </a:solidFill>
                <a:latin typeface="+mn-lt"/>
                <a:ea typeface="+mn-ea"/>
                <a:cs typeface="+mn-cs"/>
              </a:rPr>
              <a:t>Ar</a:t>
            </a:r>
            <a:r>
              <a:rPr lang="en-US" altLang="ko-KR" sz="1200" b="0" i="0" u="none" strike="noStrike" kern="1200" baseline="0" dirty="0" smtClean="0">
                <a:solidFill>
                  <a:schemeClr val="tx1"/>
                </a:solidFill>
                <a:latin typeface="+mn-lt"/>
                <a:ea typeface="+mn-ea"/>
                <a:cs typeface="+mn-cs"/>
              </a:rPr>
              <a:t> purging produced a substantial cathodic shift in the onset potentials due to the elimination of the photo-cathodic interference. </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Q</a:t>
            </a:r>
            <a:r>
              <a:rPr lang="en-US" altLang="ko-KR" sz="1200" b="0" i="0" u="none" strike="noStrike" kern="1200" baseline="-25000" dirty="0" smtClean="0">
                <a:solidFill>
                  <a:schemeClr val="tx1"/>
                </a:solidFill>
                <a:latin typeface="+mn-lt"/>
                <a:ea typeface="+mn-ea"/>
                <a:cs typeface="+mn-cs"/>
              </a:rPr>
              <a:t>B</a:t>
            </a:r>
            <a:r>
              <a:rPr lang="en-US" altLang="ko-KR" sz="1200" b="0" i="0" u="none" strike="noStrike" kern="1200" baseline="0" dirty="0" smtClean="0">
                <a:solidFill>
                  <a:schemeClr val="tx1"/>
                </a:solidFill>
                <a:latin typeface="+mn-lt"/>
                <a:ea typeface="+mn-ea"/>
                <a:cs typeface="+mn-cs"/>
              </a:rPr>
              <a:t> electron-transfer site can be inhibited by DCMU, in which case the electrons are transferred directly from Q</a:t>
            </a:r>
            <a:r>
              <a:rPr lang="en-US" altLang="ko-KR" sz="1200" b="0" i="0" u="none" strike="noStrike" kern="1200" baseline="-25000" dirty="0" smtClean="0">
                <a:solidFill>
                  <a:schemeClr val="tx1"/>
                </a:solidFill>
                <a:latin typeface="+mn-lt"/>
                <a:ea typeface="+mn-ea"/>
                <a:cs typeface="+mn-cs"/>
              </a:rPr>
              <a:t>A</a:t>
            </a:r>
            <a:r>
              <a:rPr lang="en-US" altLang="ko-KR" sz="1200" b="0" i="0" u="none" strike="noStrike" kern="1200" baseline="0" dirty="0" smtClean="0">
                <a:solidFill>
                  <a:schemeClr val="tx1"/>
                </a:solidFill>
                <a:latin typeface="+mn-lt"/>
                <a:ea typeface="+mn-ea"/>
                <a:cs typeface="+mn-cs"/>
              </a:rPr>
              <a:t> to the electrode.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Therefore, the DCMU inhibitor treatment can allow that the Q</a:t>
            </a:r>
            <a:r>
              <a:rPr lang="en-US" altLang="ko-KR" sz="1200" b="0" i="0" u="none" strike="noStrike" kern="1200" baseline="-25000" dirty="0" smtClean="0">
                <a:solidFill>
                  <a:schemeClr val="tx1"/>
                </a:solidFill>
                <a:latin typeface="+mn-lt"/>
                <a:ea typeface="+mn-ea"/>
                <a:cs typeface="+mn-cs"/>
              </a:rPr>
              <a:t>A</a:t>
            </a:r>
            <a:r>
              <a:rPr lang="en-US" altLang="ko-KR" sz="1200" b="0" i="0" u="none" strike="noStrike" kern="1200" baseline="0" dirty="0" smtClean="0">
                <a:solidFill>
                  <a:schemeClr val="tx1"/>
                </a:solidFill>
                <a:latin typeface="+mn-lt"/>
                <a:ea typeface="+mn-ea"/>
                <a:cs typeface="+mn-cs"/>
              </a:rPr>
              <a:t> to be more selectively studied.</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the presence of DCMU shifted the onset potential of spinach PSII by ~100 mV.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However, the presence of DCMU did not affect the onset potential of T. </a:t>
            </a:r>
            <a:r>
              <a:rPr lang="en-US" altLang="ko-KR" sz="1200" b="0" i="0" u="none" strike="noStrike" kern="1200" baseline="0" dirty="0" err="1" smtClean="0">
                <a:solidFill>
                  <a:schemeClr val="tx1"/>
                </a:solidFill>
                <a:latin typeface="+mn-lt"/>
                <a:ea typeface="+mn-ea"/>
                <a:cs typeface="+mn-cs"/>
              </a:rPr>
              <a:t>elongatus</a:t>
            </a:r>
            <a:r>
              <a:rPr lang="en-US" altLang="ko-KR" sz="1200" b="0" i="0" u="none" strike="noStrike" kern="1200" baseline="0" dirty="0" smtClean="0">
                <a:solidFill>
                  <a:schemeClr val="tx1"/>
                </a:solidFill>
                <a:latin typeface="+mn-lt"/>
                <a:ea typeface="+mn-ea"/>
                <a:cs typeface="+mn-cs"/>
              </a:rPr>
              <a:t> PSII.</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27</a:t>
            </a:fld>
            <a:endParaRPr lang="ko-KR" altLang="en-US" smtClean="0">
              <a:solidFill>
                <a:prstClr val="black"/>
              </a:solidFill>
            </a:endParaRPr>
          </a:p>
        </p:txBody>
      </p:sp>
    </p:spTree>
    <p:extLst>
      <p:ext uri="{BB962C8B-B14F-4D97-AF65-F5344CB8AC3E}">
        <p14:creationId xmlns:p14="http://schemas.microsoft.com/office/powerpoint/2010/main" val="221259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smtClean="0">
                <a:solidFill>
                  <a:schemeClr val="tx1"/>
                </a:solidFill>
                <a:latin typeface="+mn-lt"/>
                <a:ea typeface="+mn-ea"/>
                <a:cs typeface="+mn-cs"/>
              </a:rPr>
              <a:t>To prove the onset potential for Q</a:t>
            </a:r>
            <a:r>
              <a:rPr lang="en-US" altLang="ko-KR" sz="1200" b="0" i="0" u="none" strike="noStrike" kern="1200" baseline="-25000" dirty="0" smtClean="0">
                <a:solidFill>
                  <a:schemeClr val="tx1"/>
                </a:solidFill>
                <a:latin typeface="+mn-lt"/>
                <a:ea typeface="+mn-ea"/>
                <a:cs typeface="+mn-cs"/>
              </a:rPr>
              <a:t>A</a:t>
            </a:r>
            <a:r>
              <a:rPr lang="en-US" altLang="ko-KR" sz="1200" b="0" i="0" u="none" strike="noStrike" kern="1200" baseline="0" dirty="0" smtClean="0">
                <a:solidFill>
                  <a:schemeClr val="tx1"/>
                </a:solidFill>
                <a:latin typeface="+mn-lt"/>
                <a:ea typeface="+mn-ea"/>
                <a:cs typeface="+mn-cs"/>
              </a:rPr>
              <a:t> and PSII, they added the DCBQ in the both PSII systems and identified the onset and midpoint potential for DCBQ.</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In the presence of DCBQ, the onset potentials for both PSIIs were observed at ~250 mV.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And, the midpoint potential of DCBQ is ~310 mV.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value is consistent with the value of 320 mV derived from CV scans performed in the same buffer conditions.</a:t>
            </a: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a:p>
            <a:endParaRPr lang="en-US"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28</a:t>
            </a:fld>
            <a:endParaRPr lang="ko-KR" altLang="en-US" smtClean="0">
              <a:solidFill>
                <a:prstClr val="black"/>
              </a:solidFill>
            </a:endParaRPr>
          </a:p>
        </p:txBody>
      </p:sp>
    </p:spTree>
    <p:extLst>
      <p:ext uri="{BB962C8B-B14F-4D97-AF65-F5344CB8AC3E}">
        <p14:creationId xmlns:p14="http://schemas.microsoft.com/office/powerpoint/2010/main" val="309604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en-US" altLang="ko-KR" sz="1200" b="0" i="0" u="none" strike="noStrike" kern="1200" baseline="0" dirty="0" smtClean="0">
                <a:solidFill>
                  <a:schemeClr val="tx1"/>
                </a:solidFill>
                <a:latin typeface="+mn-lt"/>
                <a:ea typeface="+mn-ea"/>
                <a:cs typeface="+mn-cs"/>
              </a:rPr>
              <a:t>Figure 5 shows a summary of the </a:t>
            </a:r>
            <a:r>
              <a:rPr lang="en-US" altLang="ko-KR" sz="1200" b="0" i="0" u="none" strike="noStrike" kern="1200" baseline="0" dirty="0" err="1" smtClean="0">
                <a:solidFill>
                  <a:schemeClr val="tx1"/>
                </a:solidFill>
                <a:latin typeface="+mn-lt"/>
                <a:ea typeface="+mn-ea"/>
                <a:cs typeface="+mn-cs"/>
              </a:rPr>
              <a:t>photoanodic</a:t>
            </a:r>
            <a:r>
              <a:rPr lang="en-US" altLang="ko-KR" sz="1200" b="0" i="0" u="none" strike="noStrike" kern="1200" baseline="0" dirty="0" smtClean="0">
                <a:solidFill>
                  <a:schemeClr val="tx1"/>
                </a:solidFill>
                <a:latin typeface="+mn-lt"/>
                <a:ea typeface="+mn-ea"/>
                <a:cs typeface="+mn-cs"/>
              </a:rPr>
              <a:t> and </a:t>
            </a:r>
            <a:r>
              <a:rPr lang="en-US" altLang="ko-KR" sz="1200" b="0" i="0" u="none" strike="noStrike" kern="1200" baseline="0" dirty="0" err="1" smtClean="0">
                <a:solidFill>
                  <a:schemeClr val="tx1"/>
                </a:solidFill>
                <a:latin typeface="+mn-lt"/>
                <a:ea typeface="+mn-ea"/>
                <a:cs typeface="+mn-cs"/>
              </a:rPr>
              <a:t>photocathodic</a:t>
            </a:r>
            <a:r>
              <a:rPr lang="en-US" altLang="ko-KR" sz="1200" b="0" i="0" u="none" strike="noStrike" kern="1200" baseline="0" dirty="0" smtClean="0">
                <a:solidFill>
                  <a:schemeClr val="tx1"/>
                </a:solidFill>
                <a:latin typeface="+mn-lt"/>
                <a:ea typeface="+mn-ea"/>
                <a:cs typeface="+mn-cs"/>
              </a:rPr>
              <a:t> charge transfer pathways within PSII and at the PSII–electrode interface. </a:t>
            </a:r>
          </a:p>
          <a:p>
            <a:endParaRPr lang="en-US" altLang="ko-KR" sz="1200" b="0" i="0" u="none" strike="noStrike" kern="1200" baseline="0" dirty="0" smtClean="0">
              <a:solidFill>
                <a:schemeClr val="tx1"/>
              </a:solidFill>
              <a:latin typeface="+mn-lt"/>
              <a:ea typeface="+mn-ea"/>
              <a:cs typeface="+mn-cs"/>
            </a:endParaRPr>
          </a:p>
          <a:p>
            <a:pPr marL="0" indent="0" algn="just" latinLnBrk="0">
              <a:lnSpc>
                <a:spcPct val="150000"/>
              </a:lnSpc>
              <a:buNone/>
            </a:pPr>
            <a:r>
              <a:rPr lang="en-US" altLang="ko-KR" sz="1200" dirty="0" smtClean="0">
                <a:latin typeface="Arial" panose="020B0604020202020204" pitchFamily="34" charset="0"/>
                <a:cs typeface="Arial" panose="020B0604020202020204" pitchFamily="34" charset="0"/>
              </a:rPr>
              <a:t>These findings impart a fuller understanding of the charge transfer pathways within PSII and at photosystem–electrode interfaces.</a:t>
            </a:r>
          </a:p>
          <a:p>
            <a:pPr marL="176213" indent="-176213" algn="just" latinLnBrk="0">
              <a:lnSpc>
                <a:spcPct val="150000"/>
              </a:lnSpc>
              <a:buBlip>
                <a:blip r:embed="rId3"/>
              </a:buBlip>
            </a:pPr>
            <a:endParaRPr lang="en-US" altLang="ko-KR" sz="1200" dirty="0" smtClean="0">
              <a:latin typeface="Arial" panose="020B0604020202020204" pitchFamily="34" charset="0"/>
              <a:cs typeface="Arial" panose="020B0604020202020204" pitchFamily="34" charset="0"/>
            </a:endParaRPr>
          </a:p>
          <a:p>
            <a:pPr marL="0" indent="0" algn="just" latinLnBrk="0">
              <a:lnSpc>
                <a:spcPct val="150000"/>
              </a:lnSpc>
              <a:buNone/>
            </a:pPr>
            <a:r>
              <a:rPr lang="en-US" altLang="ko-KR" sz="1200" dirty="0" smtClean="0">
                <a:latin typeface="Arial" panose="020B0604020202020204" pitchFamily="34" charset="0"/>
                <a:cs typeface="Arial" panose="020B0604020202020204" pitchFamily="34" charset="0"/>
              </a:rPr>
              <a:t>Knowledge of the competing pathway will affect </a:t>
            </a:r>
            <a:r>
              <a:rPr lang="en-US" altLang="ko-KR" sz="1200" dirty="0" err="1" smtClean="0">
                <a:latin typeface="Arial" panose="020B0604020202020204" pitchFamily="34" charset="0"/>
                <a:cs typeface="Arial" panose="020B0604020202020204" pitchFamily="34" charset="0"/>
              </a:rPr>
              <a:t>photobioelectrodes</a:t>
            </a:r>
            <a:r>
              <a:rPr lang="en-US" altLang="ko-KR" sz="1200" dirty="0" smtClean="0">
                <a:latin typeface="Arial" panose="020B0604020202020204" pitchFamily="34" charset="0"/>
                <a:cs typeface="Arial" panose="020B0604020202020204" pitchFamily="34" charset="0"/>
              </a:rPr>
              <a:t> incorporating photosystems, RCs, and whole cells with respect to energy-conversion efficiency and device stability. </a:t>
            </a:r>
          </a:p>
          <a:p>
            <a:endParaRPr lang="en-US"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29</a:t>
            </a:fld>
            <a:endParaRPr lang="ko-KR" altLang="en-US" smtClean="0">
              <a:solidFill>
                <a:prstClr val="black"/>
              </a:solidFill>
            </a:endParaRPr>
          </a:p>
        </p:txBody>
      </p:sp>
    </p:spTree>
    <p:extLst>
      <p:ext uri="{BB962C8B-B14F-4D97-AF65-F5344CB8AC3E}">
        <p14:creationId xmlns:p14="http://schemas.microsoft.com/office/powerpoint/2010/main" val="150789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kern="1200" baseline="0" dirty="0" smtClean="0">
                <a:solidFill>
                  <a:schemeClr val="tx1"/>
                </a:solidFill>
                <a:latin typeface="돋움" pitchFamily="50" charset="-127"/>
                <a:ea typeface="돋움" pitchFamily="50" charset="-127"/>
                <a:cs typeface="+mn-cs"/>
              </a:rPr>
              <a:t>In this paper, PS2 was isolated </a:t>
            </a:r>
            <a:r>
              <a:rPr lang="en-US" altLang="ko-KR" sz="1200" b="0" i="0" u="none" strike="noStrike" kern="1200" baseline="0" dirty="0" smtClean="0">
                <a:solidFill>
                  <a:schemeClr val="tx1"/>
                </a:solidFill>
                <a:latin typeface="+mn-lt"/>
                <a:ea typeface="+mn-ea"/>
                <a:cs typeface="+mn-cs"/>
              </a:rPr>
              <a:t>and purified </a:t>
            </a:r>
            <a:r>
              <a:rPr lang="en-US" altLang="ko-KR" sz="1200" kern="1200" baseline="0" dirty="0" smtClean="0">
                <a:solidFill>
                  <a:schemeClr val="tx1"/>
                </a:solidFill>
                <a:latin typeface="돋움" pitchFamily="50" charset="-127"/>
                <a:ea typeface="돋움" pitchFamily="50" charset="-127"/>
                <a:cs typeface="+mn-cs"/>
              </a:rPr>
              <a:t>from </a:t>
            </a:r>
            <a:r>
              <a:rPr lang="en-US" altLang="ko-KR" sz="1200" b="0" i="0" u="none" strike="noStrike" kern="1200" baseline="0" dirty="0" smtClean="0">
                <a:solidFill>
                  <a:schemeClr val="tx1"/>
                </a:solidFill>
                <a:latin typeface="+mn-lt"/>
                <a:ea typeface="+mn-ea"/>
                <a:cs typeface="+mn-cs"/>
              </a:rPr>
              <a:t>spinach chloroplasts.</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In order to introduce the PS2 on the electrode surface, the reduced graphene oxide (</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 with the </a:t>
            </a:r>
            <a:r>
              <a:rPr lang="en-US" altLang="ko-KR" sz="1200" b="0" i="0" u="none" strike="noStrike" kern="1200" baseline="0" dirty="0" err="1" smtClean="0">
                <a:solidFill>
                  <a:schemeClr val="tx1"/>
                </a:solidFill>
                <a:latin typeface="+mn-lt"/>
                <a:ea typeface="+mn-ea"/>
                <a:cs typeface="+mn-cs"/>
              </a:rPr>
              <a:t>polyethyleneimine</a:t>
            </a:r>
            <a:r>
              <a:rPr lang="en-US" altLang="ko-KR" sz="1200" b="0" i="0" u="none" strike="noStrike" kern="1200" baseline="0" dirty="0" smtClean="0">
                <a:solidFill>
                  <a:schemeClr val="tx1"/>
                </a:solidFill>
                <a:latin typeface="+mn-lt"/>
                <a:ea typeface="+mn-ea"/>
                <a:cs typeface="+mn-cs"/>
              </a:rPr>
              <a:t> (PEI) were used.</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a:t>
            </a:r>
            <a:r>
              <a:rPr lang="en-US" altLang="ko-KR" sz="1200" b="0" i="0" u="none" strike="noStrike" kern="1200" baseline="0" dirty="0" err="1" smtClean="0">
                <a:solidFill>
                  <a:schemeClr val="tx1"/>
                </a:solidFill>
                <a:latin typeface="+mn-lt"/>
                <a:ea typeface="+mn-ea"/>
                <a:cs typeface="+mn-cs"/>
              </a:rPr>
              <a:t>biohybrid</a:t>
            </a:r>
            <a:r>
              <a:rPr lang="en-US" altLang="ko-KR" sz="1200" b="0" i="0" u="none" strike="noStrike" kern="1200" baseline="0" dirty="0" smtClean="0">
                <a:solidFill>
                  <a:schemeClr val="tx1"/>
                </a:solidFill>
                <a:latin typeface="+mn-lt"/>
                <a:ea typeface="+mn-ea"/>
                <a:cs typeface="+mn-cs"/>
              </a:rPr>
              <a:t> </a:t>
            </a:r>
            <a:r>
              <a:rPr lang="en-US" altLang="ko-KR" sz="1200" b="0" i="0" u="none" strike="noStrike" kern="1200" baseline="0" dirty="0" err="1" smtClean="0">
                <a:solidFill>
                  <a:schemeClr val="tx1"/>
                </a:solidFill>
                <a:latin typeface="+mn-lt"/>
                <a:ea typeface="+mn-ea"/>
                <a:cs typeface="+mn-cs"/>
              </a:rPr>
              <a:t>photoanode</a:t>
            </a:r>
            <a:r>
              <a:rPr lang="en-US" altLang="ko-KR" sz="1200" b="0" i="0" u="none" strike="noStrike" kern="1200" baseline="0" dirty="0" smtClean="0">
                <a:solidFill>
                  <a:schemeClr val="tx1"/>
                </a:solidFill>
                <a:latin typeface="+mn-lt"/>
                <a:ea typeface="+mn-ea"/>
                <a:cs typeface="+mn-cs"/>
              </a:rPr>
              <a:t> in this paper was fabricated by layer-by-layer assembly technique.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Positively charged 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 was first absorbed on the substrates by immersing these substrates into 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 solution.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And then, the resultant substrates were immersed in PSII solution.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process was repeated until the desired number of layers was obtained.</a:t>
            </a:r>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a:t>
            </a:fld>
            <a:endParaRPr lang="ko-KR" altLang="en-US" smtClean="0">
              <a:solidFill>
                <a:prstClr val="black"/>
              </a:solidFill>
            </a:endParaRPr>
          </a:p>
        </p:txBody>
      </p:sp>
    </p:spTree>
    <p:extLst>
      <p:ext uri="{BB962C8B-B14F-4D97-AF65-F5344CB8AC3E}">
        <p14:creationId xmlns:p14="http://schemas.microsoft.com/office/powerpoint/2010/main" val="255470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0" fontAlgn="base" latinLnBrk="1" hangingPunct="0">
              <a:lnSpc>
                <a:spcPct val="100000"/>
              </a:lnSpc>
              <a:spcBef>
                <a:spcPct val="30000"/>
              </a:spcBef>
              <a:spcAft>
                <a:spcPct val="0"/>
              </a:spcAft>
              <a:buClrTx/>
              <a:buSzTx/>
              <a:buFontTx/>
              <a:buNone/>
              <a:tabLst/>
              <a:defRPr/>
            </a:pPr>
            <a:endParaRPr lang="ko-KR" altLang="en-US" dirty="0"/>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30</a:t>
            </a:fld>
            <a:endParaRPr lang="ko-KR" altLang="en-US">
              <a:solidFill>
                <a:prstClr val="black"/>
              </a:solidFill>
            </a:endParaRPr>
          </a:p>
        </p:txBody>
      </p:sp>
    </p:spTree>
    <p:extLst>
      <p:ext uri="{BB962C8B-B14F-4D97-AF65-F5344CB8AC3E}">
        <p14:creationId xmlns:p14="http://schemas.microsoft.com/office/powerpoint/2010/main" val="2000433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kern="1200" baseline="0" dirty="0" smtClean="0">
                <a:solidFill>
                  <a:schemeClr val="tx1"/>
                </a:solidFill>
                <a:latin typeface="+mn-lt"/>
                <a:ea typeface="+mn-ea"/>
                <a:cs typeface="+mn-cs"/>
              </a:rPr>
              <a:t>우선 간단히 실험방법에 대해서 설명하겠습니다</a:t>
            </a:r>
            <a:r>
              <a:rPr lang="en-US" altLang="ko-KR" sz="1200" kern="1200" baseline="0" dirty="0" smtClean="0">
                <a:solidFill>
                  <a:schemeClr val="tx1"/>
                </a:solidFill>
                <a:latin typeface="+mn-lt"/>
                <a:ea typeface="+mn-ea"/>
                <a:cs typeface="+mn-cs"/>
              </a:rPr>
              <a:t>.</a:t>
            </a:r>
          </a:p>
          <a:p>
            <a:r>
              <a:rPr lang="en-US" altLang="ko-KR" sz="1200" kern="1200" baseline="0" dirty="0" smtClean="0">
                <a:solidFill>
                  <a:schemeClr val="tx1"/>
                </a:solidFill>
                <a:latin typeface="+mn-lt"/>
                <a:ea typeface="+mn-ea"/>
                <a:cs typeface="+mn-cs"/>
              </a:rPr>
              <a:t>ITO electrode</a:t>
            </a:r>
            <a:r>
              <a:rPr lang="ko-KR" altLang="en-US" sz="1200" kern="1200" baseline="0" dirty="0" smtClean="0">
                <a:solidFill>
                  <a:schemeClr val="tx1"/>
                </a:solidFill>
                <a:latin typeface="+mn-lt"/>
                <a:ea typeface="+mn-ea"/>
                <a:cs typeface="+mn-cs"/>
              </a:rPr>
              <a:t>를 </a:t>
            </a:r>
            <a:r>
              <a:rPr lang="en-US" altLang="ko-KR" sz="1200" kern="1200" baseline="0" dirty="0" smtClean="0">
                <a:solidFill>
                  <a:schemeClr val="tx1"/>
                </a:solidFill>
                <a:latin typeface="+mn-lt"/>
                <a:ea typeface="+mn-ea"/>
                <a:cs typeface="+mn-cs"/>
              </a:rPr>
              <a:t>carboxyl group</a:t>
            </a:r>
            <a:r>
              <a:rPr lang="ko-KR" altLang="en-US" sz="1200" kern="1200" baseline="0" dirty="0" smtClean="0">
                <a:solidFill>
                  <a:schemeClr val="tx1"/>
                </a:solidFill>
                <a:latin typeface="+mn-lt"/>
                <a:ea typeface="+mn-ea"/>
                <a:cs typeface="+mn-cs"/>
              </a:rPr>
              <a:t>을 갖는 </a:t>
            </a:r>
            <a:r>
              <a:rPr lang="en-US" altLang="ko-KR" sz="1200" kern="1200" baseline="0" dirty="0" smtClean="0">
                <a:solidFill>
                  <a:schemeClr val="tx1"/>
                </a:solidFill>
                <a:latin typeface="+mn-lt"/>
                <a:ea typeface="+mn-ea"/>
                <a:cs typeface="+mn-cs"/>
              </a:rPr>
              <a:t>linker molecule</a:t>
            </a:r>
            <a:r>
              <a:rPr lang="ko-KR" altLang="en-US" sz="1200" kern="1200" baseline="0" dirty="0" smtClean="0">
                <a:solidFill>
                  <a:schemeClr val="tx1"/>
                </a:solidFill>
                <a:latin typeface="+mn-lt"/>
                <a:ea typeface="+mn-ea"/>
                <a:cs typeface="+mn-cs"/>
              </a:rPr>
              <a:t>로 </a:t>
            </a:r>
            <a:r>
              <a:rPr lang="en-US" altLang="ko-KR" sz="1200" kern="1200" baseline="0" dirty="0" smtClean="0">
                <a:solidFill>
                  <a:schemeClr val="tx1"/>
                </a:solidFill>
                <a:latin typeface="+mn-lt"/>
                <a:ea typeface="+mn-ea"/>
                <a:cs typeface="+mn-cs"/>
              </a:rPr>
              <a:t>modification</a:t>
            </a:r>
            <a:r>
              <a:rPr lang="ko-KR" altLang="en-US" sz="1200" kern="1200" baseline="0" dirty="0" smtClean="0">
                <a:solidFill>
                  <a:schemeClr val="tx1"/>
                </a:solidFill>
                <a:latin typeface="+mn-lt"/>
                <a:ea typeface="+mn-ea"/>
                <a:cs typeface="+mn-cs"/>
              </a:rPr>
              <a:t>합니다</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그 다음 </a:t>
            </a:r>
            <a:r>
              <a:rPr lang="en-US" altLang="ko-KR" sz="1200" kern="1200" baseline="0" dirty="0" smtClean="0">
                <a:solidFill>
                  <a:schemeClr val="tx1"/>
                </a:solidFill>
                <a:latin typeface="+mn-lt"/>
                <a:ea typeface="+mn-ea"/>
                <a:cs typeface="+mn-cs"/>
              </a:rPr>
              <a:t>PS2</a:t>
            </a:r>
            <a:r>
              <a:rPr lang="ko-KR" altLang="en-US" sz="1200" kern="1200" baseline="0" dirty="0" smtClean="0">
                <a:solidFill>
                  <a:schemeClr val="tx1"/>
                </a:solidFill>
                <a:latin typeface="+mn-lt"/>
                <a:ea typeface="+mn-ea"/>
                <a:cs typeface="+mn-cs"/>
              </a:rPr>
              <a:t>를 </a:t>
            </a:r>
            <a:r>
              <a:rPr lang="en-US" altLang="ko-KR" sz="1200" kern="1200" baseline="0" dirty="0" smtClean="0">
                <a:solidFill>
                  <a:schemeClr val="tx1"/>
                </a:solidFill>
                <a:latin typeface="+mn-lt"/>
                <a:ea typeface="+mn-ea"/>
                <a:cs typeface="+mn-cs"/>
              </a:rPr>
              <a:t>electrostatic immobilization</a:t>
            </a:r>
            <a:r>
              <a:rPr lang="ko-KR" altLang="en-US" sz="1200" kern="1200" baseline="0" dirty="0" smtClean="0">
                <a:solidFill>
                  <a:schemeClr val="tx1"/>
                </a:solidFill>
                <a:latin typeface="+mn-lt"/>
                <a:ea typeface="+mn-ea"/>
                <a:cs typeface="+mn-cs"/>
              </a:rPr>
              <a:t>시킵니다</a:t>
            </a:r>
            <a:r>
              <a:rPr lang="en-US" altLang="ko-KR" sz="1200" kern="1200" baseline="0" dirty="0" smtClean="0">
                <a:solidFill>
                  <a:schemeClr val="tx1"/>
                </a:solidFill>
                <a:latin typeface="+mn-lt"/>
                <a:ea typeface="+mn-ea"/>
                <a:cs typeface="+mn-cs"/>
              </a:rPr>
              <a:t>.</a:t>
            </a:r>
          </a:p>
          <a:p>
            <a:r>
              <a:rPr lang="ko-KR" altLang="en-US" sz="1200" kern="1200" baseline="0" dirty="0" smtClean="0">
                <a:solidFill>
                  <a:schemeClr val="tx1"/>
                </a:solidFill>
                <a:latin typeface="+mn-lt"/>
                <a:ea typeface="+mn-ea"/>
                <a:cs typeface="+mn-cs"/>
              </a:rPr>
              <a:t>옆에 보이는 그림처럼 </a:t>
            </a:r>
            <a:r>
              <a:rPr lang="en-US" altLang="ko-KR" sz="1200" kern="1200" baseline="0" dirty="0" smtClean="0">
                <a:solidFill>
                  <a:schemeClr val="tx1"/>
                </a:solidFill>
                <a:latin typeface="+mn-lt"/>
                <a:ea typeface="+mn-ea"/>
                <a:cs typeface="+mn-cs"/>
              </a:rPr>
              <a:t>PS2</a:t>
            </a:r>
            <a:r>
              <a:rPr lang="ko-KR" altLang="en-US" sz="1200" kern="1200" baseline="0" dirty="0" smtClean="0">
                <a:solidFill>
                  <a:schemeClr val="tx1"/>
                </a:solidFill>
                <a:latin typeface="+mn-lt"/>
                <a:ea typeface="+mn-ea"/>
                <a:cs typeface="+mn-cs"/>
              </a:rPr>
              <a:t>는</a:t>
            </a:r>
            <a:r>
              <a:rPr lang="en-US" altLang="ko-KR" sz="1200" kern="1200" baseline="0" dirty="0" smtClean="0">
                <a:solidFill>
                  <a:schemeClr val="tx1"/>
                </a:solidFill>
                <a:latin typeface="+mn-lt"/>
                <a:ea typeface="+mn-ea"/>
                <a:cs typeface="+mn-cs"/>
              </a:rPr>
              <a:t> QA</a:t>
            </a:r>
            <a:r>
              <a:rPr lang="ko-KR" altLang="en-US" sz="1200" kern="1200" baseline="0" dirty="0" smtClean="0">
                <a:solidFill>
                  <a:schemeClr val="tx1"/>
                </a:solidFill>
                <a:latin typeface="+mn-lt"/>
                <a:ea typeface="+mn-ea"/>
                <a:cs typeface="+mn-cs"/>
              </a:rPr>
              <a:t>와 </a:t>
            </a:r>
            <a:r>
              <a:rPr lang="en-US" altLang="ko-KR" sz="1200" kern="1200" baseline="0" dirty="0" smtClean="0">
                <a:solidFill>
                  <a:schemeClr val="tx1"/>
                </a:solidFill>
                <a:latin typeface="+mn-lt"/>
                <a:ea typeface="+mn-ea"/>
                <a:cs typeface="+mn-cs"/>
              </a:rPr>
              <a:t>QB</a:t>
            </a:r>
            <a:r>
              <a:rPr lang="ko-KR" altLang="en-US" sz="1200" kern="1200" baseline="0" dirty="0" smtClean="0">
                <a:solidFill>
                  <a:schemeClr val="tx1"/>
                </a:solidFill>
                <a:latin typeface="+mn-lt"/>
                <a:ea typeface="+mn-ea"/>
                <a:cs typeface="+mn-cs"/>
              </a:rPr>
              <a:t>부분으로 </a:t>
            </a:r>
            <a:r>
              <a:rPr lang="en-US" altLang="ko-KR" sz="1200" kern="1200" baseline="0" dirty="0" smtClean="0">
                <a:solidFill>
                  <a:schemeClr val="tx1"/>
                </a:solidFill>
                <a:latin typeface="+mn-lt"/>
                <a:ea typeface="+mn-ea"/>
                <a:cs typeface="+mn-cs"/>
              </a:rPr>
              <a:t>positive dipole</a:t>
            </a:r>
            <a:r>
              <a:rPr lang="ko-KR" altLang="en-US" sz="1200" kern="1200" baseline="0" dirty="0" smtClean="0">
                <a:solidFill>
                  <a:schemeClr val="tx1"/>
                </a:solidFill>
                <a:latin typeface="+mn-lt"/>
                <a:ea typeface="+mn-ea"/>
                <a:cs typeface="+mn-cs"/>
              </a:rPr>
              <a:t>이 형성되어 있어 </a:t>
            </a:r>
            <a:r>
              <a:rPr lang="en-US" altLang="ko-KR" sz="1200" kern="1200" baseline="0" dirty="0" smtClean="0">
                <a:solidFill>
                  <a:schemeClr val="tx1"/>
                </a:solidFill>
                <a:latin typeface="+mn-lt"/>
                <a:ea typeface="+mn-ea"/>
                <a:cs typeface="+mn-cs"/>
              </a:rPr>
              <a:t>carboxyl group</a:t>
            </a:r>
            <a:r>
              <a:rPr lang="ko-KR" altLang="en-US" sz="1200" kern="1200" baseline="0" dirty="0" smtClean="0">
                <a:solidFill>
                  <a:schemeClr val="tx1"/>
                </a:solidFill>
                <a:latin typeface="+mn-lt"/>
                <a:ea typeface="+mn-ea"/>
                <a:cs typeface="+mn-cs"/>
              </a:rPr>
              <a:t>의 </a:t>
            </a:r>
            <a:r>
              <a:rPr lang="en-US" altLang="ko-KR" sz="1200" kern="1200" baseline="0" dirty="0" smtClean="0">
                <a:solidFill>
                  <a:schemeClr val="tx1"/>
                </a:solidFill>
                <a:latin typeface="+mn-lt"/>
                <a:ea typeface="+mn-ea"/>
                <a:cs typeface="+mn-cs"/>
              </a:rPr>
              <a:t>negative charge</a:t>
            </a:r>
            <a:r>
              <a:rPr lang="ko-KR" altLang="en-US" sz="1200" kern="1200" baseline="0" dirty="0" smtClean="0">
                <a:solidFill>
                  <a:schemeClr val="tx1"/>
                </a:solidFill>
                <a:latin typeface="+mn-lt"/>
                <a:ea typeface="+mn-ea"/>
                <a:cs typeface="+mn-cs"/>
              </a:rPr>
              <a:t>에 다음과 같은 형태로 배향될 수 있습니다</a:t>
            </a:r>
            <a:r>
              <a:rPr lang="en-US" altLang="ko-KR" sz="1200" kern="1200" baseline="0" dirty="0" smtClean="0">
                <a:solidFill>
                  <a:schemeClr val="tx1"/>
                </a:solidFill>
                <a:latin typeface="+mn-lt"/>
                <a:ea typeface="+mn-ea"/>
                <a:cs typeface="+mn-cs"/>
              </a:rPr>
              <a:t>.</a:t>
            </a:r>
          </a:p>
          <a:p>
            <a:r>
              <a:rPr lang="ko-KR" altLang="en-US" sz="1200" kern="1200" baseline="0" dirty="0" smtClean="0">
                <a:solidFill>
                  <a:schemeClr val="tx1"/>
                </a:solidFill>
                <a:latin typeface="+mn-lt"/>
                <a:ea typeface="+mn-ea"/>
                <a:cs typeface="+mn-cs"/>
              </a:rPr>
              <a:t>다음과 같은 배향은 </a:t>
            </a:r>
            <a:r>
              <a:rPr lang="en-US" altLang="ko-KR" sz="1200" kern="1200" baseline="0" dirty="0" smtClean="0">
                <a:solidFill>
                  <a:schemeClr val="tx1"/>
                </a:solidFill>
                <a:latin typeface="+mn-lt"/>
                <a:ea typeface="+mn-ea"/>
                <a:cs typeface="+mn-cs"/>
              </a:rPr>
              <a:t>QA</a:t>
            </a:r>
            <a:r>
              <a:rPr lang="ko-KR" altLang="en-US" sz="1200" kern="1200" baseline="0" dirty="0" smtClean="0">
                <a:solidFill>
                  <a:schemeClr val="tx1"/>
                </a:solidFill>
                <a:latin typeface="+mn-lt"/>
                <a:ea typeface="+mn-ea"/>
                <a:cs typeface="+mn-cs"/>
              </a:rPr>
              <a:t>와 </a:t>
            </a:r>
            <a:r>
              <a:rPr lang="en-US" altLang="ko-KR" sz="1200" kern="1200" baseline="0" dirty="0" smtClean="0">
                <a:solidFill>
                  <a:schemeClr val="tx1"/>
                </a:solidFill>
                <a:latin typeface="+mn-lt"/>
                <a:ea typeface="+mn-ea"/>
                <a:cs typeface="+mn-cs"/>
              </a:rPr>
              <a:t>QB</a:t>
            </a:r>
            <a:r>
              <a:rPr lang="ko-KR" altLang="en-US" sz="1200" kern="1200" baseline="0" dirty="0" smtClean="0">
                <a:solidFill>
                  <a:schemeClr val="tx1"/>
                </a:solidFill>
                <a:latin typeface="+mn-lt"/>
                <a:ea typeface="+mn-ea"/>
                <a:cs typeface="+mn-cs"/>
              </a:rPr>
              <a:t>부분에서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로 </a:t>
            </a:r>
            <a:r>
              <a:rPr lang="en-US" altLang="ko-KR" sz="1200" kern="1200" baseline="0" dirty="0" smtClean="0">
                <a:solidFill>
                  <a:schemeClr val="tx1"/>
                </a:solidFill>
                <a:latin typeface="+mn-lt"/>
                <a:ea typeface="+mn-ea"/>
                <a:cs typeface="+mn-cs"/>
              </a:rPr>
              <a:t>electron transfer</a:t>
            </a:r>
            <a:r>
              <a:rPr lang="ko-KR" altLang="en-US" sz="1200" kern="1200" baseline="0" dirty="0" smtClean="0">
                <a:solidFill>
                  <a:schemeClr val="tx1"/>
                </a:solidFill>
                <a:latin typeface="+mn-lt"/>
                <a:ea typeface="+mn-ea"/>
                <a:cs typeface="+mn-cs"/>
              </a:rPr>
              <a:t>가 일어날 수 있습니다</a:t>
            </a:r>
            <a:r>
              <a:rPr lang="en-US" altLang="ko-KR" sz="1200" kern="1200" baseline="0" dirty="0" smtClean="0">
                <a:solidFill>
                  <a:schemeClr val="tx1"/>
                </a:solidFill>
                <a:latin typeface="+mn-lt"/>
                <a:ea typeface="+mn-ea"/>
                <a:cs typeface="+mn-cs"/>
              </a:rPr>
              <a:t>.</a:t>
            </a:r>
          </a:p>
          <a:p>
            <a:r>
              <a:rPr lang="ko-KR" altLang="en-US" sz="1200" kern="1200" baseline="0" dirty="0" smtClean="0">
                <a:solidFill>
                  <a:schemeClr val="tx1"/>
                </a:solidFill>
                <a:latin typeface="+mn-lt"/>
                <a:ea typeface="+mn-ea"/>
                <a:cs typeface="+mn-cs"/>
              </a:rPr>
              <a:t>다음 다음과 같이 배향된 </a:t>
            </a:r>
            <a:r>
              <a:rPr lang="en-US" altLang="ko-KR" sz="1200" kern="1200" baseline="0" dirty="0" smtClean="0">
                <a:solidFill>
                  <a:schemeClr val="tx1"/>
                </a:solidFill>
                <a:latin typeface="+mn-lt"/>
                <a:ea typeface="+mn-ea"/>
                <a:cs typeface="+mn-cs"/>
              </a:rPr>
              <a:t>PS2</a:t>
            </a:r>
            <a:r>
              <a:rPr lang="ko-KR" altLang="en-US" sz="1200" kern="1200" baseline="0" dirty="0" smtClean="0">
                <a:solidFill>
                  <a:schemeClr val="tx1"/>
                </a:solidFill>
                <a:latin typeface="+mn-lt"/>
                <a:ea typeface="+mn-ea"/>
                <a:cs typeface="+mn-cs"/>
              </a:rPr>
              <a:t>에 </a:t>
            </a:r>
            <a:r>
              <a:rPr lang="en-US" altLang="ko-KR" sz="1200" kern="1200" baseline="0" dirty="0" smtClean="0">
                <a:solidFill>
                  <a:schemeClr val="tx1"/>
                </a:solidFill>
                <a:latin typeface="+mn-lt"/>
                <a:ea typeface="+mn-ea"/>
                <a:cs typeface="+mn-cs"/>
              </a:rPr>
              <a:t>EDC/NHS</a:t>
            </a:r>
            <a:r>
              <a:rPr lang="ko-KR" altLang="en-US" sz="1200" kern="1200" baseline="0" dirty="0" smtClean="0">
                <a:solidFill>
                  <a:schemeClr val="tx1"/>
                </a:solidFill>
                <a:latin typeface="+mn-lt"/>
                <a:ea typeface="+mn-ea"/>
                <a:cs typeface="+mn-cs"/>
              </a:rPr>
              <a:t>를 처리를 하면</a:t>
            </a:r>
            <a:r>
              <a:rPr lang="en-US" altLang="ko-KR" sz="1200" kern="1200" baseline="0" dirty="0" smtClean="0">
                <a:solidFill>
                  <a:schemeClr val="tx1"/>
                </a:solidFill>
                <a:latin typeface="+mn-lt"/>
                <a:ea typeface="+mn-ea"/>
                <a:cs typeface="+mn-cs"/>
              </a:rPr>
              <a:t> electrode</a:t>
            </a:r>
            <a:r>
              <a:rPr lang="ko-KR" altLang="en-US" sz="1200" kern="1200" baseline="0" dirty="0" smtClean="0">
                <a:solidFill>
                  <a:schemeClr val="tx1"/>
                </a:solidFill>
                <a:latin typeface="+mn-lt"/>
                <a:ea typeface="+mn-ea"/>
                <a:cs typeface="+mn-cs"/>
              </a:rPr>
              <a:t>의 </a:t>
            </a:r>
            <a:r>
              <a:rPr lang="en-US" altLang="ko-KR" sz="1200" kern="1200" baseline="0" dirty="0" smtClean="0">
                <a:solidFill>
                  <a:schemeClr val="tx1"/>
                </a:solidFill>
                <a:latin typeface="+mn-lt"/>
                <a:ea typeface="+mn-ea"/>
                <a:cs typeface="+mn-cs"/>
              </a:rPr>
              <a:t>carboxyl group</a:t>
            </a:r>
            <a:r>
              <a:rPr lang="ko-KR" altLang="en-US" sz="1200" kern="1200" baseline="0" dirty="0" smtClean="0">
                <a:solidFill>
                  <a:schemeClr val="tx1"/>
                </a:solidFill>
                <a:latin typeface="+mn-lt"/>
                <a:ea typeface="+mn-ea"/>
                <a:cs typeface="+mn-cs"/>
              </a:rPr>
              <a:t>과</a:t>
            </a:r>
            <a:r>
              <a:rPr lang="en-US" altLang="ko-KR" sz="1200" kern="1200" baseline="0" dirty="0" smtClean="0">
                <a:solidFill>
                  <a:schemeClr val="tx1"/>
                </a:solidFill>
                <a:latin typeface="+mn-lt"/>
                <a:ea typeface="+mn-ea"/>
                <a:cs typeface="+mn-cs"/>
              </a:rPr>
              <a:t> PS2</a:t>
            </a:r>
            <a:r>
              <a:rPr lang="ko-KR" altLang="en-US" sz="1200" kern="1200" baseline="0" dirty="0" smtClean="0">
                <a:solidFill>
                  <a:schemeClr val="tx1"/>
                </a:solidFill>
                <a:latin typeface="+mn-lt"/>
                <a:ea typeface="+mn-ea"/>
                <a:cs typeface="+mn-cs"/>
              </a:rPr>
              <a:t>의 </a:t>
            </a:r>
            <a:r>
              <a:rPr lang="en-US" altLang="ko-KR" sz="1200" kern="1200" baseline="0" dirty="0" smtClean="0">
                <a:solidFill>
                  <a:schemeClr val="tx1"/>
                </a:solidFill>
                <a:latin typeface="+mn-lt"/>
                <a:ea typeface="+mn-ea"/>
                <a:cs typeface="+mn-cs"/>
              </a:rPr>
              <a:t>amine group</a:t>
            </a:r>
            <a:r>
              <a:rPr lang="ko-KR" altLang="en-US" sz="1200" kern="1200" baseline="0" dirty="0" smtClean="0">
                <a:solidFill>
                  <a:schemeClr val="tx1"/>
                </a:solidFill>
                <a:latin typeface="+mn-lt"/>
                <a:ea typeface="+mn-ea"/>
                <a:cs typeface="+mn-cs"/>
              </a:rPr>
              <a:t>이 </a:t>
            </a:r>
            <a:r>
              <a:rPr lang="en-US" altLang="ko-KR" sz="1200" kern="1200" baseline="0" dirty="0" err="1" smtClean="0">
                <a:solidFill>
                  <a:schemeClr val="tx1"/>
                </a:solidFill>
                <a:latin typeface="+mn-lt"/>
                <a:ea typeface="+mn-ea"/>
                <a:cs typeface="+mn-cs"/>
              </a:rPr>
              <a:t>bioconjugation</a:t>
            </a:r>
            <a:r>
              <a:rPr lang="ko-KR" altLang="en-US" sz="1200" kern="1200" baseline="0" dirty="0" smtClean="0">
                <a:solidFill>
                  <a:schemeClr val="tx1"/>
                </a:solidFill>
                <a:latin typeface="+mn-lt"/>
                <a:ea typeface="+mn-ea"/>
                <a:cs typeface="+mn-cs"/>
              </a:rPr>
              <a:t>되어 </a:t>
            </a:r>
            <a:r>
              <a:rPr lang="en-US" altLang="ko-KR" sz="1200" kern="1200" baseline="0" dirty="0" smtClean="0">
                <a:solidFill>
                  <a:schemeClr val="tx1"/>
                </a:solidFill>
                <a:latin typeface="+mn-lt"/>
                <a:ea typeface="+mn-ea"/>
                <a:cs typeface="+mn-cs"/>
              </a:rPr>
              <a:t>PS2</a:t>
            </a:r>
            <a:r>
              <a:rPr lang="ko-KR" altLang="en-US" sz="1200" kern="1200" baseline="0" dirty="0" smtClean="0">
                <a:solidFill>
                  <a:schemeClr val="tx1"/>
                </a:solidFill>
                <a:latin typeface="+mn-lt"/>
                <a:ea typeface="+mn-ea"/>
                <a:cs typeface="+mn-cs"/>
              </a:rPr>
              <a:t>에서 물 분해로 생성된 </a:t>
            </a:r>
            <a:r>
              <a:rPr lang="en-US" altLang="ko-KR" sz="1200" kern="1200" baseline="0" dirty="0" smtClean="0">
                <a:solidFill>
                  <a:schemeClr val="tx1"/>
                </a:solidFill>
                <a:latin typeface="+mn-lt"/>
                <a:ea typeface="+mn-ea"/>
                <a:cs typeface="+mn-cs"/>
              </a:rPr>
              <a:t>electron</a:t>
            </a:r>
            <a:r>
              <a:rPr lang="ko-KR" altLang="en-US" sz="1200" kern="1200" baseline="0" dirty="0" smtClean="0">
                <a:solidFill>
                  <a:schemeClr val="tx1"/>
                </a:solidFill>
                <a:latin typeface="+mn-lt"/>
                <a:ea typeface="+mn-ea"/>
                <a:cs typeface="+mn-cs"/>
              </a:rPr>
              <a:t>이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로 </a:t>
            </a:r>
            <a:r>
              <a:rPr lang="en-US" altLang="ko-KR" sz="1200" kern="1200" baseline="0" dirty="0" smtClean="0">
                <a:solidFill>
                  <a:schemeClr val="tx1"/>
                </a:solidFill>
                <a:latin typeface="+mn-lt"/>
                <a:ea typeface="+mn-ea"/>
                <a:cs typeface="+mn-cs"/>
              </a:rPr>
              <a:t>transfer</a:t>
            </a:r>
            <a:r>
              <a:rPr lang="ko-KR" altLang="en-US" sz="1200" kern="1200" baseline="0" dirty="0" smtClean="0">
                <a:solidFill>
                  <a:schemeClr val="tx1"/>
                </a:solidFill>
                <a:latin typeface="+mn-lt"/>
                <a:ea typeface="+mn-ea"/>
                <a:cs typeface="+mn-cs"/>
              </a:rPr>
              <a:t>될 수 있습니다</a:t>
            </a:r>
            <a:r>
              <a:rPr lang="en-US" altLang="ko-KR" sz="1200" kern="1200" baseline="0" dirty="0" smtClean="0">
                <a:solidFill>
                  <a:schemeClr val="tx1"/>
                </a:solidFill>
                <a:latin typeface="+mn-lt"/>
                <a:ea typeface="+mn-ea"/>
                <a:cs typeface="+mn-cs"/>
              </a:rPr>
              <a:t>.</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31</a:t>
            </a:fld>
            <a:endParaRPr lang="ko-KR" altLang="en-US" smtClean="0">
              <a:solidFill>
                <a:prstClr val="black"/>
              </a:solidFill>
            </a:endParaRPr>
          </a:p>
        </p:txBody>
      </p:sp>
    </p:spTree>
    <p:extLst>
      <p:ext uri="{BB962C8B-B14F-4D97-AF65-F5344CB8AC3E}">
        <p14:creationId xmlns:p14="http://schemas.microsoft.com/office/powerpoint/2010/main" val="3656144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b="0" kern="1200" baseline="0" dirty="0" smtClean="0">
                <a:solidFill>
                  <a:schemeClr val="tx1"/>
                </a:solidFill>
                <a:latin typeface="+mn-lt"/>
                <a:ea typeface="+mn-ea"/>
                <a:cs typeface="+mn-cs"/>
              </a:rPr>
              <a:t>다음은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를 </a:t>
            </a:r>
            <a:r>
              <a:rPr lang="en-US" altLang="ko-KR" sz="1200" b="0" kern="1200" baseline="0" dirty="0" smtClean="0">
                <a:solidFill>
                  <a:schemeClr val="tx1"/>
                </a:solidFill>
                <a:latin typeface="+mn-lt"/>
                <a:ea typeface="+mn-ea"/>
                <a:cs typeface="+mn-cs"/>
              </a:rPr>
              <a:t>ITO electrode</a:t>
            </a:r>
            <a:r>
              <a:rPr lang="ko-KR" altLang="en-US" sz="1200" b="0" kern="1200" baseline="0" dirty="0" smtClean="0">
                <a:solidFill>
                  <a:schemeClr val="tx1"/>
                </a:solidFill>
                <a:latin typeface="+mn-lt"/>
                <a:ea typeface="+mn-ea"/>
                <a:cs typeface="+mn-cs"/>
              </a:rPr>
              <a:t>에 </a:t>
            </a:r>
            <a:r>
              <a:rPr lang="en-US" altLang="ko-KR" sz="1200" kern="1200" baseline="0" dirty="0" smtClean="0">
                <a:solidFill>
                  <a:schemeClr val="tx1"/>
                </a:solidFill>
                <a:latin typeface="+mn-lt"/>
                <a:ea typeface="+mn-ea"/>
                <a:cs typeface="+mn-cs"/>
              </a:rPr>
              <a:t>electrostatic immobilization</a:t>
            </a:r>
            <a:r>
              <a:rPr lang="ko-KR" altLang="en-US" sz="1200" kern="1200" baseline="0" dirty="0" smtClean="0">
                <a:solidFill>
                  <a:schemeClr val="tx1"/>
                </a:solidFill>
                <a:latin typeface="+mn-lt"/>
                <a:ea typeface="+mn-ea"/>
                <a:cs typeface="+mn-cs"/>
              </a:rPr>
              <a:t> 시킨 </a:t>
            </a:r>
            <a:r>
              <a:rPr lang="en-US" altLang="ko-KR" sz="1200" kern="1200" baseline="0" dirty="0" smtClean="0">
                <a:solidFill>
                  <a:schemeClr val="tx1"/>
                </a:solidFill>
                <a:latin typeface="+mn-lt"/>
                <a:ea typeface="+mn-ea"/>
                <a:cs typeface="+mn-cs"/>
              </a:rPr>
              <a:t>data</a:t>
            </a:r>
            <a:r>
              <a:rPr lang="ko-KR" altLang="en-US" sz="1200" kern="1200" baseline="0" dirty="0" smtClean="0">
                <a:solidFill>
                  <a:schemeClr val="tx1"/>
                </a:solidFill>
                <a:latin typeface="+mn-lt"/>
                <a:ea typeface="+mn-ea"/>
                <a:cs typeface="+mn-cs"/>
              </a:rPr>
              <a:t>입니다</a:t>
            </a:r>
            <a:r>
              <a:rPr lang="en-US" altLang="ko-KR" sz="1200" kern="1200" baseline="0" dirty="0" smtClean="0">
                <a:solidFill>
                  <a:schemeClr val="tx1"/>
                </a:solidFill>
                <a:latin typeface="+mn-lt"/>
                <a:ea typeface="+mn-ea"/>
                <a:cs typeface="+mn-cs"/>
              </a:rPr>
              <a:t>.</a:t>
            </a:r>
          </a:p>
          <a:p>
            <a:r>
              <a:rPr lang="en-US" altLang="ko-KR" sz="1200" b="0" kern="1200" baseline="0" dirty="0" smtClean="0">
                <a:solidFill>
                  <a:schemeClr val="tx1"/>
                </a:solidFill>
                <a:latin typeface="+mn-lt"/>
                <a:ea typeface="+mn-ea"/>
                <a:cs typeface="+mn-cs"/>
              </a:rPr>
              <a:t>Figure S1</a:t>
            </a:r>
            <a:r>
              <a:rPr lang="ko-KR" altLang="en-US" sz="1200" b="0" kern="1200" baseline="0" dirty="0" smtClean="0">
                <a:solidFill>
                  <a:schemeClr val="tx1"/>
                </a:solidFill>
                <a:latin typeface="+mn-lt"/>
                <a:ea typeface="+mn-ea"/>
                <a:cs typeface="+mn-cs"/>
              </a:rPr>
              <a:t>은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를 </a:t>
            </a:r>
            <a:r>
              <a:rPr lang="en-US" altLang="ko-KR" sz="1200" b="0" kern="1200" baseline="0" dirty="0" smtClean="0">
                <a:solidFill>
                  <a:schemeClr val="tx1"/>
                </a:solidFill>
                <a:latin typeface="+mn-lt"/>
                <a:ea typeface="+mn-ea"/>
                <a:cs typeface="+mn-cs"/>
              </a:rPr>
              <a:t>ITO electrode</a:t>
            </a:r>
            <a:r>
              <a:rPr lang="ko-KR" altLang="en-US" sz="1200" b="0" kern="1200" baseline="0" dirty="0" smtClean="0">
                <a:solidFill>
                  <a:schemeClr val="tx1"/>
                </a:solidFill>
                <a:latin typeface="+mn-lt"/>
                <a:ea typeface="+mn-ea"/>
                <a:cs typeface="+mn-cs"/>
              </a:rPr>
              <a:t>에 </a:t>
            </a:r>
            <a:r>
              <a:rPr lang="en-US" altLang="ko-KR" sz="1200" kern="1200" baseline="0" dirty="0" smtClean="0">
                <a:solidFill>
                  <a:schemeClr val="tx1"/>
                </a:solidFill>
                <a:latin typeface="+mn-lt"/>
                <a:ea typeface="+mn-ea"/>
                <a:cs typeface="+mn-cs"/>
              </a:rPr>
              <a:t>electrostatic immobilization</a:t>
            </a:r>
            <a:r>
              <a:rPr lang="ko-KR" altLang="en-US" sz="1200" kern="1200" baseline="0" dirty="0" smtClean="0">
                <a:solidFill>
                  <a:schemeClr val="tx1"/>
                </a:solidFill>
                <a:latin typeface="+mn-lt"/>
                <a:ea typeface="+mn-ea"/>
                <a:cs typeface="+mn-cs"/>
              </a:rPr>
              <a:t>시키고 </a:t>
            </a:r>
            <a:r>
              <a:rPr lang="en-US" altLang="ko-KR" sz="1200" kern="1200" baseline="0" dirty="0" smtClean="0">
                <a:solidFill>
                  <a:schemeClr val="tx1"/>
                </a:solidFill>
                <a:latin typeface="+mn-lt"/>
                <a:ea typeface="+mn-ea"/>
                <a:cs typeface="+mn-cs"/>
              </a:rPr>
              <a:t>absorption spectrum</a:t>
            </a:r>
            <a:r>
              <a:rPr lang="ko-KR" altLang="en-US" sz="1200" kern="1200" baseline="0" dirty="0" smtClean="0">
                <a:solidFill>
                  <a:schemeClr val="tx1"/>
                </a:solidFill>
                <a:latin typeface="+mn-lt"/>
                <a:ea typeface="+mn-ea"/>
                <a:cs typeface="+mn-cs"/>
              </a:rPr>
              <a:t>을 측정한 </a:t>
            </a:r>
            <a:r>
              <a:rPr lang="en-US" altLang="ko-KR" sz="1200" kern="1200" baseline="0" dirty="0" smtClean="0">
                <a:solidFill>
                  <a:schemeClr val="tx1"/>
                </a:solidFill>
                <a:latin typeface="+mn-lt"/>
                <a:ea typeface="+mn-ea"/>
                <a:cs typeface="+mn-cs"/>
              </a:rPr>
              <a:t>data</a:t>
            </a:r>
            <a:r>
              <a:rPr lang="ko-KR" altLang="en-US" sz="1200" kern="1200" baseline="0" dirty="0" smtClean="0">
                <a:solidFill>
                  <a:schemeClr val="tx1"/>
                </a:solidFill>
                <a:latin typeface="+mn-lt"/>
                <a:ea typeface="+mn-ea"/>
                <a:cs typeface="+mn-cs"/>
              </a:rPr>
              <a:t>이며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보이는 것과 같이 </a:t>
            </a:r>
            <a:r>
              <a:rPr lang="en-US" altLang="ko-KR" sz="1200" kern="1200" baseline="0" dirty="0" smtClean="0">
                <a:solidFill>
                  <a:schemeClr val="tx1"/>
                </a:solidFill>
                <a:latin typeface="+mn-lt"/>
                <a:ea typeface="+mn-ea"/>
                <a:cs typeface="+mn-cs"/>
              </a:rPr>
              <a:t>675nm</a:t>
            </a:r>
            <a:r>
              <a:rPr lang="ko-KR" altLang="en-US" sz="1200" kern="1200" baseline="0" dirty="0" smtClean="0">
                <a:solidFill>
                  <a:schemeClr val="tx1"/>
                </a:solidFill>
                <a:latin typeface="+mn-lt"/>
                <a:ea typeface="+mn-ea"/>
                <a:cs typeface="+mn-cs"/>
              </a:rPr>
              <a:t>에서 </a:t>
            </a:r>
            <a:r>
              <a:rPr lang="en-US" altLang="ko-KR" sz="1200" kern="1200" baseline="0" dirty="0" smtClean="0">
                <a:solidFill>
                  <a:schemeClr val="tx1"/>
                </a:solidFill>
                <a:latin typeface="+mn-lt"/>
                <a:ea typeface="+mn-ea"/>
                <a:cs typeface="+mn-cs"/>
              </a:rPr>
              <a:t>PS2</a:t>
            </a:r>
            <a:r>
              <a:rPr lang="ko-KR" altLang="en-US" sz="1200" kern="1200" baseline="0" dirty="0" smtClean="0">
                <a:solidFill>
                  <a:schemeClr val="tx1"/>
                </a:solidFill>
                <a:latin typeface="+mn-lt"/>
                <a:ea typeface="+mn-ea"/>
                <a:cs typeface="+mn-cs"/>
              </a:rPr>
              <a:t>의 </a:t>
            </a:r>
            <a:r>
              <a:rPr lang="en-US" altLang="ko-KR" sz="1200" kern="1200" baseline="0" dirty="0" smtClean="0">
                <a:solidFill>
                  <a:schemeClr val="tx1"/>
                </a:solidFill>
                <a:latin typeface="+mn-lt"/>
                <a:ea typeface="+mn-ea"/>
                <a:cs typeface="+mn-cs"/>
              </a:rPr>
              <a:t>absorption peak</a:t>
            </a:r>
            <a:r>
              <a:rPr lang="ko-KR" altLang="en-US" sz="1200" kern="1200" baseline="0" dirty="0" smtClean="0">
                <a:solidFill>
                  <a:schemeClr val="tx1"/>
                </a:solidFill>
                <a:latin typeface="+mn-lt"/>
                <a:ea typeface="+mn-ea"/>
                <a:cs typeface="+mn-cs"/>
              </a:rPr>
              <a:t>이 측정된 것을 볼 수 있습니다</a:t>
            </a:r>
            <a:r>
              <a:rPr lang="en-US" altLang="ko-KR" sz="1200" kern="1200" baseline="0" dirty="0" smtClean="0">
                <a:solidFill>
                  <a:schemeClr val="tx1"/>
                </a:solidFill>
                <a:latin typeface="+mn-lt"/>
                <a:ea typeface="+mn-ea"/>
                <a:cs typeface="+mn-cs"/>
              </a:rPr>
              <a:t>.</a:t>
            </a:r>
          </a:p>
          <a:p>
            <a:r>
              <a:rPr lang="en-US" altLang="ko-KR" sz="1200" b="0" kern="1200" baseline="0" dirty="0" smtClean="0">
                <a:solidFill>
                  <a:schemeClr val="tx1"/>
                </a:solidFill>
                <a:latin typeface="+mn-lt"/>
                <a:ea typeface="+mn-ea"/>
                <a:cs typeface="+mn-cs"/>
              </a:rPr>
              <a:t>Table 1</a:t>
            </a:r>
            <a:r>
              <a:rPr lang="ko-KR" altLang="en-US" sz="1200" b="0" kern="1200" baseline="0" dirty="0" smtClean="0">
                <a:solidFill>
                  <a:schemeClr val="tx1"/>
                </a:solidFill>
                <a:latin typeface="+mn-lt"/>
                <a:ea typeface="+mn-ea"/>
                <a:cs typeface="+mn-cs"/>
              </a:rPr>
              <a:t>에서 보면 각각의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에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의 흡착량이 비슷한 것을 볼 수 있습니다</a:t>
            </a:r>
            <a:r>
              <a:rPr lang="en-US" altLang="ko-KR" sz="1200" b="0" kern="1200" baseline="0" dirty="0" smtClean="0">
                <a:solidFill>
                  <a:schemeClr val="tx1"/>
                </a:solidFill>
                <a:latin typeface="+mn-lt"/>
                <a:ea typeface="+mn-ea"/>
                <a:cs typeface="+mn-cs"/>
              </a:rPr>
              <a:t>.</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를 </a:t>
            </a:r>
            <a:r>
              <a:rPr lang="en-US" altLang="ko-KR" sz="1200" b="0" kern="1200" baseline="0" dirty="0" smtClean="0">
                <a:solidFill>
                  <a:schemeClr val="tx1"/>
                </a:solidFill>
                <a:latin typeface="+mn-lt"/>
                <a:ea typeface="+mn-ea"/>
                <a:cs typeface="+mn-cs"/>
              </a:rPr>
              <a:t>ITO electrode</a:t>
            </a:r>
            <a:r>
              <a:rPr lang="ko-KR" altLang="en-US" sz="1200" b="0" kern="1200" baseline="0" dirty="0" smtClean="0">
                <a:solidFill>
                  <a:schemeClr val="tx1"/>
                </a:solidFill>
                <a:latin typeface="+mn-lt"/>
                <a:ea typeface="+mn-ea"/>
                <a:cs typeface="+mn-cs"/>
              </a:rPr>
              <a:t>에 </a:t>
            </a:r>
            <a:r>
              <a:rPr lang="en-US" altLang="ko-KR" sz="1200" kern="1200" baseline="0" dirty="0" smtClean="0">
                <a:solidFill>
                  <a:schemeClr val="tx1"/>
                </a:solidFill>
                <a:latin typeface="+mn-lt"/>
                <a:ea typeface="+mn-ea"/>
                <a:cs typeface="+mn-cs"/>
              </a:rPr>
              <a:t>electrostatic immobilization</a:t>
            </a:r>
            <a:r>
              <a:rPr lang="ko-KR" altLang="en-US" sz="1200" kern="1200" baseline="0" dirty="0" smtClean="0">
                <a:solidFill>
                  <a:schemeClr val="tx1"/>
                </a:solidFill>
                <a:latin typeface="+mn-lt"/>
                <a:ea typeface="+mn-ea"/>
                <a:cs typeface="+mn-cs"/>
              </a:rPr>
              <a:t> 시킨 </a:t>
            </a:r>
            <a:r>
              <a:rPr lang="en-US" altLang="ko-KR" sz="1200" kern="1200" baseline="0" dirty="0" smtClean="0">
                <a:solidFill>
                  <a:schemeClr val="tx1"/>
                </a:solidFill>
                <a:latin typeface="+mn-lt"/>
                <a:ea typeface="+mn-ea"/>
                <a:cs typeface="+mn-cs"/>
              </a:rPr>
              <a:t>photocurrent</a:t>
            </a:r>
            <a:r>
              <a:rPr lang="ko-KR" altLang="en-US" sz="1200" kern="1200" baseline="0" dirty="0" smtClean="0">
                <a:solidFill>
                  <a:schemeClr val="tx1"/>
                </a:solidFill>
                <a:latin typeface="+mn-lt"/>
                <a:ea typeface="+mn-ea"/>
                <a:cs typeface="+mn-cs"/>
              </a:rPr>
              <a:t>를 보면 </a:t>
            </a:r>
            <a:r>
              <a:rPr lang="en-US" altLang="ko-KR" sz="1200" kern="1200" baseline="0" dirty="0" smtClean="0">
                <a:solidFill>
                  <a:schemeClr val="tx1"/>
                </a:solidFill>
                <a:latin typeface="+mn-lt"/>
                <a:ea typeface="+mn-ea"/>
                <a:cs typeface="+mn-cs"/>
              </a:rPr>
              <a:t>ITO</a:t>
            </a:r>
            <a:r>
              <a:rPr lang="ko-KR" altLang="en-US" sz="1200" kern="1200" baseline="0" dirty="0" smtClean="0">
                <a:solidFill>
                  <a:schemeClr val="tx1"/>
                </a:solidFill>
                <a:latin typeface="+mn-lt"/>
                <a:ea typeface="+mn-ea"/>
                <a:cs typeface="+mn-cs"/>
              </a:rPr>
              <a:t>에 </a:t>
            </a:r>
            <a:r>
              <a:rPr lang="en-US" altLang="ko-KR" sz="1200" kern="1200" baseline="0" dirty="0" smtClean="0">
                <a:solidFill>
                  <a:schemeClr val="tx1"/>
                </a:solidFill>
                <a:latin typeface="+mn-lt"/>
                <a:ea typeface="+mn-ea"/>
                <a:cs typeface="+mn-cs"/>
              </a:rPr>
              <a:t>carboxyl group</a:t>
            </a:r>
            <a:r>
              <a:rPr lang="ko-KR" altLang="en-US" sz="1200" kern="1200" baseline="0" dirty="0" smtClean="0">
                <a:solidFill>
                  <a:schemeClr val="tx1"/>
                </a:solidFill>
                <a:latin typeface="+mn-lt"/>
                <a:ea typeface="+mn-ea"/>
                <a:cs typeface="+mn-cs"/>
              </a:rPr>
              <a:t>으로 </a:t>
            </a:r>
            <a:r>
              <a:rPr lang="en-US" altLang="ko-KR" sz="1200" kern="1200" baseline="0" dirty="0" smtClean="0">
                <a:solidFill>
                  <a:schemeClr val="tx1"/>
                </a:solidFill>
                <a:latin typeface="+mn-lt"/>
                <a:ea typeface="+mn-ea"/>
                <a:cs typeface="+mn-cs"/>
              </a:rPr>
              <a:t>modification</a:t>
            </a:r>
            <a:r>
              <a:rPr lang="ko-KR" altLang="en-US" sz="1200" kern="1200" baseline="0" dirty="0" smtClean="0">
                <a:solidFill>
                  <a:schemeClr val="tx1"/>
                </a:solidFill>
                <a:latin typeface="+mn-lt"/>
                <a:ea typeface="+mn-ea"/>
                <a:cs typeface="+mn-cs"/>
              </a:rPr>
              <a:t>된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에서 가장 높은 </a:t>
            </a:r>
            <a:r>
              <a:rPr lang="en-US" altLang="ko-KR" sz="1200" kern="1200" baseline="0" dirty="0" smtClean="0">
                <a:solidFill>
                  <a:schemeClr val="tx1"/>
                </a:solidFill>
                <a:latin typeface="+mn-lt"/>
                <a:ea typeface="+mn-ea"/>
                <a:cs typeface="+mn-cs"/>
              </a:rPr>
              <a:t>photocurrent</a:t>
            </a:r>
            <a:r>
              <a:rPr lang="ko-KR" altLang="en-US" sz="1200" kern="1200" baseline="0" dirty="0" smtClean="0">
                <a:solidFill>
                  <a:schemeClr val="tx1"/>
                </a:solidFill>
                <a:latin typeface="+mn-lt"/>
                <a:ea typeface="+mn-ea"/>
                <a:cs typeface="+mn-cs"/>
              </a:rPr>
              <a:t>가 나오는 것을 알수 있습니다</a:t>
            </a:r>
            <a:r>
              <a:rPr lang="en-US" altLang="ko-KR" sz="1200" kern="1200" baseline="0" dirty="0" smtClean="0">
                <a:solidFill>
                  <a:schemeClr val="tx1"/>
                </a:solidFill>
                <a:latin typeface="+mn-lt"/>
                <a:ea typeface="+mn-ea"/>
                <a:cs typeface="+mn-cs"/>
              </a:rPr>
              <a:t>.</a:t>
            </a:r>
          </a:p>
          <a:p>
            <a:r>
              <a:rPr lang="ko-KR" altLang="en-US" sz="1200" b="0" kern="1200" baseline="0" dirty="0" smtClean="0">
                <a:solidFill>
                  <a:schemeClr val="tx1"/>
                </a:solidFill>
                <a:latin typeface="+mn-lt"/>
                <a:ea typeface="+mn-ea"/>
                <a:cs typeface="+mn-cs"/>
              </a:rPr>
              <a:t>이와 같이 </a:t>
            </a:r>
            <a:r>
              <a:rPr lang="en-US" altLang="ko-KR" sz="1200" b="0" kern="1200" baseline="0" dirty="0" smtClean="0">
                <a:solidFill>
                  <a:schemeClr val="tx1"/>
                </a:solidFill>
                <a:latin typeface="+mn-lt"/>
                <a:ea typeface="+mn-ea"/>
                <a:cs typeface="+mn-cs"/>
              </a:rPr>
              <a:t>negative charge</a:t>
            </a:r>
            <a:r>
              <a:rPr lang="ko-KR" altLang="en-US" sz="1200" b="0" kern="1200" baseline="0" dirty="0" smtClean="0">
                <a:solidFill>
                  <a:schemeClr val="tx1"/>
                </a:solidFill>
                <a:latin typeface="+mn-lt"/>
                <a:ea typeface="+mn-ea"/>
                <a:cs typeface="+mn-cs"/>
              </a:rPr>
              <a:t>를 띠는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에 배향된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의 </a:t>
            </a:r>
            <a:r>
              <a:rPr lang="en-US" altLang="ko-KR" sz="1200" b="0" kern="1200" baseline="0" dirty="0" smtClean="0">
                <a:solidFill>
                  <a:schemeClr val="tx1"/>
                </a:solidFill>
                <a:latin typeface="+mn-lt"/>
                <a:ea typeface="+mn-ea"/>
                <a:cs typeface="+mn-cs"/>
              </a:rPr>
              <a:t>QA</a:t>
            </a:r>
            <a:r>
              <a:rPr lang="ko-KR" altLang="en-US" sz="1200" b="0" kern="1200" baseline="0" dirty="0" smtClean="0">
                <a:solidFill>
                  <a:schemeClr val="tx1"/>
                </a:solidFill>
                <a:latin typeface="+mn-lt"/>
                <a:ea typeface="+mn-ea"/>
                <a:cs typeface="+mn-cs"/>
              </a:rPr>
              <a:t>와 </a:t>
            </a:r>
            <a:r>
              <a:rPr lang="en-US" altLang="ko-KR" sz="1200" b="0" kern="1200" baseline="0" dirty="0" smtClean="0">
                <a:solidFill>
                  <a:schemeClr val="tx1"/>
                </a:solidFill>
                <a:latin typeface="+mn-lt"/>
                <a:ea typeface="+mn-ea"/>
                <a:cs typeface="+mn-cs"/>
              </a:rPr>
              <a:t>QB</a:t>
            </a:r>
            <a:r>
              <a:rPr lang="ko-KR" altLang="en-US" sz="1200" b="0" kern="1200" baseline="0" dirty="0" smtClean="0">
                <a:solidFill>
                  <a:schemeClr val="tx1"/>
                </a:solidFill>
                <a:latin typeface="+mn-lt"/>
                <a:ea typeface="+mn-ea"/>
                <a:cs typeface="+mn-cs"/>
              </a:rPr>
              <a:t>부분이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에 인접해 있어 </a:t>
            </a:r>
            <a:r>
              <a:rPr lang="en-US" altLang="ko-KR" sz="1200" b="0" kern="1200" baseline="0" dirty="0" smtClean="0">
                <a:solidFill>
                  <a:schemeClr val="tx1"/>
                </a:solidFill>
                <a:latin typeface="+mn-lt"/>
                <a:ea typeface="+mn-ea"/>
                <a:cs typeface="+mn-cs"/>
              </a:rPr>
              <a:t>electron transfer</a:t>
            </a:r>
            <a:r>
              <a:rPr lang="ko-KR" altLang="en-US" sz="1200" b="0" kern="1200" baseline="0" dirty="0" smtClean="0">
                <a:solidFill>
                  <a:schemeClr val="tx1"/>
                </a:solidFill>
                <a:latin typeface="+mn-lt"/>
                <a:ea typeface="+mn-ea"/>
                <a:cs typeface="+mn-cs"/>
              </a:rPr>
              <a:t>가 다른 것들에 비해 잘 된 것을 알 수 있습니다</a:t>
            </a:r>
            <a:r>
              <a:rPr lang="en-US" altLang="ko-KR" sz="1200" b="0" kern="1200" baseline="0" dirty="0" smtClean="0">
                <a:solidFill>
                  <a:schemeClr val="tx1"/>
                </a:solidFill>
                <a:latin typeface="+mn-lt"/>
                <a:ea typeface="+mn-ea"/>
                <a:cs typeface="+mn-cs"/>
              </a:rPr>
              <a:t>.</a:t>
            </a:r>
            <a:r>
              <a:rPr lang="ko-KR" altLang="en-US" sz="1200" b="0" kern="1200" baseline="0" dirty="0" smtClean="0">
                <a:solidFill>
                  <a:schemeClr val="tx1"/>
                </a:solidFill>
                <a:latin typeface="+mn-lt"/>
                <a:ea typeface="+mn-ea"/>
                <a:cs typeface="+mn-cs"/>
              </a:rPr>
              <a:t>  </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32</a:t>
            </a:fld>
            <a:endParaRPr lang="ko-KR" altLang="en-US" smtClean="0">
              <a:solidFill>
                <a:prstClr val="black"/>
              </a:solidFill>
            </a:endParaRPr>
          </a:p>
        </p:txBody>
      </p:sp>
    </p:spTree>
    <p:extLst>
      <p:ext uri="{BB962C8B-B14F-4D97-AF65-F5344CB8AC3E}">
        <p14:creationId xmlns:p14="http://schemas.microsoft.com/office/powerpoint/2010/main" val="3613666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b="0" kern="1200" baseline="0" dirty="0" smtClean="0">
                <a:solidFill>
                  <a:schemeClr val="tx1"/>
                </a:solidFill>
                <a:latin typeface="+mn-lt"/>
                <a:ea typeface="+mn-ea"/>
                <a:cs typeface="+mn-cs"/>
              </a:rPr>
              <a:t>다음은 </a:t>
            </a:r>
            <a:r>
              <a:rPr lang="en-US" altLang="ko-KR" sz="1200" b="0" kern="1200" baseline="0" dirty="0" smtClean="0">
                <a:solidFill>
                  <a:schemeClr val="tx1"/>
                </a:solidFill>
                <a:latin typeface="+mn-lt"/>
                <a:ea typeface="+mn-ea"/>
                <a:cs typeface="+mn-cs"/>
              </a:rPr>
              <a:t>EDC</a:t>
            </a:r>
            <a:r>
              <a:rPr lang="ko-KR" altLang="en-US" sz="1200" b="0" kern="1200" baseline="0" dirty="0" smtClean="0">
                <a:solidFill>
                  <a:schemeClr val="tx1"/>
                </a:solidFill>
                <a:latin typeface="+mn-lt"/>
                <a:ea typeface="+mn-ea"/>
                <a:cs typeface="+mn-cs"/>
              </a:rPr>
              <a:t>와 </a:t>
            </a:r>
            <a:r>
              <a:rPr lang="en-US" altLang="ko-KR" sz="1200" b="0" kern="1200" baseline="0" dirty="0" smtClean="0">
                <a:solidFill>
                  <a:schemeClr val="tx1"/>
                </a:solidFill>
                <a:latin typeface="+mn-lt"/>
                <a:ea typeface="+mn-ea"/>
                <a:cs typeface="+mn-cs"/>
              </a:rPr>
              <a:t>NHS</a:t>
            </a:r>
            <a:r>
              <a:rPr lang="ko-KR" altLang="en-US" sz="1200" b="0" kern="1200" baseline="0" dirty="0" smtClean="0">
                <a:solidFill>
                  <a:schemeClr val="tx1"/>
                </a:solidFill>
                <a:latin typeface="+mn-lt"/>
                <a:ea typeface="+mn-ea"/>
                <a:cs typeface="+mn-cs"/>
              </a:rPr>
              <a:t>로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를 </a:t>
            </a:r>
            <a:r>
              <a:rPr lang="en-US" altLang="ko-KR" sz="1200" b="0" kern="1200" baseline="0" dirty="0" smtClean="0">
                <a:solidFill>
                  <a:schemeClr val="tx1"/>
                </a:solidFill>
                <a:latin typeface="+mn-lt"/>
                <a:ea typeface="+mn-ea"/>
                <a:cs typeface="+mn-cs"/>
              </a:rPr>
              <a:t>ITO electrode</a:t>
            </a:r>
            <a:r>
              <a:rPr lang="ko-KR" altLang="en-US" sz="1200" b="0" kern="1200" baseline="0" dirty="0" smtClean="0">
                <a:solidFill>
                  <a:schemeClr val="tx1"/>
                </a:solidFill>
                <a:latin typeface="+mn-lt"/>
                <a:ea typeface="+mn-ea"/>
                <a:cs typeface="+mn-cs"/>
              </a:rPr>
              <a:t>에 고정시킨 </a:t>
            </a:r>
            <a:r>
              <a:rPr lang="en-US" altLang="ko-KR" sz="1200" b="0" kern="1200" baseline="0" dirty="0" smtClean="0">
                <a:solidFill>
                  <a:schemeClr val="tx1"/>
                </a:solidFill>
                <a:latin typeface="+mn-lt"/>
                <a:ea typeface="+mn-ea"/>
                <a:cs typeface="+mn-cs"/>
              </a:rPr>
              <a:t>data</a:t>
            </a:r>
            <a:r>
              <a:rPr lang="ko-KR" altLang="en-US" sz="1200" b="0" kern="1200" baseline="0" dirty="0" smtClean="0">
                <a:solidFill>
                  <a:schemeClr val="tx1"/>
                </a:solidFill>
                <a:latin typeface="+mn-lt"/>
                <a:ea typeface="+mn-ea"/>
                <a:cs typeface="+mn-cs"/>
              </a:rPr>
              <a:t>입니다</a:t>
            </a:r>
            <a:r>
              <a:rPr lang="en-US" altLang="ko-KR" sz="1200" b="0" kern="1200" baseline="0" dirty="0" smtClean="0">
                <a:solidFill>
                  <a:schemeClr val="tx1"/>
                </a:solidFill>
                <a:latin typeface="+mn-lt"/>
                <a:ea typeface="+mn-ea"/>
                <a:cs typeface="+mn-cs"/>
              </a:rPr>
              <a:t>. EDC/NHS</a:t>
            </a:r>
            <a:r>
              <a:rPr lang="ko-KR" altLang="en-US" sz="1200" b="0" kern="1200" baseline="0" dirty="0" smtClean="0">
                <a:solidFill>
                  <a:schemeClr val="tx1"/>
                </a:solidFill>
                <a:latin typeface="+mn-lt"/>
                <a:ea typeface="+mn-ea"/>
                <a:cs typeface="+mn-cs"/>
              </a:rPr>
              <a:t>를 통해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에 </a:t>
            </a:r>
            <a:r>
              <a:rPr lang="en-US" b="0" dirty="0" smtClean="0"/>
              <a:t>peptide</a:t>
            </a:r>
            <a:r>
              <a:rPr lang="en-US" dirty="0" smtClean="0"/>
              <a:t> bond</a:t>
            </a:r>
            <a:r>
              <a:rPr lang="ko-KR" altLang="en-US" dirty="0" smtClean="0"/>
              <a:t>를 형성 할 수 있으며</a:t>
            </a:r>
            <a:r>
              <a:rPr lang="en-US" altLang="ko-KR" dirty="0" smtClean="0"/>
              <a:t>,</a:t>
            </a:r>
            <a:r>
              <a:rPr lang="ko-KR" altLang="en-US" baseline="0" dirty="0" smtClean="0"/>
              <a:t> </a:t>
            </a:r>
            <a:r>
              <a:rPr lang="en-US" b="0" dirty="0" smtClean="0"/>
              <a:t>peptide</a:t>
            </a:r>
            <a:r>
              <a:rPr lang="en-US" dirty="0" smtClean="0"/>
              <a:t> bond</a:t>
            </a:r>
            <a:r>
              <a:rPr lang="ko-KR" altLang="en-US" dirty="0" smtClean="0"/>
              <a:t>으로 인해 </a:t>
            </a:r>
            <a:r>
              <a:rPr lang="en-US" altLang="ko-KR" dirty="0" smtClean="0"/>
              <a:t>PS2</a:t>
            </a:r>
            <a:r>
              <a:rPr lang="ko-KR" altLang="en-US" dirty="0" smtClean="0"/>
              <a:t>에서 물 분해로 생성된 </a:t>
            </a:r>
            <a:r>
              <a:rPr lang="en-US" altLang="ko-KR" dirty="0" smtClean="0"/>
              <a:t>electron</a:t>
            </a:r>
            <a:r>
              <a:rPr lang="ko-KR" altLang="en-US" dirty="0" smtClean="0"/>
              <a:t>이 직접적으로 </a:t>
            </a:r>
            <a:r>
              <a:rPr lang="en-US" altLang="ko-KR" dirty="0" smtClean="0"/>
              <a:t>electrode</a:t>
            </a:r>
            <a:r>
              <a:rPr lang="ko-KR" altLang="en-US" dirty="0" smtClean="0"/>
              <a:t>에 </a:t>
            </a:r>
            <a:r>
              <a:rPr lang="en-US" altLang="ko-KR" dirty="0" smtClean="0"/>
              <a:t>transfer</a:t>
            </a:r>
            <a:r>
              <a:rPr lang="ko-KR" altLang="en-US" dirty="0" smtClean="0"/>
              <a:t>되게 됩니다</a:t>
            </a:r>
            <a:r>
              <a:rPr lang="en-US" altLang="ko-KR" dirty="0" smtClean="0"/>
              <a:t>.</a:t>
            </a:r>
          </a:p>
          <a:p>
            <a:r>
              <a:rPr lang="en-US" altLang="ko-KR" sz="1200" b="0" kern="1200" baseline="0" dirty="0" smtClean="0">
                <a:solidFill>
                  <a:schemeClr val="tx1"/>
                </a:solidFill>
                <a:latin typeface="+mn-lt"/>
                <a:ea typeface="+mn-ea"/>
                <a:cs typeface="+mn-cs"/>
              </a:rPr>
              <a:t>Table 1</a:t>
            </a:r>
            <a:r>
              <a:rPr lang="ko-KR" altLang="en-US" sz="1200" b="0" kern="1200" baseline="0" dirty="0" smtClean="0">
                <a:solidFill>
                  <a:schemeClr val="tx1"/>
                </a:solidFill>
                <a:latin typeface="+mn-lt"/>
                <a:ea typeface="+mn-ea"/>
                <a:cs typeface="+mn-cs"/>
              </a:rPr>
              <a:t>을 보시면 </a:t>
            </a:r>
            <a:r>
              <a:rPr lang="en-US" altLang="ko-KR" sz="1200" kern="1200" baseline="0" dirty="0" smtClean="0">
                <a:solidFill>
                  <a:schemeClr val="tx1"/>
                </a:solidFill>
                <a:latin typeface="+mn-lt"/>
                <a:ea typeface="+mn-ea"/>
                <a:cs typeface="+mn-cs"/>
              </a:rPr>
              <a:t>electrostatic</a:t>
            </a:r>
            <a:r>
              <a:rPr lang="ko-KR" altLang="en-US" sz="1200" kern="1200" baseline="0" dirty="0" smtClean="0">
                <a:solidFill>
                  <a:schemeClr val="tx1"/>
                </a:solidFill>
                <a:latin typeface="+mn-lt"/>
                <a:ea typeface="+mn-ea"/>
                <a:cs typeface="+mn-cs"/>
              </a:rPr>
              <a:t>으로만 고정시킨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보다 </a:t>
            </a:r>
            <a:r>
              <a:rPr lang="en-US" b="0" dirty="0" smtClean="0"/>
              <a:t>peptide</a:t>
            </a:r>
            <a:r>
              <a:rPr lang="en-US" dirty="0" smtClean="0"/>
              <a:t> bond</a:t>
            </a:r>
            <a:r>
              <a:rPr lang="ko-KR" altLang="en-US" dirty="0" smtClean="0"/>
              <a:t>과 같은 </a:t>
            </a:r>
            <a:r>
              <a:rPr lang="en-US" altLang="ko-KR" dirty="0" smtClean="0"/>
              <a:t>covalent</a:t>
            </a:r>
            <a:r>
              <a:rPr lang="en-US" altLang="ko-KR" baseline="0" dirty="0" smtClean="0"/>
              <a:t> bond</a:t>
            </a:r>
            <a:r>
              <a:rPr lang="ko-KR" altLang="en-US" baseline="0" dirty="0" smtClean="0"/>
              <a:t>를 형성하는 </a:t>
            </a:r>
            <a:r>
              <a:rPr lang="en-US" altLang="ko-KR" baseline="0" dirty="0" smtClean="0"/>
              <a:t>electrode</a:t>
            </a:r>
            <a:r>
              <a:rPr lang="ko-KR" altLang="en-US" baseline="0" dirty="0" smtClean="0"/>
              <a:t>에서 증가된 </a:t>
            </a:r>
            <a:r>
              <a:rPr lang="en-US" altLang="ko-KR" baseline="0" dirty="0" smtClean="0"/>
              <a:t>photocurrent</a:t>
            </a:r>
            <a:r>
              <a:rPr lang="ko-KR" altLang="en-US" baseline="0" dirty="0" smtClean="0"/>
              <a:t>를 볼 수 있습니다</a:t>
            </a:r>
            <a:r>
              <a:rPr lang="en-US" altLang="ko-KR" baseline="0" dirty="0" smtClean="0"/>
              <a:t>.</a:t>
            </a:r>
          </a:p>
          <a:p>
            <a:endParaRPr lang="en-US" altLang="ko-KR" sz="1200" b="0" kern="1200" baseline="0" dirty="0" smtClean="0">
              <a:solidFill>
                <a:schemeClr val="tx1"/>
              </a:solidFill>
              <a:latin typeface="+mn-lt"/>
              <a:ea typeface="+mn-ea"/>
              <a:cs typeface="+mn-cs"/>
            </a:endParaRPr>
          </a:p>
          <a:p>
            <a:r>
              <a:rPr lang="en-US" altLang="ko-KR" sz="1200" b="0" kern="1200" baseline="0" dirty="0" smtClean="0">
                <a:solidFill>
                  <a:schemeClr val="tx1"/>
                </a:solidFill>
                <a:latin typeface="+mn-lt"/>
                <a:ea typeface="+mn-ea"/>
                <a:cs typeface="+mn-cs"/>
              </a:rPr>
              <a:t>EDC/NHS </a:t>
            </a:r>
            <a:r>
              <a:rPr lang="ko-KR" altLang="en-US" sz="1200" b="0" kern="1200" baseline="0" dirty="0" smtClean="0">
                <a:solidFill>
                  <a:schemeClr val="tx1"/>
                </a:solidFill>
                <a:latin typeface="+mn-lt"/>
                <a:ea typeface="+mn-ea"/>
                <a:cs typeface="+mn-cs"/>
              </a:rPr>
              <a:t>실험방법 두 가지 설명</a:t>
            </a:r>
            <a:r>
              <a:rPr lang="en-US" altLang="ko-KR" sz="1200" b="0" kern="1200" baseline="0" dirty="0" smtClean="0">
                <a:solidFill>
                  <a:schemeClr val="tx1"/>
                </a:solidFill>
                <a:latin typeface="+mn-lt"/>
                <a:ea typeface="+mn-ea"/>
                <a:cs typeface="+mn-cs"/>
              </a:rPr>
              <a:t>,</a:t>
            </a:r>
            <a:r>
              <a:rPr lang="ko-KR" altLang="en-US" sz="1200" b="0" kern="1200" baseline="0" dirty="0" smtClean="0">
                <a:solidFill>
                  <a:schemeClr val="tx1"/>
                </a:solidFill>
                <a:latin typeface="+mn-lt"/>
                <a:ea typeface="+mn-ea"/>
                <a:cs typeface="+mn-cs"/>
              </a:rPr>
              <a:t> 장점</a:t>
            </a:r>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33</a:t>
            </a:fld>
            <a:endParaRPr lang="ko-KR" altLang="en-US" smtClean="0">
              <a:solidFill>
                <a:prstClr val="black"/>
              </a:solidFill>
            </a:endParaRPr>
          </a:p>
        </p:txBody>
      </p:sp>
    </p:spTree>
    <p:extLst>
      <p:ext uri="{BB962C8B-B14F-4D97-AF65-F5344CB8AC3E}">
        <p14:creationId xmlns:p14="http://schemas.microsoft.com/office/powerpoint/2010/main" val="362182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b="0" kern="1200" baseline="0" dirty="0" smtClean="0">
                <a:solidFill>
                  <a:schemeClr val="tx1"/>
                </a:solidFill>
                <a:latin typeface="+mn-lt"/>
                <a:ea typeface="+mn-ea"/>
                <a:cs typeface="+mn-cs"/>
              </a:rPr>
              <a:t>다음</a:t>
            </a:r>
            <a:r>
              <a:rPr lang="en-US" altLang="ko-KR" sz="1200" b="0" kern="1200" baseline="0" dirty="0" smtClean="0">
                <a:solidFill>
                  <a:schemeClr val="tx1"/>
                </a:solidFill>
                <a:latin typeface="+mn-lt"/>
                <a:ea typeface="+mn-ea"/>
                <a:cs typeface="+mn-cs"/>
              </a:rPr>
              <a:t> figure 2 </a:t>
            </a:r>
            <a:r>
              <a:rPr lang="ko-KR" altLang="en-US" sz="1200" b="0" kern="1200" baseline="0" dirty="0" smtClean="0">
                <a:solidFill>
                  <a:schemeClr val="tx1"/>
                </a:solidFill>
                <a:latin typeface="+mn-lt"/>
                <a:ea typeface="+mn-ea"/>
                <a:cs typeface="+mn-cs"/>
              </a:rPr>
              <a:t>은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를 </a:t>
            </a:r>
            <a:r>
              <a:rPr lang="en-US" altLang="ko-KR" sz="1200" b="0" kern="1200" baseline="0" dirty="0" smtClean="0">
                <a:solidFill>
                  <a:schemeClr val="tx1"/>
                </a:solidFill>
                <a:latin typeface="+mn-lt"/>
                <a:ea typeface="+mn-ea"/>
                <a:cs typeface="+mn-cs"/>
              </a:rPr>
              <a:t>covalent bond</a:t>
            </a:r>
            <a:r>
              <a:rPr lang="ko-KR" altLang="en-US" sz="1200" b="0" kern="1200" baseline="0" dirty="0" smtClean="0">
                <a:solidFill>
                  <a:schemeClr val="tx1"/>
                </a:solidFill>
                <a:latin typeface="+mn-lt"/>
                <a:ea typeface="+mn-ea"/>
                <a:cs typeface="+mn-cs"/>
              </a:rPr>
              <a:t>를 통해 고정시킨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와 </a:t>
            </a:r>
            <a:r>
              <a:rPr lang="en-US" altLang="ko-KR" sz="1200" kern="1200" baseline="0" dirty="0" smtClean="0">
                <a:solidFill>
                  <a:schemeClr val="tx1"/>
                </a:solidFill>
                <a:latin typeface="+mn-lt"/>
                <a:ea typeface="+mn-ea"/>
                <a:cs typeface="+mn-cs"/>
              </a:rPr>
              <a:t>electrostatic</a:t>
            </a:r>
            <a:r>
              <a:rPr lang="ko-KR" altLang="en-US" sz="1200" kern="1200" baseline="0" dirty="0" smtClean="0">
                <a:solidFill>
                  <a:schemeClr val="tx1"/>
                </a:solidFill>
                <a:latin typeface="+mn-lt"/>
                <a:ea typeface="+mn-ea"/>
                <a:cs typeface="+mn-cs"/>
              </a:rPr>
              <a:t>만으로만 고정시킨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의 비교 </a:t>
            </a:r>
            <a:r>
              <a:rPr lang="en-US" altLang="ko-KR" sz="1200" kern="1200" baseline="0" dirty="0" smtClean="0">
                <a:solidFill>
                  <a:schemeClr val="tx1"/>
                </a:solidFill>
                <a:latin typeface="+mn-lt"/>
                <a:ea typeface="+mn-ea"/>
                <a:cs typeface="+mn-cs"/>
              </a:rPr>
              <a:t>data</a:t>
            </a:r>
            <a:r>
              <a:rPr lang="ko-KR" altLang="en-US" sz="1200" kern="1200" baseline="0" dirty="0" smtClean="0">
                <a:solidFill>
                  <a:schemeClr val="tx1"/>
                </a:solidFill>
                <a:latin typeface="+mn-lt"/>
                <a:ea typeface="+mn-ea"/>
                <a:cs typeface="+mn-cs"/>
              </a:rPr>
              <a:t>입니다</a:t>
            </a:r>
            <a:r>
              <a:rPr lang="en-US" altLang="ko-KR" sz="1200" kern="1200" baseline="0" dirty="0" smtClean="0">
                <a:solidFill>
                  <a:schemeClr val="tx1"/>
                </a:solidFill>
                <a:latin typeface="+mn-lt"/>
                <a:ea typeface="+mn-ea"/>
                <a:cs typeface="+mn-cs"/>
              </a:rPr>
              <a:t>. </a:t>
            </a:r>
          </a:p>
          <a:p>
            <a:r>
              <a:rPr lang="ko-KR" altLang="en-US" sz="1200" kern="1200" baseline="0" dirty="0" smtClean="0">
                <a:solidFill>
                  <a:schemeClr val="tx1"/>
                </a:solidFill>
                <a:latin typeface="+mn-lt"/>
                <a:ea typeface="+mn-ea"/>
                <a:cs typeface="+mn-cs"/>
              </a:rPr>
              <a:t>보이는 것과 같이 </a:t>
            </a:r>
            <a:r>
              <a:rPr lang="en-US" altLang="ko-KR" sz="1200" b="0" kern="1200" baseline="0" dirty="0" smtClean="0">
                <a:solidFill>
                  <a:schemeClr val="tx1"/>
                </a:solidFill>
                <a:latin typeface="+mn-lt"/>
                <a:ea typeface="+mn-ea"/>
                <a:cs typeface="+mn-cs"/>
              </a:rPr>
              <a:t>covalent bond</a:t>
            </a:r>
            <a:r>
              <a:rPr lang="ko-KR" altLang="en-US" sz="1200" b="0" kern="1200" baseline="0" dirty="0" smtClean="0">
                <a:solidFill>
                  <a:schemeClr val="tx1"/>
                </a:solidFill>
                <a:latin typeface="+mn-lt"/>
                <a:ea typeface="+mn-ea"/>
                <a:cs typeface="+mn-cs"/>
              </a:rPr>
              <a:t>로</a:t>
            </a:r>
            <a:r>
              <a:rPr lang="ko-KR" altLang="en-US" sz="1200" kern="1200" baseline="0" dirty="0" smtClean="0">
                <a:solidFill>
                  <a:schemeClr val="tx1"/>
                </a:solidFill>
                <a:latin typeface="+mn-lt"/>
                <a:ea typeface="+mn-ea"/>
                <a:cs typeface="+mn-cs"/>
              </a:rPr>
              <a:t> 고정된 </a:t>
            </a:r>
            <a:r>
              <a:rPr lang="en-US" altLang="ko-KR" sz="1200" kern="1200" baseline="0" dirty="0" smtClean="0">
                <a:solidFill>
                  <a:schemeClr val="tx1"/>
                </a:solidFill>
                <a:latin typeface="+mn-lt"/>
                <a:ea typeface="+mn-ea"/>
                <a:cs typeface="+mn-cs"/>
              </a:rPr>
              <a:t>electrode</a:t>
            </a:r>
            <a:r>
              <a:rPr lang="ko-KR" altLang="en-US" sz="1200" kern="1200" baseline="0" dirty="0" smtClean="0">
                <a:solidFill>
                  <a:schemeClr val="tx1"/>
                </a:solidFill>
                <a:latin typeface="+mn-lt"/>
                <a:ea typeface="+mn-ea"/>
                <a:cs typeface="+mn-cs"/>
              </a:rPr>
              <a:t>의 </a:t>
            </a:r>
            <a:r>
              <a:rPr lang="en-US" altLang="ko-KR" sz="1200" kern="1200" baseline="0" dirty="0" smtClean="0">
                <a:solidFill>
                  <a:schemeClr val="tx1"/>
                </a:solidFill>
                <a:latin typeface="+mn-lt"/>
                <a:ea typeface="+mn-ea"/>
                <a:cs typeface="+mn-cs"/>
              </a:rPr>
              <a:t>photocurrent</a:t>
            </a:r>
            <a:r>
              <a:rPr lang="ko-KR" altLang="en-US" sz="1200" kern="1200" baseline="0" dirty="0" smtClean="0">
                <a:solidFill>
                  <a:schemeClr val="tx1"/>
                </a:solidFill>
                <a:latin typeface="+mn-lt"/>
                <a:ea typeface="+mn-ea"/>
                <a:cs typeface="+mn-cs"/>
              </a:rPr>
              <a:t>가 가장 높은 것을 볼 수 있으며</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반감기 또한 가장 안정적인 것을 확인 할 수 있습니다</a:t>
            </a:r>
            <a:r>
              <a:rPr lang="en-US" altLang="ko-KR" sz="1200" kern="1200" baseline="0" dirty="0" smtClean="0">
                <a:solidFill>
                  <a:schemeClr val="tx1"/>
                </a:solidFill>
                <a:latin typeface="+mn-lt"/>
                <a:ea typeface="+mn-ea"/>
                <a:cs typeface="+mn-cs"/>
              </a:rPr>
              <a:t>.</a:t>
            </a:r>
          </a:p>
          <a:p>
            <a:endParaRPr lang="en-US" altLang="ko-KR" sz="1200" b="0"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34</a:t>
            </a:fld>
            <a:endParaRPr lang="ko-KR" altLang="en-US" smtClean="0">
              <a:solidFill>
                <a:prstClr val="black"/>
              </a:solidFill>
            </a:endParaRPr>
          </a:p>
        </p:txBody>
      </p:sp>
    </p:spTree>
    <p:extLst>
      <p:ext uri="{BB962C8B-B14F-4D97-AF65-F5344CB8AC3E}">
        <p14:creationId xmlns:p14="http://schemas.microsoft.com/office/powerpoint/2010/main" val="2278921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b="0" kern="1200" baseline="0" dirty="0" smtClean="0">
                <a:solidFill>
                  <a:schemeClr val="tx1"/>
                </a:solidFill>
                <a:latin typeface="+mn-lt"/>
                <a:ea typeface="+mn-ea"/>
                <a:cs typeface="+mn-cs"/>
              </a:rPr>
              <a:t>다음 </a:t>
            </a:r>
            <a:r>
              <a:rPr lang="en-US" altLang="ko-KR" sz="1200" b="0" kern="1200" baseline="0" dirty="0" smtClean="0">
                <a:solidFill>
                  <a:schemeClr val="tx1"/>
                </a:solidFill>
                <a:latin typeface="+mn-lt"/>
                <a:ea typeface="+mn-ea"/>
                <a:cs typeface="+mn-cs"/>
              </a:rPr>
              <a:t>figure S3</a:t>
            </a:r>
            <a:r>
              <a:rPr lang="ko-KR" altLang="en-US" sz="1200" b="0" kern="1200" baseline="0" dirty="0" smtClean="0">
                <a:solidFill>
                  <a:schemeClr val="tx1"/>
                </a:solidFill>
                <a:latin typeface="+mn-lt"/>
                <a:ea typeface="+mn-ea"/>
                <a:cs typeface="+mn-cs"/>
              </a:rPr>
              <a:t>는 각각 </a:t>
            </a:r>
            <a:r>
              <a:rPr lang="en-US" altLang="ko-KR" sz="1200" kern="1200" baseline="0" dirty="0" smtClean="0">
                <a:solidFill>
                  <a:schemeClr val="tx1"/>
                </a:solidFill>
                <a:latin typeface="+mn-lt"/>
                <a:ea typeface="+mn-ea"/>
                <a:cs typeface="+mn-cs"/>
              </a:rPr>
              <a:t>potential</a:t>
            </a:r>
            <a:r>
              <a:rPr lang="ko-KR" altLang="en-US" sz="1200" kern="1200" baseline="0" dirty="0" smtClean="0">
                <a:solidFill>
                  <a:schemeClr val="tx1"/>
                </a:solidFill>
                <a:latin typeface="+mn-lt"/>
                <a:ea typeface="+mn-ea"/>
                <a:cs typeface="+mn-cs"/>
              </a:rPr>
              <a:t>에</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따른 </a:t>
            </a:r>
            <a:r>
              <a:rPr lang="en-US" altLang="ko-KR" sz="1200" kern="1200" baseline="0" dirty="0" smtClean="0">
                <a:solidFill>
                  <a:schemeClr val="tx1"/>
                </a:solidFill>
                <a:latin typeface="+mn-lt"/>
                <a:ea typeface="+mn-ea"/>
                <a:cs typeface="+mn-cs"/>
              </a:rPr>
              <a:t>photocurrent</a:t>
            </a:r>
            <a:r>
              <a:rPr lang="ko-KR" altLang="en-US" sz="1200" kern="1200" baseline="0" dirty="0" smtClean="0">
                <a:solidFill>
                  <a:schemeClr val="tx1"/>
                </a:solidFill>
                <a:latin typeface="+mn-lt"/>
                <a:ea typeface="+mn-ea"/>
                <a:cs typeface="+mn-cs"/>
              </a:rPr>
              <a:t>입니다</a:t>
            </a:r>
            <a:r>
              <a:rPr lang="en-US" altLang="ko-KR" sz="1200" kern="1200" baseline="0" dirty="0" smtClean="0">
                <a:solidFill>
                  <a:schemeClr val="tx1"/>
                </a:solidFill>
                <a:latin typeface="+mn-lt"/>
                <a:ea typeface="+mn-ea"/>
                <a:cs typeface="+mn-cs"/>
              </a:rPr>
              <a:t>.</a:t>
            </a:r>
          </a:p>
          <a:p>
            <a:r>
              <a:rPr lang="en-US" altLang="ko-KR" sz="1200" b="0" kern="1200" baseline="0" dirty="0" smtClean="0">
                <a:solidFill>
                  <a:schemeClr val="tx1"/>
                </a:solidFill>
                <a:latin typeface="+mn-lt"/>
                <a:ea typeface="+mn-ea"/>
                <a:cs typeface="+mn-cs"/>
              </a:rPr>
              <a:t>Photocurrent</a:t>
            </a:r>
            <a:r>
              <a:rPr lang="ko-KR" altLang="en-US" sz="1200" b="0" kern="1200" baseline="0" dirty="0" smtClean="0">
                <a:solidFill>
                  <a:schemeClr val="tx1"/>
                </a:solidFill>
                <a:latin typeface="+mn-lt"/>
                <a:ea typeface="+mn-ea"/>
                <a:cs typeface="+mn-cs"/>
              </a:rPr>
              <a:t>는 최소 </a:t>
            </a:r>
            <a:r>
              <a:rPr lang="en-US" altLang="ko-KR" sz="1200" b="0" kern="1200" baseline="0" dirty="0" smtClean="0">
                <a:solidFill>
                  <a:schemeClr val="tx1"/>
                </a:solidFill>
                <a:latin typeface="+mn-lt"/>
                <a:ea typeface="+mn-ea"/>
                <a:cs typeface="+mn-cs"/>
              </a:rPr>
              <a:t>0.3V</a:t>
            </a:r>
            <a:r>
              <a:rPr lang="ko-KR" altLang="en-US" sz="1200" b="0" kern="1200" baseline="0" dirty="0" smtClean="0">
                <a:solidFill>
                  <a:schemeClr val="tx1"/>
                </a:solidFill>
                <a:latin typeface="+mn-lt"/>
                <a:ea typeface="+mn-ea"/>
                <a:cs typeface="+mn-cs"/>
              </a:rPr>
              <a:t>에서 나오는 것을 볼 수 있으며</a:t>
            </a:r>
            <a:r>
              <a:rPr lang="en-US" altLang="ko-KR" sz="1200" b="0" kern="1200" baseline="0" dirty="0" smtClean="0">
                <a:solidFill>
                  <a:schemeClr val="tx1"/>
                </a:solidFill>
                <a:latin typeface="+mn-lt"/>
                <a:ea typeface="+mn-ea"/>
                <a:cs typeface="+mn-cs"/>
              </a:rPr>
              <a:t>,</a:t>
            </a:r>
            <a:r>
              <a:rPr lang="ko-KR" altLang="en-US" sz="1200" b="0" kern="1200" baseline="0" dirty="0" smtClean="0">
                <a:solidFill>
                  <a:schemeClr val="tx1"/>
                </a:solidFill>
                <a:latin typeface="+mn-lt"/>
                <a:ea typeface="+mn-ea"/>
                <a:cs typeface="+mn-cs"/>
              </a:rPr>
              <a:t> </a:t>
            </a:r>
            <a:r>
              <a:rPr lang="en-US" altLang="ko-KR" sz="1200" b="0" dirty="0" smtClean="0"/>
              <a:t>pH 6.5</a:t>
            </a:r>
            <a:r>
              <a:rPr lang="en-US" altLang="ko-KR" sz="1200" b="0" baseline="0" dirty="0" smtClean="0"/>
              <a:t> </a:t>
            </a:r>
            <a:r>
              <a:rPr lang="ko-KR" altLang="en-US" sz="1200" b="0" baseline="0" dirty="0" smtClean="0"/>
              <a:t>상태에서 가장 높은 </a:t>
            </a:r>
            <a:r>
              <a:rPr lang="en-US" altLang="ko-KR" sz="1200" b="0" baseline="0" dirty="0" smtClean="0"/>
              <a:t>photocurrent</a:t>
            </a:r>
            <a:r>
              <a:rPr lang="ko-KR" altLang="en-US" sz="1200" b="0" baseline="0" dirty="0" smtClean="0"/>
              <a:t>가 나오는 것을 할 수 있습니다</a:t>
            </a:r>
            <a:r>
              <a:rPr lang="en-US" altLang="ko-KR" sz="1200" b="0" baseline="0" dirty="0" smtClean="0"/>
              <a:t>.</a:t>
            </a:r>
          </a:p>
          <a:p>
            <a:endParaRPr lang="en-US" altLang="ko-KR" sz="1200" b="0" kern="1200" baseline="0" dirty="0" smtClean="0">
              <a:solidFill>
                <a:schemeClr val="tx1"/>
              </a:solidFill>
              <a:latin typeface="+mn-lt"/>
              <a:ea typeface="+mn-ea"/>
              <a:cs typeface="+mn-cs"/>
            </a:endParaRPr>
          </a:p>
          <a:p>
            <a:r>
              <a:rPr lang="ko-KR" altLang="en-US" sz="1200" b="0" kern="1200" baseline="0" dirty="0" smtClean="0">
                <a:solidFill>
                  <a:schemeClr val="tx1"/>
                </a:solidFill>
                <a:latin typeface="+mn-lt"/>
                <a:ea typeface="+mn-ea"/>
                <a:cs typeface="+mn-cs"/>
              </a:rPr>
              <a:t>이 논문에서는 </a:t>
            </a:r>
            <a:r>
              <a:rPr lang="en-US" altLang="ko-KR" sz="1200" b="0" kern="1200" baseline="0" dirty="0" smtClean="0">
                <a:solidFill>
                  <a:schemeClr val="tx1"/>
                </a:solidFill>
                <a:latin typeface="+mn-lt"/>
                <a:ea typeface="+mn-ea"/>
                <a:cs typeface="+mn-cs"/>
              </a:rPr>
              <a:t>QB</a:t>
            </a:r>
            <a:r>
              <a:rPr lang="ko-KR" altLang="en-US" sz="1200" b="0" kern="1200" baseline="0" dirty="0" smtClean="0">
                <a:solidFill>
                  <a:schemeClr val="tx1"/>
                </a:solidFill>
                <a:latin typeface="+mn-lt"/>
                <a:ea typeface="+mn-ea"/>
                <a:cs typeface="+mn-cs"/>
              </a:rPr>
              <a:t>부분을 </a:t>
            </a:r>
            <a:r>
              <a:rPr lang="en-US" altLang="ko-KR" sz="1200" b="0" kern="1200" baseline="0" dirty="0" smtClean="0">
                <a:solidFill>
                  <a:schemeClr val="tx1"/>
                </a:solidFill>
                <a:latin typeface="+mn-lt"/>
                <a:ea typeface="+mn-ea"/>
                <a:cs typeface="+mn-cs"/>
              </a:rPr>
              <a:t>block</a:t>
            </a:r>
            <a:r>
              <a:rPr lang="ko-KR" altLang="en-US" sz="1200" b="0" kern="1200" baseline="0" dirty="0" smtClean="0">
                <a:solidFill>
                  <a:schemeClr val="tx1"/>
                </a:solidFill>
                <a:latin typeface="+mn-lt"/>
                <a:ea typeface="+mn-ea"/>
                <a:cs typeface="+mn-cs"/>
              </a:rPr>
              <a:t>하는 제초제를 넣어 </a:t>
            </a:r>
            <a:r>
              <a:rPr lang="en-US" altLang="ko-KR" sz="1200" b="0" kern="1200" baseline="0" dirty="0" smtClean="0">
                <a:solidFill>
                  <a:schemeClr val="tx1"/>
                </a:solidFill>
                <a:latin typeface="+mn-lt"/>
                <a:ea typeface="+mn-ea"/>
                <a:cs typeface="+mn-cs"/>
              </a:rPr>
              <a:t>Q</a:t>
            </a:r>
            <a:r>
              <a:rPr lang="ko-KR" altLang="en-US" sz="1200" b="0" kern="1200" baseline="0" dirty="0" smtClean="0">
                <a:solidFill>
                  <a:schemeClr val="tx1"/>
                </a:solidFill>
                <a:latin typeface="+mn-lt"/>
                <a:ea typeface="+mn-ea"/>
                <a:cs typeface="+mn-cs"/>
              </a:rPr>
              <a:t>부분에서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로 </a:t>
            </a:r>
            <a:r>
              <a:rPr lang="en-US" altLang="ko-KR" sz="1200" b="0" kern="1200" baseline="0" dirty="0" smtClean="0">
                <a:solidFill>
                  <a:schemeClr val="tx1"/>
                </a:solidFill>
                <a:latin typeface="+mn-lt"/>
                <a:ea typeface="+mn-ea"/>
                <a:cs typeface="+mn-cs"/>
              </a:rPr>
              <a:t>electron transfer</a:t>
            </a:r>
            <a:r>
              <a:rPr lang="ko-KR" altLang="en-US" sz="1200" b="0" kern="1200" baseline="0" dirty="0" smtClean="0">
                <a:solidFill>
                  <a:schemeClr val="tx1"/>
                </a:solidFill>
                <a:latin typeface="+mn-lt"/>
                <a:ea typeface="+mn-ea"/>
                <a:cs typeface="+mn-cs"/>
              </a:rPr>
              <a:t>되는 것을 억제하였습니다</a:t>
            </a:r>
            <a:r>
              <a:rPr lang="en-US" altLang="ko-KR" sz="1200" b="0" kern="1200" baseline="0" dirty="0" smtClean="0">
                <a:solidFill>
                  <a:schemeClr val="tx1"/>
                </a:solidFill>
                <a:latin typeface="+mn-lt"/>
                <a:ea typeface="+mn-ea"/>
                <a:cs typeface="+mn-cs"/>
              </a:rPr>
              <a:t>. </a:t>
            </a:r>
          </a:p>
          <a:p>
            <a:r>
              <a:rPr lang="ko-KR" altLang="en-US" sz="1200" b="0" kern="1200" baseline="0" dirty="0" smtClean="0">
                <a:solidFill>
                  <a:schemeClr val="tx1"/>
                </a:solidFill>
                <a:latin typeface="+mn-lt"/>
                <a:ea typeface="+mn-ea"/>
                <a:cs typeface="+mn-cs"/>
              </a:rPr>
              <a:t>그 결과 </a:t>
            </a:r>
            <a:r>
              <a:rPr lang="en-US" altLang="ko-KR" sz="1200" b="0" kern="1200" baseline="0" dirty="0" smtClean="0">
                <a:solidFill>
                  <a:schemeClr val="tx1"/>
                </a:solidFill>
                <a:latin typeface="+mn-lt"/>
                <a:ea typeface="+mn-ea"/>
                <a:cs typeface="+mn-cs"/>
              </a:rPr>
              <a:t>photocurrent</a:t>
            </a:r>
            <a:r>
              <a:rPr lang="ko-KR" altLang="en-US" sz="1200" b="0" kern="1200" baseline="0" dirty="0" smtClean="0">
                <a:solidFill>
                  <a:schemeClr val="tx1"/>
                </a:solidFill>
                <a:latin typeface="+mn-lt"/>
                <a:ea typeface="+mn-ea"/>
                <a:cs typeface="+mn-cs"/>
              </a:rPr>
              <a:t>가 감소 하였으며</a:t>
            </a:r>
            <a:r>
              <a:rPr lang="en-US" altLang="ko-KR" sz="1200" b="0" kern="1200" baseline="0" dirty="0" smtClean="0">
                <a:solidFill>
                  <a:schemeClr val="tx1"/>
                </a:solidFill>
                <a:latin typeface="+mn-lt"/>
                <a:ea typeface="+mn-ea"/>
                <a:cs typeface="+mn-cs"/>
              </a:rPr>
              <a:t>, </a:t>
            </a:r>
            <a:r>
              <a:rPr lang="ko-KR" altLang="en-US" sz="1200" b="0" kern="1200" baseline="0" dirty="0" smtClean="0">
                <a:solidFill>
                  <a:schemeClr val="tx1"/>
                </a:solidFill>
                <a:latin typeface="+mn-lt"/>
                <a:ea typeface="+mn-ea"/>
                <a:cs typeface="+mn-cs"/>
              </a:rPr>
              <a:t>이 것으로 </a:t>
            </a:r>
            <a:r>
              <a:rPr lang="en-US" altLang="ko-KR" sz="1200" b="0" kern="1200" baseline="0" dirty="0" smtClean="0">
                <a:solidFill>
                  <a:schemeClr val="tx1"/>
                </a:solidFill>
                <a:latin typeface="+mn-lt"/>
                <a:ea typeface="+mn-ea"/>
                <a:cs typeface="+mn-cs"/>
              </a:rPr>
              <a:t>PS2</a:t>
            </a:r>
            <a:r>
              <a:rPr lang="ko-KR" altLang="en-US" sz="1200" b="0" kern="1200" baseline="0" dirty="0" smtClean="0">
                <a:solidFill>
                  <a:schemeClr val="tx1"/>
                </a:solidFill>
                <a:latin typeface="+mn-lt"/>
                <a:ea typeface="+mn-ea"/>
                <a:cs typeface="+mn-cs"/>
              </a:rPr>
              <a:t>의 배향을 통해 </a:t>
            </a:r>
            <a:r>
              <a:rPr lang="en-US" altLang="ko-KR" sz="1200" b="0" kern="1200" baseline="0" dirty="0" smtClean="0">
                <a:solidFill>
                  <a:schemeClr val="tx1"/>
                </a:solidFill>
                <a:latin typeface="+mn-lt"/>
                <a:ea typeface="+mn-ea"/>
                <a:cs typeface="+mn-cs"/>
              </a:rPr>
              <a:t>Q</a:t>
            </a:r>
            <a:r>
              <a:rPr lang="ko-KR" altLang="en-US" sz="1200" b="0" kern="1200" baseline="0" dirty="0" smtClean="0">
                <a:solidFill>
                  <a:schemeClr val="tx1"/>
                </a:solidFill>
                <a:latin typeface="+mn-lt"/>
                <a:ea typeface="+mn-ea"/>
                <a:cs typeface="+mn-cs"/>
              </a:rPr>
              <a:t>부분에서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로 </a:t>
            </a:r>
            <a:r>
              <a:rPr lang="en-US" altLang="ko-KR" sz="1200" b="0" kern="1200" baseline="0" dirty="0" smtClean="0">
                <a:solidFill>
                  <a:schemeClr val="tx1"/>
                </a:solidFill>
                <a:latin typeface="+mn-lt"/>
                <a:ea typeface="+mn-ea"/>
                <a:cs typeface="+mn-cs"/>
              </a:rPr>
              <a:t>electron</a:t>
            </a:r>
            <a:r>
              <a:rPr lang="ko-KR" altLang="en-US" sz="1200" b="0" kern="1200" baseline="0" dirty="0" smtClean="0">
                <a:solidFill>
                  <a:schemeClr val="tx1"/>
                </a:solidFill>
                <a:latin typeface="+mn-lt"/>
                <a:ea typeface="+mn-ea"/>
                <a:cs typeface="+mn-cs"/>
              </a:rPr>
              <a:t> </a:t>
            </a:r>
            <a:r>
              <a:rPr lang="en-US" altLang="ko-KR" sz="1200" b="0" kern="1200" baseline="0" dirty="0" smtClean="0">
                <a:solidFill>
                  <a:schemeClr val="tx1"/>
                </a:solidFill>
                <a:latin typeface="+mn-lt"/>
                <a:ea typeface="+mn-ea"/>
                <a:cs typeface="+mn-cs"/>
              </a:rPr>
              <a:t>transfer</a:t>
            </a:r>
            <a:r>
              <a:rPr lang="ko-KR" altLang="en-US" sz="1200" b="0" kern="1200" baseline="0" dirty="0" smtClean="0">
                <a:solidFill>
                  <a:schemeClr val="tx1"/>
                </a:solidFill>
                <a:latin typeface="+mn-lt"/>
                <a:ea typeface="+mn-ea"/>
                <a:cs typeface="+mn-cs"/>
              </a:rPr>
              <a:t>된다는 것을 알 수 있습니다</a:t>
            </a:r>
            <a:r>
              <a:rPr lang="en-US" altLang="ko-KR" sz="1200" b="0" kern="1200" baseline="0" dirty="0" smtClean="0">
                <a:solidFill>
                  <a:schemeClr val="tx1"/>
                </a:solidFill>
                <a:latin typeface="+mn-lt"/>
                <a:ea typeface="+mn-ea"/>
                <a:cs typeface="+mn-cs"/>
              </a:rPr>
              <a:t>.</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35</a:t>
            </a:fld>
            <a:endParaRPr lang="ko-KR" altLang="en-US" smtClean="0">
              <a:solidFill>
                <a:prstClr val="black"/>
              </a:solidFill>
            </a:endParaRPr>
          </a:p>
        </p:txBody>
      </p:sp>
    </p:spTree>
    <p:extLst>
      <p:ext uri="{BB962C8B-B14F-4D97-AF65-F5344CB8AC3E}">
        <p14:creationId xmlns:p14="http://schemas.microsoft.com/office/powerpoint/2010/main" val="105896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r>
              <a:rPr lang="ko-KR" altLang="en-US" sz="1200" b="0" kern="1200" baseline="0" dirty="0" smtClean="0">
                <a:solidFill>
                  <a:schemeClr val="tx1"/>
                </a:solidFill>
                <a:latin typeface="+mn-lt"/>
                <a:ea typeface="+mn-ea"/>
                <a:cs typeface="+mn-cs"/>
              </a:rPr>
              <a:t>다음은 </a:t>
            </a:r>
            <a:r>
              <a:rPr lang="en-US" altLang="ko-KR" sz="1200" b="0" kern="1200" baseline="0" dirty="0" smtClean="0">
                <a:solidFill>
                  <a:schemeClr val="tx1"/>
                </a:solidFill>
                <a:latin typeface="+mn-lt"/>
                <a:ea typeface="+mn-ea"/>
                <a:cs typeface="+mn-cs"/>
              </a:rPr>
              <a:t>ITO electrode</a:t>
            </a:r>
            <a:r>
              <a:rPr lang="ko-KR" altLang="en-US" sz="1200" b="0" kern="1200" baseline="0" dirty="0" smtClean="0">
                <a:solidFill>
                  <a:schemeClr val="tx1"/>
                </a:solidFill>
                <a:latin typeface="+mn-lt"/>
                <a:ea typeface="+mn-ea"/>
                <a:cs typeface="+mn-cs"/>
              </a:rPr>
              <a:t>에 </a:t>
            </a:r>
            <a:r>
              <a:rPr lang="en-US" altLang="ko-KR" sz="1200" b="0" kern="1200" baseline="0" dirty="0" smtClean="0">
                <a:solidFill>
                  <a:schemeClr val="tx1"/>
                </a:solidFill>
                <a:latin typeface="+mn-lt"/>
                <a:ea typeface="+mn-ea"/>
                <a:cs typeface="+mn-cs"/>
              </a:rPr>
              <a:t>modification</a:t>
            </a:r>
            <a:r>
              <a:rPr lang="ko-KR" altLang="en-US" sz="1200" b="0" kern="1200" baseline="0" dirty="0" smtClean="0">
                <a:solidFill>
                  <a:schemeClr val="tx1"/>
                </a:solidFill>
                <a:latin typeface="+mn-lt"/>
                <a:ea typeface="+mn-ea"/>
                <a:cs typeface="+mn-cs"/>
              </a:rPr>
              <a:t>된 </a:t>
            </a:r>
            <a:r>
              <a:rPr lang="en-US" altLang="ko-KR" sz="1200" b="0" kern="1200" baseline="0" dirty="0" smtClean="0">
                <a:solidFill>
                  <a:schemeClr val="tx1"/>
                </a:solidFill>
                <a:latin typeface="+mn-lt"/>
                <a:ea typeface="+mn-ea"/>
                <a:cs typeface="+mn-cs"/>
              </a:rPr>
              <a:t>linker molecule </a:t>
            </a:r>
            <a:r>
              <a:rPr lang="ko-KR" altLang="en-US" sz="1200" b="0" kern="1200" baseline="0" dirty="0" smtClean="0">
                <a:solidFill>
                  <a:schemeClr val="tx1"/>
                </a:solidFill>
                <a:latin typeface="+mn-lt"/>
                <a:ea typeface="+mn-ea"/>
                <a:cs typeface="+mn-cs"/>
              </a:rPr>
              <a:t>길이에 따른 </a:t>
            </a:r>
            <a:r>
              <a:rPr lang="en-US" altLang="ko-KR" sz="1200" b="0" kern="1200" baseline="0" dirty="0" smtClean="0">
                <a:solidFill>
                  <a:schemeClr val="tx1"/>
                </a:solidFill>
                <a:latin typeface="+mn-lt"/>
                <a:ea typeface="+mn-ea"/>
                <a:cs typeface="+mn-cs"/>
              </a:rPr>
              <a:t>photocurrent data</a:t>
            </a:r>
            <a:r>
              <a:rPr lang="ko-KR" altLang="en-US" sz="1200" b="0" kern="1200" baseline="0" dirty="0" smtClean="0">
                <a:solidFill>
                  <a:schemeClr val="tx1"/>
                </a:solidFill>
                <a:latin typeface="+mn-lt"/>
                <a:ea typeface="+mn-ea"/>
                <a:cs typeface="+mn-cs"/>
              </a:rPr>
              <a:t>입니다</a:t>
            </a:r>
            <a:r>
              <a:rPr lang="en-US" altLang="ko-KR" sz="1200" b="0" kern="1200" baseline="0" dirty="0" smtClean="0">
                <a:solidFill>
                  <a:schemeClr val="tx1"/>
                </a:solidFill>
                <a:latin typeface="+mn-lt"/>
                <a:ea typeface="+mn-ea"/>
                <a:cs typeface="+mn-cs"/>
              </a:rPr>
              <a:t>.</a:t>
            </a:r>
          </a:p>
          <a:p>
            <a:r>
              <a:rPr lang="ko-KR" altLang="en-US" sz="1200" b="0" kern="1200" baseline="0" dirty="0" smtClean="0">
                <a:solidFill>
                  <a:schemeClr val="tx1"/>
                </a:solidFill>
                <a:latin typeface="+mn-lt"/>
                <a:ea typeface="+mn-ea"/>
                <a:cs typeface="+mn-cs"/>
              </a:rPr>
              <a:t>다음 </a:t>
            </a:r>
            <a:r>
              <a:rPr lang="en-US" altLang="ko-KR" sz="1200" b="0" kern="1200" baseline="0" dirty="0" smtClean="0">
                <a:solidFill>
                  <a:schemeClr val="tx1"/>
                </a:solidFill>
                <a:latin typeface="+mn-lt"/>
                <a:ea typeface="+mn-ea"/>
                <a:cs typeface="+mn-cs"/>
              </a:rPr>
              <a:t>linker molecule</a:t>
            </a:r>
            <a:r>
              <a:rPr lang="ko-KR" altLang="en-US" sz="1200" b="0" kern="1200" baseline="0" dirty="0" smtClean="0">
                <a:solidFill>
                  <a:schemeClr val="tx1"/>
                </a:solidFill>
                <a:latin typeface="+mn-lt"/>
                <a:ea typeface="+mn-ea"/>
                <a:cs typeface="+mn-cs"/>
              </a:rPr>
              <a:t>의 길이가 증가 할 수록 </a:t>
            </a:r>
            <a:r>
              <a:rPr lang="en-US" altLang="ko-KR" sz="1200" b="0" kern="1200" baseline="0" dirty="0" smtClean="0">
                <a:solidFill>
                  <a:schemeClr val="tx1"/>
                </a:solidFill>
                <a:latin typeface="+mn-lt"/>
                <a:ea typeface="+mn-ea"/>
                <a:cs typeface="+mn-cs"/>
              </a:rPr>
              <a:t>photocurrent</a:t>
            </a:r>
            <a:r>
              <a:rPr lang="ko-KR" altLang="en-US" sz="1200" b="0" kern="1200" baseline="0" dirty="0" smtClean="0">
                <a:solidFill>
                  <a:schemeClr val="tx1"/>
                </a:solidFill>
                <a:latin typeface="+mn-lt"/>
                <a:ea typeface="+mn-ea"/>
                <a:cs typeface="+mn-cs"/>
              </a:rPr>
              <a:t>가 감소하는 것을 볼 수 있으며</a:t>
            </a:r>
            <a:r>
              <a:rPr lang="en-US" altLang="ko-KR" sz="1200" b="0" kern="1200" baseline="0" dirty="0" smtClean="0">
                <a:solidFill>
                  <a:schemeClr val="tx1"/>
                </a:solidFill>
                <a:latin typeface="+mn-lt"/>
                <a:ea typeface="+mn-ea"/>
                <a:cs typeface="+mn-cs"/>
              </a:rPr>
              <a:t>, </a:t>
            </a:r>
            <a:r>
              <a:rPr lang="en-US" altLang="ko-KR" sz="1200" kern="1200" baseline="0" dirty="0" err="1" smtClean="0">
                <a:solidFill>
                  <a:schemeClr val="tx1"/>
                </a:solidFill>
                <a:latin typeface="+mn-lt"/>
                <a:ea typeface="+mn-ea"/>
                <a:cs typeface="+mn-cs"/>
              </a:rPr>
              <a:t>redox</a:t>
            </a:r>
            <a:r>
              <a:rPr lang="en-US" altLang="ko-KR" sz="1200" kern="1200" baseline="0" dirty="0" smtClean="0">
                <a:solidFill>
                  <a:schemeClr val="tx1"/>
                </a:solidFill>
                <a:latin typeface="+mn-lt"/>
                <a:ea typeface="+mn-ea"/>
                <a:cs typeface="+mn-cs"/>
              </a:rPr>
              <a:t> mediator</a:t>
            </a:r>
            <a:r>
              <a:rPr lang="ko-KR" altLang="en-US" sz="1200" kern="1200" baseline="0" dirty="0" smtClean="0">
                <a:solidFill>
                  <a:schemeClr val="tx1"/>
                </a:solidFill>
                <a:latin typeface="+mn-lt"/>
                <a:ea typeface="+mn-ea"/>
                <a:cs typeface="+mn-cs"/>
              </a:rPr>
              <a:t>을</a:t>
            </a:r>
            <a:r>
              <a:rPr lang="en-US" altLang="ko-KR" sz="1200" kern="1200" baseline="0" dirty="0" smtClean="0">
                <a:solidFill>
                  <a:schemeClr val="tx1"/>
                </a:solidFill>
                <a:latin typeface="+mn-lt"/>
                <a:ea typeface="+mn-ea"/>
                <a:cs typeface="+mn-cs"/>
              </a:rPr>
              <a:t> </a:t>
            </a:r>
            <a:r>
              <a:rPr lang="ko-KR" altLang="en-US" sz="1200" kern="1200" baseline="0" dirty="0" smtClean="0">
                <a:solidFill>
                  <a:schemeClr val="tx1"/>
                </a:solidFill>
                <a:latin typeface="+mn-lt"/>
                <a:ea typeface="+mn-ea"/>
                <a:cs typeface="+mn-cs"/>
              </a:rPr>
              <a:t>첨가 하면 </a:t>
            </a:r>
            <a:r>
              <a:rPr lang="en-US" altLang="ko-KR" sz="1200" b="0" kern="1200" baseline="0" dirty="0" smtClean="0">
                <a:solidFill>
                  <a:schemeClr val="tx1"/>
                </a:solidFill>
                <a:latin typeface="+mn-lt"/>
                <a:ea typeface="+mn-ea"/>
                <a:cs typeface="+mn-cs"/>
              </a:rPr>
              <a:t>linker molecule</a:t>
            </a:r>
            <a:r>
              <a:rPr lang="ko-KR" altLang="en-US" sz="1200" b="0" kern="1200" baseline="0" dirty="0" smtClean="0">
                <a:solidFill>
                  <a:schemeClr val="tx1"/>
                </a:solidFill>
                <a:latin typeface="+mn-lt"/>
                <a:ea typeface="+mn-ea"/>
                <a:cs typeface="+mn-cs"/>
              </a:rPr>
              <a:t>의</a:t>
            </a:r>
            <a:r>
              <a:rPr lang="en-US" altLang="ko-KR" sz="1200" b="0" kern="1200" baseline="0" dirty="0" smtClean="0">
                <a:solidFill>
                  <a:schemeClr val="tx1"/>
                </a:solidFill>
                <a:latin typeface="+mn-lt"/>
                <a:ea typeface="+mn-ea"/>
                <a:cs typeface="+mn-cs"/>
              </a:rPr>
              <a:t> </a:t>
            </a:r>
            <a:r>
              <a:rPr lang="ko-KR" altLang="en-US" sz="1200" b="0" kern="1200" baseline="0" dirty="0" smtClean="0">
                <a:solidFill>
                  <a:schemeClr val="tx1"/>
                </a:solidFill>
                <a:latin typeface="+mn-lt"/>
                <a:ea typeface="+mn-ea"/>
                <a:cs typeface="+mn-cs"/>
              </a:rPr>
              <a:t>길이가 길어도 어느 정도 </a:t>
            </a:r>
            <a:r>
              <a:rPr lang="en-US" altLang="ko-KR" sz="1200" b="0" kern="1200" baseline="0" dirty="0" smtClean="0">
                <a:solidFill>
                  <a:schemeClr val="tx1"/>
                </a:solidFill>
                <a:latin typeface="+mn-lt"/>
                <a:ea typeface="+mn-ea"/>
                <a:cs typeface="+mn-cs"/>
              </a:rPr>
              <a:t>photocurrent</a:t>
            </a:r>
            <a:r>
              <a:rPr lang="ko-KR" altLang="en-US" sz="1200" b="0" kern="1200" baseline="0" dirty="0" smtClean="0">
                <a:solidFill>
                  <a:schemeClr val="tx1"/>
                </a:solidFill>
                <a:latin typeface="+mn-lt"/>
                <a:ea typeface="+mn-ea"/>
                <a:cs typeface="+mn-cs"/>
              </a:rPr>
              <a:t>가 발생하는 것을 볼 수 있습니다</a:t>
            </a:r>
            <a:r>
              <a:rPr lang="en-US" altLang="ko-KR" sz="1200" b="0" kern="1200" baseline="0" dirty="0" smtClean="0">
                <a:solidFill>
                  <a:schemeClr val="tx1"/>
                </a:solidFill>
                <a:latin typeface="+mn-lt"/>
                <a:ea typeface="+mn-ea"/>
                <a:cs typeface="+mn-cs"/>
              </a:rPr>
              <a:t>.</a:t>
            </a:r>
          </a:p>
          <a:p>
            <a:r>
              <a:rPr lang="ko-KR" altLang="en-US" sz="1200" b="0" kern="1200" baseline="0" dirty="0" smtClean="0">
                <a:solidFill>
                  <a:schemeClr val="tx1"/>
                </a:solidFill>
                <a:latin typeface="+mn-lt"/>
                <a:ea typeface="+mn-ea"/>
                <a:cs typeface="+mn-cs"/>
              </a:rPr>
              <a:t>이 것으로 보아 </a:t>
            </a:r>
            <a:r>
              <a:rPr lang="en-US" altLang="ko-KR" sz="1200" b="0" kern="1200" baseline="0" dirty="0" smtClean="0">
                <a:solidFill>
                  <a:schemeClr val="tx1"/>
                </a:solidFill>
                <a:latin typeface="+mn-lt"/>
                <a:ea typeface="+mn-ea"/>
                <a:cs typeface="+mn-cs"/>
              </a:rPr>
              <a:t>linker molecule</a:t>
            </a:r>
            <a:r>
              <a:rPr lang="ko-KR" altLang="en-US" sz="1200" b="0" kern="1200" baseline="0" dirty="0" smtClean="0">
                <a:solidFill>
                  <a:schemeClr val="tx1"/>
                </a:solidFill>
                <a:latin typeface="+mn-lt"/>
                <a:ea typeface="+mn-ea"/>
                <a:cs typeface="+mn-cs"/>
              </a:rPr>
              <a:t>을 통해 </a:t>
            </a:r>
            <a:r>
              <a:rPr lang="en-US" altLang="ko-KR" sz="1200" b="0" kern="1200" baseline="0" dirty="0" smtClean="0">
                <a:solidFill>
                  <a:schemeClr val="tx1"/>
                </a:solidFill>
                <a:latin typeface="+mn-lt"/>
                <a:ea typeface="+mn-ea"/>
                <a:cs typeface="+mn-cs"/>
              </a:rPr>
              <a:t>electrode</a:t>
            </a:r>
            <a:r>
              <a:rPr lang="ko-KR" altLang="en-US" sz="1200" b="0" kern="1200" baseline="0" dirty="0" smtClean="0">
                <a:solidFill>
                  <a:schemeClr val="tx1"/>
                </a:solidFill>
                <a:latin typeface="+mn-lt"/>
                <a:ea typeface="+mn-ea"/>
                <a:cs typeface="+mn-cs"/>
              </a:rPr>
              <a:t>로 </a:t>
            </a:r>
            <a:r>
              <a:rPr lang="en-US" altLang="ko-KR" sz="1200" b="0" kern="1200" baseline="0" dirty="0" smtClean="0">
                <a:solidFill>
                  <a:schemeClr val="tx1"/>
                </a:solidFill>
                <a:latin typeface="+mn-lt"/>
                <a:ea typeface="+mn-ea"/>
                <a:cs typeface="+mn-cs"/>
              </a:rPr>
              <a:t>electron transfer</a:t>
            </a:r>
            <a:r>
              <a:rPr lang="ko-KR" altLang="en-US" sz="1200" b="0" kern="1200" baseline="0" dirty="0" smtClean="0">
                <a:solidFill>
                  <a:schemeClr val="tx1"/>
                </a:solidFill>
                <a:latin typeface="+mn-lt"/>
                <a:ea typeface="+mn-ea"/>
                <a:cs typeface="+mn-cs"/>
              </a:rPr>
              <a:t>가 일어난다는 것을 알 수 있습니다</a:t>
            </a:r>
            <a:r>
              <a:rPr lang="en-US" altLang="ko-KR" sz="1200" b="0" kern="1200" baseline="0" dirty="0" smtClean="0">
                <a:solidFill>
                  <a:schemeClr val="tx1"/>
                </a:solidFill>
                <a:latin typeface="+mn-lt"/>
                <a:ea typeface="+mn-ea"/>
                <a:cs typeface="+mn-cs"/>
              </a:rPr>
              <a:t>. </a:t>
            </a: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36</a:t>
            </a:fld>
            <a:endParaRPr lang="ko-KR" altLang="en-US" smtClean="0">
              <a:solidFill>
                <a:prstClr val="black"/>
              </a:solidFill>
            </a:endParaRPr>
          </a:p>
        </p:txBody>
      </p:sp>
    </p:spTree>
    <p:extLst>
      <p:ext uri="{BB962C8B-B14F-4D97-AF65-F5344CB8AC3E}">
        <p14:creationId xmlns:p14="http://schemas.microsoft.com/office/powerpoint/2010/main" val="2241444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endParaRPr lang="en-US" altLang="ko-KR" sz="1200" kern="1200" baseline="0" dirty="0" smtClean="0">
              <a:solidFill>
                <a:schemeClr val="tx1"/>
              </a:solidFill>
              <a:latin typeface="+mn-lt"/>
              <a:ea typeface="+mn-ea"/>
              <a:cs typeface="+mn-cs"/>
            </a:endParaRPr>
          </a:p>
          <a:p>
            <a:endParaRPr lang="ko-KR" altLang="en-US" b="0" dirty="0"/>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37</a:t>
            </a:fld>
            <a:endParaRPr lang="ko-KR" altLang="en-US" smtClean="0">
              <a:solidFill>
                <a:prstClr val="black"/>
              </a:solidFill>
            </a:endParaRPr>
          </a:p>
        </p:txBody>
      </p:sp>
    </p:spTree>
    <p:extLst>
      <p:ext uri="{BB962C8B-B14F-4D97-AF65-F5344CB8AC3E}">
        <p14:creationId xmlns:p14="http://schemas.microsoft.com/office/powerpoint/2010/main" val="2582670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lnSpcReduction="10000"/>
          </a:bodyPr>
          <a:lstStyle/>
          <a:p>
            <a:r>
              <a:rPr lang="en-US" altLang="ko-KR" sz="1200" b="0" i="0" u="none" strike="noStrike" kern="1200" baseline="0" dirty="0" smtClean="0">
                <a:solidFill>
                  <a:schemeClr val="tx1"/>
                </a:solidFill>
                <a:latin typeface="+mn-lt"/>
                <a:ea typeface="+mn-ea"/>
                <a:cs typeface="+mn-cs"/>
              </a:rPr>
              <a:t>As shown in the atomic force microscopy (AFM) image (Fig. 2a), the average thickness of GO sheets is about 1.1 nm, which is a typical thickness of GO sheets. </a:t>
            </a:r>
          </a:p>
          <a:p>
            <a:endParaRPr lang="en-US" altLang="ko-KR" sz="1200" b="0" i="0" u="none" strike="noStrike" kern="1200" baseline="0" dirty="0" smtClean="0">
              <a:solidFill>
                <a:schemeClr val="tx1"/>
              </a:solidFill>
              <a:latin typeface="+mn-lt"/>
              <a:ea typeface="+mn-ea"/>
              <a:cs typeface="+mn-cs"/>
            </a:endParaRPr>
          </a:p>
          <a:p>
            <a:r>
              <a:rPr lang="en-US" altLang="ko-KR" sz="1200" b="0" dirty="0" smtClean="0">
                <a:latin typeface="Arial" panose="020B0604020202020204" pitchFamily="34" charset="0"/>
                <a:cs typeface="Arial" panose="020B0604020202020204" pitchFamily="34" charset="0"/>
              </a:rPr>
              <a:t>Fig. 2b is </a:t>
            </a:r>
            <a:r>
              <a:rPr lang="en-US" altLang="ko-KR" sz="1200" dirty="0" smtClean="0">
                <a:latin typeface="Arial" panose="020B0604020202020204" pitchFamily="34" charset="0"/>
                <a:cs typeface="Arial" panose="020B0604020202020204" pitchFamily="34" charset="0"/>
              </a:rPr>
              <a:t>AFM images of PEI–</a:t>
            </a:r>
            <a:r>
              <a:rPr lang="en-US" altLang="ko-KR" sz="1200" dirty="0" err="1" smtClean="0">
                <a:latin typeface="Arial" panose="020B0604020202020204" pitchFamily="34" charset="0"/>
                <a:cs typeface="Arial" panose="020B0604020202020204" pitchFamily="34" charset="0"/>
              </a:rPr>
              <a:t>rGO</a:t>
            </a:r>
            <a:r>
              <a:rPr lang="en-US" altLang="ko-KR" sz="1200" dirty="0" smtClean="0">
                <a:latin typeface="Arial" panose="020B0604020202020204" pitchFamily="34" charset="0"/>
                <a:cs typeface="Arial" panose="020B0604020202020204" pitchFamily="34" charset="0"/>
              </a:rPr>
              <a:t> on silicon wafers. These spots are the </a:t>
            </a:r>
            <a:r>
              <a:rPr lang="en-US" altLang="ko-KR" sz="1200" b="0" i="0" u="none" strike="noStrike" kern="1200" baseline="0" dirty="0" smtClean="0">
                <a:solidFill>
                  <a:schemeClr val="tx1"/>
                </a:solidFill>
                <a:latin typeface="+mn-lt"/>
                <a:ea typeface="+mn-ea"/>
                <a:cs typeface="+mn-cs"/>
              </a:rPr>
              <a:t>PEI adsorbed on RGO sheet.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 </a:t>
            </a:r>
            <a:r>
              <a:rPr lang="en-US" altLang="ko-KR" sz="1200" b="0" i="0" u="none" strike="noStrike" kern="1200" baseline="0" dirty="0" err="1" smtClean="0">
                <a:solidFill>
                  <a:schemeClr val="tx1"/>
                </a:solidFill>
                <a:latin typeface="+mn-lt"/>
                <a:ea typeface="+mn-ea"/>
                <a:cs typeface="+mn-cs"/>
              </a:rPr>
              <a:t>nanosheets</a:t>
            </a:r>
            <a:r>
              <a:rPr lang="en-US" altLang="ko-KR" sz="1200" b="0" i="0" u="none" strike="noStrike" kern="1200" baseline="0" dirty="0" smtClean="0">
                <a:solidFill>
                  <a:schemeClr val="tx1"/>
                </a:solidFill>
                <a:latin typeface="+mn-lt"/>
                <a:ea typeface="+mn-ea"/>
                <a:cs typeface="+mn-cs"/>
              </a:rPr>
              <a:t> are positively charged (+29.2 mV) and PSII enriched membranes are negatively charged (−14.8 mV).</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So, they can be co-assembled by the electrostatic interaction.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in the fig 2c, the light absorbance was gradually increased according to the deposition cycles of 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/PSII bilayer.</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Also, the surface coverage of 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/PSII multilayered films increases when the number of bilayers increases.</a:t>
            </a: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b="0" i="0" u="none" strike="noStrike" kern="1200" baseline="0" dirty="0" smtClean="0">
              <a:solidFill>
                <a:schemeClr val="tx1"/>
              </a:solidFill>
              <a:latin typeface="+mn-lt"/>
              <a:ea typeface="+mn-ea"/>
              <a:cs typeface="+mn-cs"/>
            </a:endParaRPr>
          </a:p>
          <a:p>
            <a:r>
              <a:rPr lang="en-US" altLang="ko-KR" sz="1200" b="0" dirty="0" smtClean="0">
                <a:latin typeface="Arial" panose="020B0604020202020204" pitchFamily="34" charset="0"/>
                <a:cs typeface="Arial" panose="020B0604020202020204" pitchFamily="34" charset="0"/>
              </a:rPr>
              <a:t>Fig. 2b is </a:t>
            </a:r>
            <a:r>
              <a:rPr lang="en-US" altLang="ko-KR" sz="1200" dirty="0" smtClean="0">
                <a:latin typeface="Arial" panose="020B0604020202020204" pitchFamily="34" charset="0"/>
                <a:cs typeface="Arial" panose="020B0604020202020204" pitchFamily="34" charset="0"/>
              </a:rPr>
              <a:t>SEM and AFM images of (PEI–</a:t>
            </a:r>
            <a:r>
              <a:rPr lang="en-US" altLang="ko-KR" sz="1200" dirty="0" err="1" smtClean="0">
                <a:latin typeface="Arial" panose="020B0604020202020204" pitchFamily="34" charset="0"/>
                <a:cs typeface="Arial" panose="020B0604020202020204" pitchFamily="34" charset="0"/>
              </a:rPr>
              <a:t>rGO</a:t>
            </a:r>
            <a:r>
              <a:rPr lang="en-US" altLang="ko-KR" sz="1200" dirty="0" smtClean="0">
                <a:latin typeface="Arial" panose="020B0604020202020204" pitchFamily="34" charset="0"/>
                <a:cs typeface="Arial" panose="020B0604020202020204" pitchFamily="34" charset="0"/>
              </a:rPr>
              <a:t>/PSII)2 films on the ITO substrate. </a:t>
            </a:r>
            <a:endParaRPr lang="en-US" altLang="ko-KR" sz="1200" b="0" i="0" u="none" strike="noStrike" kern="1200" baseline="0" dirty="0" smtClean="0">
              <a:solidFill>
                <a:schemeClr val="tx1"/>
              </a:solidFill>
              <a:latin typeface="+mn-lt"/>
              <a:ea typeface="+mn-ea"/>
              <a:cs typeface="+mn-cs"/>
            </a:endParaRPr>
          </a:p>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4</a:t>
            </a:fld>
            <a:endParaRPr lang="ko-KR" altLang="en-US" smtClean="0">
              <a:solidFill>
                <a:prstClr val="black"/>
              </a:solidFill>
            </a:endParaRPr>
          </a:p>
        </p:txBody>
      </p:sp>
    </p:spTree>
    <p:extLst>
      <p:ext uri="{BB962C8B-B14F-4D97-AF65-F5344CB8AC3E}">
        <p14:creationId xmlns:p14="http://schemas.microsoft.com/office/powerpoint/2010/main" val="203735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fontScale="92500" lnSpcReduction="10000"/>
          </a:bodyPr>
          <a:lstStyle/>
          <a:p>
            <a:r>
              <a:rPr lang="en-US" altLang="ko-KR" sz="1200" b="0" i="0" u="none" strike="noStrike" kern="1200" baseline="0" dirty="0" smtClean="0">
                <a:solidFill>
                  <a:schemeClr val="tx1"/>
                </a:solidFill>
                <a:latin typeface="+mn-lt"/>
                <a:ea typeface="+mn-ea"/>
                <a:cs typeface="+mn-cs"/>
              </a:rPr>
              <a:t>As you can see in fig 3a, the photocurrents of the ITO–(PEI–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 PSII)n increase gradually with the number of bilayers.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Fig. 3b is </a:t>
            </a:r>
            <a:r>
              <a:rPr lang="en-US" altLang="ko-KR" sz="1200" dirty="0" smtClean="0">
                <a:latin typeface="Arial" panose="020B0604020202020204" pitchFamily="34" charset="0"/>
                <a:cs typeface="Arial" panose="020B0604020202020204" pitchFamily="34" charset="0"/>
              </a:rPr>
              <a:t>comparison of the photocurrent response of </a:t>
            </a:r>
            <a:r>
              <a:rPr lang="en-US" altLang="ko-KR" sz="1200" b="0" i="0" u="none" strike="noStrike" kern="1200" baseline="0" dirty="0" smtClean="0">
                <a:solidFill>
                  <a:schemeClr val="tx1"/>
                </a:solidFill>
                <a:latin typeface="+mn-lt"/>
                <a:ea typeface="+mn-ea"/>
                <a:cs typeface="+mn-cs"/>
              </a:rPr>
              <a:t>different kinds of anodes possessing a similar amount of PSII.</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highest photocurrent </a:t>
            </a:r>
            <a:r>
              <a:rPr lang="nl-NL" altLang="ko-KR" sz="1200" b="0" i="0" u="none" strike="noStrike" kern="1200" baseline="0" dirty="0" smtClean="0">
                <a:solidFill>
                  <a:schemeClr val="tx1"/>
                </a:solidFill>
                <a:latin typeface="+mn-lt"/>
                <a:ea typeface="+mn-ea"/>
                <a:cs typeface="+mn-cs"/>
              </a:rPr>
              <a:t>is 37.2 nA cm</a:t>
            </a:r>
            <a:r>
              <a:rPr lang="nl-NL" altLang="ko-KR" sz="1200" b="0" i="0" u="none" strike="noStrike" kern="1200" baseline="30000" dirty="0" smtClean="0">
                <a:solidFill>
                  <a:schemeClr val="tx1"/>
                </a:solidFill>
                <a:latin typeface="+mn-lt"/>
                <a:ea typeface="+mn-ea"/>
                <a:cs typeface="+mn-cs"/>
              </a:rPr>
              <a:t>−2 </a:t>
            </a:r>
            <a:r>
              <a:rPr lang="en-US" altLang="ko-KR" sz="1200" b="0" i="0" u="none" strike="noStrike" kern="1200" baseline="0" dirty="0" smtClean="0">
                <a:solidFill>
                  <a:schemeClr val="tx1"/>
                </a:solidFill>
                <a:latin typeface="+mn-lt"/>
                <a:ea typeface="+mn-ea"/>
                <a:cs typeface="+mn-cs"/>
              </a:rPr>
              <a:t>of ITO–PEI–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/PSII</a:t>
            </a:r>
            <a:r>
              <a:rPr lang="nl-NL" altLang="ko-KR" sz="1200" b="0" i="0" u="none" strike="noStrike" kern="1200" baseline="0" dirty="0" smtClean="0">
                <a:solidFill>
                  <a:schemeClr val="tx1"/>
                </a:solidFill>
                <a:latin typeface="+mn-lt"/>
                <a:ea typeface="+mn-ea"/>
                <a:cs typeface="+mn-cs"/>
              </a:rPr>
              <a:t>.</a:t>
            </a:r>
          </a:p>
          <a:p>
            <a:endParaRPr lang="nl-NL"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could be attributed to the close contact between PSII and electrodes and the high electron transportation efficiency of graphene.</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As you can see in fig S14, the photocurrent of both multilayered films reaches a maximum at three bilayers.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With the increase of deposition cycle, no further enhancement of the photocurrent was observed.</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result probably is due to an increasing resistance between the PSII and the electrode and long electron transfer distances.</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The photocurrent action spectrum indicated that the photocurrent was generated from PS2.</a:t>
            </a:r>
          </a:p>
          <a:p>
            <a:endParaRPr lang="nl-NL" altLang="ko-KR" sz="1200" b="0" i="0" u="none" strike="noStrike" kern="1200" baseline="0" dirty="0" smtClean="0">
              <a:solidFill>
                <a:schemeClr val="tx1"/>
              </a:solidFill>
              <a:latin typeface="+mn-lt"/>
              <a:ea typeface="+mn-ea"/>
              <a:cs typeface="+mn-cs"/>
            </a:endParaRPr>
          </a:p>
          <a:p>
            <a:endParaRPr lang="nl-NL"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5</a:t>
            </a:fld>
            <a:endParaRPr lang="ko-KR" altLang="en-US" smtClean="0">
              <a:solidFill>
                <a:prstClr val="black"/>
              </a:solidFill>
            </a:endParaRPr>
          </a:p>
        </p:txBody>
      </p:sp>
    </p:spTree>
    <p:extLst>
      <p:ext uri="{BB962C8B-B14F-4D97-AF65-F5344CB8AC3E}">
        <p14:creationId xmlns:p14="http://schemas.microsoft.com/office/powerpoint/2010/main" val="1409372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lnSpcReduction="10000"/>
          </a:bodyPr>
          <a:lstStyle/>
          <a:p>
            <a:r>
              <a:rPr lang="en-US" altLang="ko-KR" sz="1200" b="0" i="0" u="none" strike="noStrike" kern="1200" baseline="0" dirty="0" smtClean="0">
                <a:solidFill>
                  <a:schemeClr val="tx1"/>
                </a:solidFill>
                <a:latin typeface="+mn-lt"/>
                <a:ea typeface="+mn-ea"/>
                <a:cs typeface="+mn-cs"/>
              </a:rPr>
              <a:t>The influence of applied bias potential on the resulting photocurrent is displayed in Fig. 3c.</a:t>
            </a:r>
          </a:p>
          <a:p>
            <a:endParaRPr lang="en-US" altLang="ko-KR" sz="1200" b="0" i="0" u="none" strike="noStrike" kern="1200" baseline="0" dirty="0" smtClean="0">
              <a:solidFill>
                <a:schemeClr val="tx1"/>
              </a:solidFill>
              <a:latin typeface="+mn-lt"/>
              <a:ea typeface="+mn-ea"/>
              <a:cs typeface="+mn-cs"/>
            </a:endParaRPr>
          </a:p>
          <a:p>
            <a:r>
              <a:rPr lang="en-US" altLang="ko-KR" sz="1200" kern="1200" baseline="0" dirty="0" smtClean="0">
                <a:solidFill>
                  <a:schemeClr val="tx1"/>
                </a:solidFill>
                <a:latin typeface="+mn-lt"/>
                <a:ea typeface="+mn-ea"/>
                <a:cs typeface="+mn-cs"/>
              </a:rPr>
              <a:t>The photocurrent of ITO–PEI–</a:t>
            </a:r>
            <a:r>
              <a:rPr lang="en-US" altLang="ko-KR" sz="1200" kern="1200" baseline="0" dirty="0" err="1" smtClean="0">
                <a:solidFill>
                  <a:schemeClr val="tx1"/>
                </a:solidFill>
                <a:latin typeface="+mn-lt"/>
                <a:ea typeface="+mn-ea"/>
                <a:cs typeface="+mn-cs"/>
              </a:rPr>
              <a:t>rGO</a:t>
            </a:r>
            <a:r>
              <a:rPr lang="en-US" altLang="ko-KR" sz="1200" kern="1200" baseline="0" dirty="0" smtClean="0">
                <a:solidFill>
                  <a:schemeClr val="tx1"/>
                </a:solidFill>
                <a:latin typeface="+mn-lt"/>
                <a:ea typeface="+mn-ea"/>
                <a:cs typeface="+mn-cs"/>
              </a:rPr>
              <a:t>/PSII is always higher than the other two anodes at the same bias potentials.</a:t>
            </a:r>
          </a:p>
          <a:p>
            <a:endParaRPr lang="en-US" altLang="ko-KR" sz="1200" kern="1200" baseline="0" dirty="0" smtClean="0">
              <a:solidFill>
                <a:schemeClr val="tx1"/>
              </a:solidFill>
              <a:latin typeface="+mn-lt"/>
              <a:ea typeface="+mn-ea"/>
              <a:cs typeface="+mn-cs"/>
            </a:endParaRPr>
          </a:p>
          <a:p>
            <a:pPr marL="0" marR="0" indent="0" algn="l" defTabSz="914400" rtl="0" eaLnBrk="0" fontAlgn="base" latinLnBrk="1" hangingPunct="0">
              <a:lnSpc>
                <a:spcPct val="100000"/>
              </a:lnSpc>
              <a:spcBef>
                <a:spcPct val="30000"/>
              </a:spcBef>
              <a:spcAft>
                <a:spcPct val="0"/>
              </a:spcAft>
              <a:buClrTx/>
              <a:buSzTx/>
              <a:buFontTx/>
              <a:buNone/>
              <a:tabLst/>
              <a:defRPr/>
            </a:pPr>
            <a:r>
              <a:rPr lang="en-US" altLang="ko-KR" sz="1200" dirty="0" smtClean="0">
                <a:latin typeface="Arial" panose="020B0604020202020204" pitchFamily="34" charset="0"/>
                <a:cs typeface="Arial" panose="020B0604020202020204" pitchFamily="34" charset="0"/>
              </a:rPr>
              <a:t>Fig 3d is photocurrent stability of different electrodes under continuous light irradiation.</a:t>
            </a:r>
            <a:endParaRPr lang="en-US" altLang="ko-KR" sz="1200" b="1" dirty="0" smtClean="0">
              <a:latin typeface="Arial" panose="020B0604020202020204" pitchFamily="34" charset="0"/>
              <a:cs typeface="Arial" panose="020B0604020202020204" pitchFamily="34" charset="0"/>
            </a:endParaRPr>
          </a:p>
          <a:p>
            <a:pPr marL="0" marR="0" indent="0" algn="l" defTabSz="914400" rtl="0" eaLnBrk="0" fontAlgn="base" latinLnBrk="1" hangingPunct="0">
              <a:lnSpc>
                <a:spcPct val="100000"/>
              </a:lnSpc>
              <a:spcBef>
                <a:spcPct val="30000"/>
              </a:spcBef>
              <a:spcAft>
                <a:spcPct val="0"/>
              </a:spcAft>
              <a:buClrTx/>
              <a:buSzTx/>
              <a:buFontTx/>
              <a:buNone/>
              <a:tabLst/>
              <a:defRPr/>
            </a:pPr>
            <a:endParaRPr lang="en-US" altLang="ko-KR" sz="1200" b="0" dirty="0" smtClean="0">
              <a:latin typeface="Arial" panose="020B0604020202020204" pitchFamily="34" charset="0"/>
              <a:cs typeface="Arial" panose="020B0604020202020204" pitchFamily="34" charset="0"/>
            </a:endParaRPr>
          </a:p>
          <a:p>
            <a:r>
              <a:rPr lang="en-US" altLang="ko-KR" sz="1200" b="0" dirty="0" smtClean="0">
                <a:latin typeface="Arial" panose="020B0604020202020204" pitchFamily="34" charset="0"/>
                <a:cs typeface="Arial" panose="020B0604020202020204" pitchFamily="34" charset="0"/>
              </a:rPr>
              <a:t>The stability of the films decreased as PEI–</a:t>
            </a:r>
            <a:r>
              <a:rPr lang="en-US" altLang="ko-KR" sz="1200" b="0" dirty="0" err="1" smtClean="0">
                <a:latin typeface="Arial" panose="020B0604020202020204" pitchFamily="34" charset="0"/>
                <a:cs typeface="Arial" panose="020B0604020202020204" pitchFamily="34" charset="0"/>
              </a:rPr>
              <a:t>rGO</a:t>
            </a:r>
            <a:r>
              <a:rPr lang="en-US" altLang="ko-KR" sz="1200" b="0" dirty="0" smtClean="0">
                <a:latin typeface="Arial" panose="020B0604020202020204" pitchFamily="34" charset="0"/>
                <a:cs typeface="Arial" panose="020B0604020202020204" pitchFamily="34" charset="0"/>
              </a:rPr>
              <a:t>/PSII &gt; PEI/PSII &gt; PSII. </a:t>
            </a:r>
          </a:p>
          <a:p>
            <a:endParaRPr lang="en-US" altLang="ko-KR" sz="12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US" altLang="ko-KR" sz="1200" b="0" i="0" u="none" strike="noStrike" kern="1200" baseline="0" dirty="0" smtClean="0">
                <a:solidFill>
                  <a:schemeClr val="tx1"/>
                </a:solidFill>
                <a:latin typeface="+mn-lt"/>
                <a:ea typeface="+mn-ea"/>
                <a:cs typeface="+mn-cs"/>
              </a:rPr>
              <a:t>the PEI–</a:t>
            </a:r>
            <a:r>
              <a:rPr lang="en-US" altLang="ko-KR" sz="1200" b="0" i="0" u="none" strike="noStrike" kern="1200" baseline="0" dirty="0" err="1" smtClean="0">
                <a:solidFill>
                  <a:schemeClr val="tx1"/>
                </a:solidFill>
                <a:latin typeface="+mn-lt"/>
                <a:ea typeface="+mn-ea"/>
                <a:cs typeface="+mn-cs"/>
              </a:rPr>
              <a:t>rGO</a:t>
            </a:r>
            <a:r>
              <a:rPr lang="en-US" altLang="ko-KR" sz="1200" b="0" i="0" u="none" strike="noStrike" kern="1200" baseline="0" dirty="0" smtClean="0">
                <a:solidFill>
                  <a:schemeClr val="tx1"/>
                </a:solidFill>
                <a:latin typeface="+mn-lt"/>
                <a:ea typeface="+mn-ea"/>
                <a:cs typeface="+mn-cs"/>
              </a:rPr>
              <a:t>/PSII films remain about 65% of the initial photocurrent after illumination for 20 min.</a:t>
            </a:r>
          </a:p>
          <a:p>
            <a:endParaRPr lang="en-US" altLang="ko-KR" sz="1200" b="0" i="0" u="none" strike="noStrike" kern="1200" baseline="0" dirty="0" smtClean="0">
              <a:solidFill>
                <a:schemeClr val="tx1"/>
              </a:solidFill>
              <a:latin typeface="+mn-lt"/>
              <a:ea typeface="+mn-ea"/>
              <a:cs typeface="+mn-cs"/>
            </a:endParaRPr>
          </a:p>
          <a:p>
            <a:r>
              <a:rPr lang="en-US" altLang="ko-KR" sz="1200" b="0" dirty="0" smtClean="0">
                <a:latin typeface="Arial" panose="020B0604020202020204" pitchFamily="34" charset="0"/>
                <a:cs typeface="Arial" panose="020B0604020202020204" pitchFamily="34" charset="0"/>
              </a:rPr>
              <a:t>This can be attributed to a fast electron transfer process between PSII and PEI–</a:t>
            </a:r>
            <a:r>
              <a:rPr lang="en-US" altLang="ko-KR" sz="1200" b="0" dirty="0" err="1" smtClean="0">
                <a:latin typeface="Arial" panose="020B0604020202020204" pitchFamily="34" charset="0"/>
                <a:cs typeface="Arial" panose="020B0604020202020204" pitchFamily="34" charset="0"/>
              </a:rPr>
              <a:t>rGO</a:t>
            </a:r>
            <a:r>
              <a:rPr lang="en-US" altLang="ko-KR" sz="1200" b="0" dirty="0" smtClean="0">
                <a:latin typeface="Arial" panose="020B0604020202020204" pitchFamily="34" charset="0"/>
                <a:cs typeface="Arial" panose="020B0604020202020204" pitchFamily="34" charset="0"/>
              </a:rPr>
              <a:t> which reduces the </a:t>
            </a:r>
            <a:r>
              <a:rPr lang="en-US" altLang="ko-KR" sz="1200" b="0" dirty="0" err="1" smtClean="0">
                <a:latin typeface="Arial" panose="020B0604020202020204" pitchFamily="34" charset="0"/>
                <a:cs typeface="Arial" panose="020B0604020202020204" pitchFamily="34" charset="0"/>
              </a:rPr>
              <a:t>photoinhibition</a:t>
            </a:r>
            <a:r>
              <a:rPr lang="en-US" altLang="ko-KR" sz="1200" b="0" dirty="0" smtClean="0">
                <a:latin typeface="Arial" panose="020B0604020202020204" pitchFamily="34" charset="0"/>
                <a:cs typeface="Arial" panose="020B0604020202020204" pitchFamily="34" charset="0"/>
              </a:rPr>
              <a:t> of PSII caused by the formation of reactive oxygen species or damage of the manganese clusters.</a:t>
            </a:r>
          </a:p>
          <a:p>
            <a:endParaRPr lang="en-US" altLang="ko-KR" sz="1200" b="0" dirty="0" smtClean="0">
              <a:latin typeface="Arial" panose="020B0604020202020204" pitchFamily="34" charset="0"/>
              <a:cs typeface="Arial" panose="020B0604020202020204" pitchFamily="34" charset="0"/>
            </a:endParaRPr>
          </a:p>
          <a:p>
            <a:pPr marL="0" indent="0" algn="just">
              <a:buFont typeface="Wingdings" panose="05000000000000000000" pitchFamily="2" charset="2"/>
              <a:buNone/>
            </a:pPr>
            <a:r>
              <a:rPr lang="en-US" altLang="ko-KR" sz="1200" b="0" i="0" u="none" strike="noStrike" kern="1200" baseline="0" dirty="0" smtClean="0">
                <a:solidFill>
                  <a:schemeClr val="tx1"/>
                </a:solidFill>
                <a:latin typeface="+mn-lt"/>
                <a:ea typeface="+mn-ea"/>
                <a:cs typeface="+mn-cs"/>
              </a:rPr>
              <a:t>Thus, t</a:t>
            </a:r>
            <a:r>
              <a:rPr lang="en-US" altLang="ko-KR" sz="1200" b="0" dirty="0" smtClean="0">
                <a:latin typeface="Arial" panose="020B0604020202020204" pitchFamily="34" charset="0"/>
                <a:cs typeface="Arial" panose="020B0604020202020204" pitchFamily="34" charset="0"/>
              </a:rPr>
              <a:t>he </a:t>
            </a:r>
            <a:r>
              <a:rPr lang="en-US" altLang="ko-KR" sz="1200" b="0" dirty="0" err="1" smtClean="0">
                <a:latin typeface="Arial" panose="020B0604020202020204" pitchFamily="34" charset="0"/>
                <a:cs typeface="Arial" panose="020B0604020202020204" pitchFamily="34" charset="0"/>
              </a:rPr>
              <a:t>rGO</a:t>
            </a:r>
            <a:r>
              <a:rPr lang="en-US" altLang="ko-KR" sz="1200" b="0" dirty="0" smtClean="0">
                <a:latin typeface="Arial" panose="020B0604020202020204" pitchFamily="34" charset="0"/>
                <a:cs typeface="Arial" panose="020B0604020202020204" pitchFamily="34" charset="0"/>
              </a:rPr>
              <a:t> sheets serve as an excellent electron acceptor and mediator in the hybrid films.</a:t>
            </a:r>
            <a:endParaRPr lang="ko-KR" altLang="en-US" sz="1200" b="0" dirty="0" smtClean="0">
              <a:latin typeface="Arial" panose="020B0604020202020204" pitchFamily="34" charset="0"/>
              <a:cs typeface="Arial" panose="020B0604020202020204" pitchFamily="34" charset="0"/>
            </a:endParaRPr>
          </a:p>
          <a:p>
            <a:endParaRPr lang="en-US" altLang="ko-KR" sz="120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6</a:t>
            </a:fld>
            <a:endParaRPr lang="ko-KR" altLang="en-US" smtClean="0">
              <a:solidFill>
                <a:prstClr val="black"/>
              </a:solidFill>
            </a:endParaRPr>
          </a:p>
        </p:txBody>
      </p:sp>
    </p:spTree>
    <p:extLst>
      <p:ext uri="{BB962C8B-B14F-4D97-AF65-F5344CB8AC3E}">
        <p14:creationId xmlns:p14="http://schemas.microsoft.com/office/powerpoint/2010/main" val="266496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lstStyle/>
          <a:p>
            <a:endParaRPr lang="en-US" altLang="ko-KR" sz="1200" b="0"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7</a:t>
            </a:fld>
            <a:endParaRPr lang="ko-KR" altLang="en-US" smtClean="0">
              <a:solidFill>
                <a:prstClr val="black"/>
              </a:solidFill>
            </a:endParaRPr>
          </a:p>
        </p:txBody>
      </p:sp>
    </p:spTree>
    <p:extLst>
      <p:ext uri="{BB962C8B-B14F-4D97-AF65-F5344CB8AC3E}">
        <p14:creationId xmlns:p14="http://schemas.microsoft.com/office/powerpoint/2010/main" val="977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lvl="0" indent="0" algn="just" defTabSz="914400" rtl="0" eaLnBrk="0" fontAlgn="base" latinLnBrk="1" hangingPunct="0">
              <a:lnSpc>
                <a:spcPct val="100000"/>
              </a:lnSpc>
              <a:spcBef>
                <a:spcPct val="30000"/>
              </a:spcBef>
              <a:spcAft>
                <a:spcPct val="0"/>
              </a:spcAft>
              <a:buClrTx/>
              <a:buSzTx/>
              <a:buFont typeface="Wingdings" panose="05000000000000000000" pitchFamily="2" charset="2"/>
              <a:buNone/>
              <a:tabLst/>
              <a:defRPr/>
            </a:pPr>
            <a:r>
              <a:rPr lang="en-US" altLang="ko-KR" sz="1200" b="0" dirty="0" smtClean="0">
                <a:latin typeface="Arial" panose="020B0604020202020204" pitchFamily="34" charset="0"/>
                <a:cs typeface="Arial" panose="020B0604020202020204" pitchFamily="34" charset="0"/>
              </a:rPr>
              <a:t>In this study, they propose the simple approaches for low-cost, porous, and conducting well-defined </a:t>
            </a:r>
            <a:r>
              <a:rPr lang="en-US" altLang="ko-KR" sz="1200" b="0" dirty="0" err="1" smtClean="0">
                <a:latin typeface="Arial" panose="020B0604020202020204" pitchFamily="34" charset="0"/>
                <a:cs typeface="Arial" panose="020B0604020202020204" pitchFamily="34" charset="0"/>
              </a:rPr>
              <a:t>nanoplatforms</a:t>
            </a:r>
            <a:r>
              <a:rPr lang="en-US" altLang="ko-KR" sz="1200" b="0" dirty="0" smtClean="0">
                <a:latin typeface="Arial" panose="020B0604020202020204" pitchFamily="34" charset="0"/>
                <a:cs typeface="Arial" panose="020B0604020202020204" pitchFamily="34" charset="0"/>
              </a:rPr>
              <a:t> for enhanced solar-to-electrical conversion.</a:t>
            </a:r>
          </a:p>
        </p:txBody>
      </p:sp>
      <p:sp>
        <p:nvSpPr>
          <p:cNvPr id="4" name="슬라이드 번호 개체 틀 3"/>
          <p:cNvSpPr>
            <a:spLocks noGrp="1"/>
          </p:cNvSpPr>
          <p:nvPr>
            <p:ph type="sldNum" sz="quarter" idx="10"/>
          </p:nvPr>
        </p:nvSpPr>
        <p:spPr/>
        <p:txBody>
          <a:bodyPr/>
          <a:lstStyle/>
          <a:p>
            <a:pPr>
              <a:defRPr/>
            </a:pPr>
            <a:fld id="{95E5502C-448D-46B0-A97D-DAC71BF2EB8D}" type="slidenum">
              <a:rPr lang="ko-KR" altLang="en-US" smtClean="0">
                <a:solidFill>
                  <a:prstClr val="black"/>
                </a:solidFill>
              </a:rPr>
              <a:pPr>
                <a:defRPr/>
              </a:pPr>
              <a:t>8</a:t>
            </a:fld>
            <a:endParaRPr lang="ko-KR" altLang="en-US">
              <a:solidFill>
                <a:prstClr val="black"/>
              </a:solidFill>
            </a:endParaRPr>
          </a:p>
        </p:txBody>
      </p:sp>
    </p:spTree>
    <p:extLst>
      <p:ext uri="{BB962C8B-B14F-4D97-AF65-F5344CB8AC3E}">
        <p14:creationId xmlns:p14="http://schemas.microsoft.com/office/powerpoint/2010/main" val="389661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슬라이드 이미지 개체 틀 1"/>
          <p:cNvSpPr>
            <a:spLocks noGrp="1" noRot="1" noChangeAspect="1" noTextEdit="1"/>
          </p:cNvSpPr>
          <p:nvPr>
            <p:ph type="sldImg"/>
          </p:nvPr>
        </p:nvSpPr>
        <p:spPr bwMode="auto">
          <a:noFill/>
          <a:ln>
            <a:solidFill>
              <a:srgbClr val="000000"/>
            </a:solidFill>
            <a:miter lim="800000"/>
            <a:headEnd/>
            <a:tailEnd/>
          </a:ln>
        </p:spPr>
      </p:sp>
      <p:sp>
        <p:nvSpPr>
          <p:cNvPr id="3" name="슬라이드 노트 개체 틀 2"/>
          <p:cNvSpPr>
            <a:spLocks noGrp="1"/>
          </p:cNvSpPr>
          <p:nvPr>
            <p:ph type="body" idx="1"/>
          </p:nvPr>
        </p:nvSpPr>
        <p:spPr/>
        <p:txBody>
          <a:bodyPr>
            <a:normAutofit/>
          </a:bodyPr>
          <a:lstStyle/>
          <a:p>
            <a:endParaRPr lang="en-US" altLang="ko-KR" sz="1200" b="0" i="0" u="none" strike="noStrike" kern="1200" baseline="0" dirty="0" smtClean="0">
              <a:solidFill>
                <a:schemeClr val="tx1"/>
              </a:solidFill>
              <a:latin typeface="+mn-lt"/>
              <a:ea typeface="+mn-ea"/>
              <a:cs typeface="+mn-cs"/>
            </a:endParaRPr>
          </a:p>
        </p:txBody>
      </p:sp>
      <p:sp>
        <p:nvSpPr>
          <p:cNvPr id="25604" name="슬라이드 번호 개체 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80B8A6-5A9D-4DC9-B643-586443A16F7E}" type="slidenum">
              <a:rPr lang="ko-KR" altLang="en-US" smtClean="0">
                <a:solidFill>
                  <a:prstClr val="black"/>
                </a:solidFill>
              </a:rPr>
              <a:pPr/>
              <a:t>9</a:t>
            </a:fld>
            <a:endParaRPr lang="ko-KR" altLang="en-US" smtClean="0">
              <a:solidFill>
                <a:prstClr val="black"/>
              </a:solidFill>
            </a:endParaRPr>
          </a:p>
        </p:txBody>
      </p:sp>
    </p:spTree>
    <p:extLst>
      <p:ext uri="{BB962C8B-B14F-4D97-AF65-F5344CB8AC3E}">
        <p14:creationId xmlns:p14="http://schemas.microsoft.com/office/powerpoint/2010/main" val="134062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32836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188701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43635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412142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8580268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96314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1340199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39940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11636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037782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2930454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9400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640095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260854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894326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8505609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246748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610418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788586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513240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838126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629065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6898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2105001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48712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06089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0281210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27573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664103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068320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15379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562055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148964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809985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3511696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276593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372886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004290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933244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50490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154463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330720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5078532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2771569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3905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6288995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581623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56195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092758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576683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4804216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7801066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0297986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876052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004464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73371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435528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100661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237012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6884802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460011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49620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8150350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907798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5738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4622230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0535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5182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128853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194203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76659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392598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6676916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76157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1401866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7526264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301771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67003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663181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286281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229327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2882558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073515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991822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4116000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671791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710200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215048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8389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264636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05944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392921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150027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442788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2921850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757130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719296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6142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18194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92507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82880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42054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07563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2403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43740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656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454566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59990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71173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61974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2236424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78373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698189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70986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4192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277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45545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26222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82539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961751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7019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134926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32331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223930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932226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50313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388598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65123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6178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223769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40018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43343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870694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32068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5189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0441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737986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166904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18031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539832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58061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53685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805960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72994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2805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71727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674530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09440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28647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134021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44025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831860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66671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49988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28856599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735231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050798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91910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6558196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039719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68422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6998747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07404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66099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4704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1663072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494365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0676774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183399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962266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3216743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7506268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2066738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382925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42600856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xfrm>
            <a:off x="7010400" y="6523672"/>
            <a:ext cx="2133600" cy="268139"/>
          </a:xfrm>
          <a:ln/>
        </p:spPr>
        <p:txBody>
          <a:bodyPr/>
          <a:lstStyle>
            <a:lvl1pPr>
              <a:defRPr/>
            </a:lvl1pPr>
          </a:lstStyle>
          <a:p>
            <a:pPr>
              <a:defRPr/>
            </a:pPr>
            <a:fld id="{CAC80D74-3009-4B50-9181-33AAF474A1B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98178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C16F1C0D-F0C8-45A8-BCC3-00ACF26E2D3C}" type="datetimeFigureOut">
              <a:rPr lang="ko-KR" altLang="en-US" smtClean="0"/>
              <a:t>2017-05-25</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29036645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45B8A-3835-46E6-9651-B9FC1164946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17168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6F8E9E-357E-421E-ACBA-6D93545A890B}"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278076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A08BEE-A2B5-4AA0-9F00-DBDDB1EE06EA}"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319863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4DD00C-75EE-4C3D-AF24-E979A474A3F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2844039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3E0A0E-2A84-4DBD-AE62-A76F12CE016C}"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3423761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A9F64-B5AF-4E41-A6B5-9D8BD1EA00F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91190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AC8B4-94CE-42F9-879B-B562D79FE60E}"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4853515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CE1287-6CDC-4225-A8CC-DDA854BA1812}"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15741839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F28E23-992B-4AC0-AD0F-975183E295FD}"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8187352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BC4942-B0A7-4B03-B606-5BF43DA62478}" type="slidenum">
              <a:rPr lang="en-US" altLang="ko-KR">
                <a:solidFill>
                  <a:srgbClr val="000000"/>
                </a:solidFill>
              </a:rPr>
              <a:pPr>
                <a:defRPr/>
              </a:pPr>
              <a:t>‹#›</a:t>
            </a:fld>
            <a:endParaRPr lang="en-US" altLang="ko-KR">
              <a:solidFill>
                <a:srgbClr val="000000"/>
              </a:solidFill>
            </a:endParaRPr>
          </a:p>
        </p:txBody>
      </p:sp>
    </p:spTree>
    <p:extLst>
      <p:ext uri="{BB962C8B-B14F-4D97-AF65-F5344CB8AC3E}">
        <p14:creationId xmlns:p14="http://schemas.microsoft.com/office/powerpoint/2010/main" val="267554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F1C0D-F0C8-45A8-BCC3-00ACF26E2D3C}" type="datetimeFigureOut">
              <a:rPr lang="ko-KR" altLang="en-US" smtClean="0"/>
              <a:t>2017-05-25</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831C9-C247-4C2E-B5E4-2B938AD90FA9}" type="slidenum">
              <a:rPr lang="ko-KR" altLang="en-US" smtClean="0"/>
              <a:t>‹#›</a:t>
            </a:fld>
            <a:endParaRPr lang="ko-KR" altLang="en-US"/>
          </a:p>
        </p:txBody>
      </p:sp>
    </p:spTree>
    <p:extLst>
      <p:ext uri="{BB962C8B-B14F-4D97-AF65-F5344CB8AC3E}">
        <p14:creationId xmlns:p14="http://schemas.microsoft.com/office/powerpoint/2010/main" val="399932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35400964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306328951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31804750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4917986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34511737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26436056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20765282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74547195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8148836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5394997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8882433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41519126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33348149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0490097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9374609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pPr fontAlgn="base">
              <a:spcBef>
                <a:spcPct val="0"/>
              </a:spcBef>
              <a:spcAft>
                <a:spcPct val="0"/>
              </a:spcAft>
              <a:defRPr/>
            </a:pPr>
            <a:fld id="{A3A6E26E-CE8B-4E66-9F29-772A5AA54626}"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extLst>
      <p:ext uri="{BB962C8B-B14F-4D97-AF65-F5344CB8AC3E}">
        <p14:creationId xmlns:p14="http://schemas.microsoft.com/office/powerpoint/2010/main" val="18631205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9.xml"/><Relationship Id="rId5" Type="http://schemas.openxmlformats.org/officeDocument/2006/relationships/image" Target="../media/image15.em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0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22.xml"/><Relationship Id="rId6" Type="http://schemas.openxmlformats.org/officeDocument/2006/relationships/image" Target="../media/image15.emf"/><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3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4.xml"/><Relationship Id="rId5" Type="http://schemas.openxmlformats.org/officeDocument/2006/relationships/image" Target="../media/image23.emf"/><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55.xml"/><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166.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166.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6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166.xml"/><Relationship Id="rId6" Type="http://schemas.openxmlformats.org/officeDocument/2006/relationships/image" Target="../media/image25.emf"/><Relationship Id="rId5" Type="http://schemas.openxmlformats.org/officeDocument/2006/relationships/image" Target="../media/image32.emf"/><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66.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6.xml"/><Relationship Id="rId5" Type="http://schemas.openxmlformats.org/officeDocument/2006/relationships/image" Target="../media/image25.emf"/><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166.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66.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6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16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66.xml"/><Relationship Id="rId5" Type="http://schemas.openxmlformats.org/officeDocument/2006/relationships/image" Target="../media/image25.em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6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166.xml"/><Relationship Id="rId4"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77.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77.xml"/><Relationship Id="rId5" Type="http://schemas.openxmlformats.org/officeDocument/2006/relationships/image" Target="../media/image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7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77.xml"/><Relationship Id="rId5" Type="http://schemas.openxmlformats.org/officeDocument/2006/relationships/image" Target="../media/image47.jpe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77.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7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7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77.xml"/><Relationship Id="rId5" Type="http://schemas.openxmlformats.org/officeDocument/2006/relationships/image" Target="../media/image4.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0.emf"/><Relationship Id="rId5" Type="http://schemas.openxmlformats.org/officeDocument/2006/relationships/image" Target="../media/image4.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3705" y="2705026"/>
            <a:ext cx="6922729" cy="1446550"/>
          </a:xfrm>
          <a:prstGeom prst="rect">
            <a:avLst/>
          </a:prstGeom>
          <a:noFill/>
        </p:spPr>
        <p:txBody>
          <a:bodyPr wrap="none" rtlCol="0">
            <a:spAutoFit/>
          </a:bodyPr>
          <a:lstStyle/>
          <a:p>
            <a:r>
              <a:rPr lang="en-US" altLang="ko-KR" sz="8800" dirty="0" smtClean="0"/>
              <a:t>Photosystem 2</a:t>
            </a:r>
            <a:endParaRPr lang="ko-KR" altLang="en-US" sz="8800" dirty="0"/>
          </a:p>
        </p:txBody>
      </p:sp>
    </p:spTree>
    <p:extLst>
      <p:ext uri="{BB962C8B-B14F-4D97-AF65-F5344CB8AC3E}">
        <p14:creationId xmlns:p14="http://schemas.microsoft.com/office/powerpoint/2010/main" val="895657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 </a:t>
            </a:r>
            <a:r>
              <a:rPr kumimoji="1" lang="en-US" altLang="ko-KR" sz="2000" dirty="0">
                <a:solidFill>
                  <a:srgbClr val="0000FF"/>
                </a:solidFill>
                <a:effectLst>
                  <a:reflection blurRad="6350" stA="55000" endA="300" endPos="45500" dir="5400000" sy="-100000" algn="bl" rotWithShape="0"/>
                </a:effectLst>
                <a:latin typeface="맑은 고딕" pitchFamily="50" charset="-127"/>
                <a:ea typeface="맑은 고딕" pitchFamily="50" charset="-127"/>
              </a:rPr>
              <a:t>-</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 </a:t>
            </a:r>
            <a:r>
              <a:rPr kumimoji="1" lang="en-US" altLang="ko-KR" sz="2000" b="1" i="1" dirty="0">
                <a:solidFill>
                  <a:srgbClr val="0000FF"/>
                </a:solidFill>
                <a:latin typeface="맑은 고딕" pitchFamily="50" charset="-127"/>
                <a:ea typeface="맑은 고딕" pitchFamily="50" charset="-127"/>
              </a:rPr>
              <a:t>Comparison of ITO/</a:t>
            </a:r>
            <a:r>
              <a:rPr kumimoji="1" lang="en-US" altLang="ko-KR" sz="2000" b="1" i="1" dirty="0" err="1">
                <a:solidFill>
                  <a:srgbClr val="0000FF"/>
                </a:solidFill>
                <a:latin typeface="맑은 고딕" pitchFamily="50" charset="-127"/>
                <a:ea typeface="맑은 고딕" pitchFamily="50" charset="-127"/>
              </a:rPr>
              <a:t>PPy</a:t>
            </a:r>
            <a:r>
              <a:rPr kumimoji="1" lang="en-US" altLang="ko-KR" sz="2000" b="1" i="1" dirty="0">
                <a:solidFill>
                  <a:srgbClr val="0000FF"/>
                </a:solidFill>
                <a:latin typeface="맑은 고딕" pitchFamily="50" charset="-127"/>
                <a:ea typeface="맑은 고딕" pitchFamily="50" charset="-127"/>
              </a:rPr>
              <a:t> and ITO/</a:t>
            </a:r>
            <a:r>
              <a:rPr kumimoji="1" lang="en-US" altLang="ko-KR" sz="2000" b="1" i="1" dirty="0" err="1">
                <a:solidFill>
                  <a:srgbClr val="0000FF"/>
                </a:solidFill>
                <a:latin typeface="맑은 고딕" pitchFamily="50" charset="-127"/>
                <a:ea typeface="맑은 고딕" pitchFamily="50" charset="-127"/>
              </a:rPr>
              <a:t>PPy</a:t>
            </a:r>
            <a:r>
              <a:rPr kumimoji="1" lang="en-US" altLang="ko-KR" sz="2000" b="1" i="1" dirty="0">
                <a:solidFill>
                  <a:srgbClr val="0000FF"/>
                </a:solidFill>
                <a:latin typeface="맑은 고딕" pitchFamily="50" charset="-127"/>
                <a:ea typeface="맑은 고딕" pitchFamily="50" charset="-127"/>
              </a:rPr>
              <a:t> film</a:t>
            </a:r>
            <a:endParaRPr kumimoji="1" lang="ko-KR" altLang="en-US" sz="2000" b="1" dirty="0">
              <a:solidFill>
                <a:srgbClr val="0000FF"/>
              </a:solidFill>
              <a:latin typeface="맑은 고딕" pitchFamily="50" charset="-127"/>
              <a:ea typeface="맑은 고딕"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grpSp>
        <p:nvGrpSpPr>
          <p:cNvPr id="9" name="그룹 8"/>
          <p:cNvGrpSpPr/>
          <p:nvPr/>
        </p:nvGrpSpPr>
        <p:grpSpPr>
          <a:xfrm>
            <a:off x="110670" y="4306673"/>
            <a:ext cx="2592289" cy="2166919"/>
            <a:chOff x="208640" y="3946720"/>
            <a:chExt cx="3270161" cy="2483178"/>
          </a:xfrm>
        </p:grpSpPr>
        <p:pic>
          <p:nvPicPr>
            <p:cNvPr id="6" name="그림 5"/>
            <p:cNvPicPr>
              <a:picLocks noChangeAspect="1"/>
            </p:cNvPicPr>
            <p:nvPr/>
          </p:nvPicPr>
          <p:blipFill>
            <a:blip r:embed="rId4"/>
            <a:stretch>
              <a:fillRect/>
            </a:stretch>
          </p:blipFill>
          <p:spPr>
            <a:xfrm>
              <a:off x="208640" y="3946720"/>
              <a:ext cx="3270161" cy="2470203"/>
            </a:xfrm>
            <a:prstGeom prst="rect">
              <a:avLst/>
            </a:prstGeom>
          </p:spPr>
        </p:pic>
        <p:sp>
          <p:nvSpPr>
            <p:cNvPr id="7" name="직사각형 6"/>
            <p:cNvSpPr/>
            <p:nvPr/>
          </p:nvSpPr>
          <p:spPr>
            <a:xfrm>
              <a:off x="233635" y="6006663"/>
              <a:ext cx="766811" cy="423235"/>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grpSp>
      <p:grpSp>
        <p:nvGrpSpPr>
          <p:cNvPr id="8" name="그룹 7"/>
          <p:cNvGrpSpPr/>
          <p:nvPr/>
        </p:nvGrpSpPr>
        <p:grpSpPr>
          <a:xfrm>
            <a:off x="865904" y="980728"/>
            <a:ext cx="7412191" cy="2761538"/>
            <a:chOff x="467542" y="1025524"/>
            <a:chExt cx="7412191" cy="2761538"/>
          </a:xfrm>
        </p:grpSpPr>
        <p:pic>
          <p:nvPicPr>
            <p:cNvPr id="4" name="그림 3"/>
            <p:cNvPicPr>
              <a:picLocks noChangeAspect="1"/>
            </p:cNvPicPr>
            <p:nvPr/>
          </p:nvPicPr>
          <p:blipFill rotWithShape="1">
            <a:blip r:embed="rId5"/>
            <a:srcRect r="50013" b="51152"/>
            <a:stretch/>
          </p:blipFill>
          <p:spPr>
            <a:xfrm>
              <a:off x="467544" y="1025525"/>
              <a:ext cx="3739420" cy="2761537"/>
            </a:xfrm>
            <a:prstGeom prst="rect">
              <a:avLst/>
            </a:prstGeom>
          </p:spPr>
        </p:pic>
        <p:sp>
          <p:nvSpPr>
            <p:cNvPr id="21" name="직사각형 20"/>
            <p:cNvSpPr/>
            <p:nvPr/>
          </p:nvSpPr>
          <p:spPr>
            <a:xfrm>
              <a:off x="467542" y="3343399"/>
              <a:ext cx="966931" cy="369332"/>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PPyBQ</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pic>
          <p:nvPicPr>
            <p:cNvPr id="22" name="그림 21"/>
            <p:cNvPicPr>
              <a:picLocks noChangeAspect="1"/>
            </p:cNvPicPr>
            <p:nvPr/>
          </p:nvPicPr>
          <p:blipFill rotWithShape="1">
            <a:blip r:embed="rId5"/>
            <a:srcRect l="51268" b="52743"/>
            <a:stretch/>
          </p:blipFill>
          <p:spPr>
            <a:xfrm>
              <a:off x="4206964" y="1025524"/>
              <a:ext cx="3672769" cy="2691507"/>
            </a:xfrm>
            <a:prstGeom prst="rect">
              <a:avLst/>
            </a:prstGeom>
          </p:spPr>
        </p:pic>
        <p:sp>
          <p:nvSpPr>
            <p:cNvPr id="23" name="직사각형 22"/>
            <p:cNvSpPr/>
            <p:nvPr/>
          </p:nvSpPr>
          <p:spPr>
            <a:xfrm>
              <a:off x="4250459" y="3343399"/>
              <a:ext cx="966931" cy="369332"/>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PPyBQ</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grpSp>
      <p:sp>
        <p:nvSpPr>
          <p:cNvPr id="24" name="직사각형 23"/>
          <p:cNvSpPr/>
          <p:nvPr/>
        </p:nvSpPr>
        <p:spPr>
          <a:xfrm>
            <a:off x="2722773" y="4275092"/>
            <a:ext cx="6281057" cy="2308324"/>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Thickness of benzoquinone doped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polypyrrole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nanowire film is 2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μm</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and the average diameter of nanowire is about 130 nm.</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In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polypyrrole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nanostructures synthesized under the same conditions without BQ, the well-defined nanowires could not be obtained.</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This result indicates that the BQ serves as the template to induce the formation of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nanowires under applied voltage.</a:t>
            </a:r>
          </a:p>
        </p:txBody>
      </p:sp>
    </p:spTree>
    <p:extLst>
      <p:ext uri="{BB962C8B-B14F-4D97-AF65-F5344CB8AC3E}">
        <p14:creationId xmlns:p14="http://schemas.microsoft.com/office/powerpoint/2010/main" val="2416305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 </a:t>
            </a:r>
            <a:r>
              <a:rPr kumimoji="1" lang="en-US" altLang="ko-KR" sz="2000" b="1" i="1" dirty="0">
                <a:solidFill>
                  <a:srgbClr val="0000FF"/>
                </a:solidFill>
                <a:effectLst>
                  <a:reflection blurRad="6350" stA="55000" endA="300" endPos="45500" dir="5400000" sy="-100000" algn="bl" rotWithShape="0"/>
                </a:effectLst>
                <a:latin typeface="맑은 고딕" pitchFamily="50" charset="-127"/>
                <a:ea typeface="맑은 고딕" pitchFamily="50" charset="-127"/>
              </a:rPr>
              <a:t>- </a:t>
            </a:r>
            <a:r>
              <a:rPr kumimoji="1" lang="ko-KR" altLang="en-US" sz="2000" b="1" i="1" dirty="0">
                <a:solidFill>
                  <a:srgbClr val="0000FF"/>
                </a:solidFill>
                <a:latin typeface="맑은 고딕" pitchFamily="50" charset="-127"/>
                <a:ea typeface="맑은 고딕" pitchFamily="50" charset="-127"/>
              </a:rPr>
              <a:t>Characterization for ITO/PPy</a:t>
            </a:r>
            <a:r>
              <a:rPr kumimoji="1" lang="en-US" altLang="ko-KR" sz="2000" b="1" i="1" dirty="0">
                <a:solidFill>
                  <a:srgbClr val="0000FF"/>
                </a:solidFill>
                <a:latin typeface="맑은 고딕" pitchFamily="50" charset="-127"/>
                <a:ea typeface="맑은 고딕" pitchFamily="50" charset="-127"/>
              </a:rPr>
              <a:t>BQ </a:t>
            </a:r>
            <a:r>
              <a:rPr kumimoji="1" lang="en-US" altLang="ko-KR" sz="2000" b="1" i="1" dirty="0">
                <a:solidFill>
                  <a:srgbClr val="0000FF"/>
                </a:solidFill>
                <a:latin typeface="Arial" panose="020B0604020202020204" pitchFamily="34" charset="0"/>
                <a:ea typeface="맑은 고딕" pitchFamily="50" charset="-127"/>
                <a:cs typeface="Arial" panose="020B0604020202020204" pitchFamily="34" charset="0"/>
              </a:rPr>
              <a:t>nanowires</a:t>
            </a:r>
            <a:r>
              <a:rPr kumimoji="1" lang="ko-KR" altLang="en-US" sz="2000" b="1" i="1" dirty="0">
                <a:solidFill>
                  <a:srgbClr val="0000FF"/>
                </a:solidFill>
                <a:latin typeface="맑은 고딕" pitchFamily="50" charset="-127"/>
                <a:ea typeface="맑은 고딕" pitchFamily="50" charset="-127"/>
              </a:rPr>
              <a:t> </a:t>
            </a:r>
            <a:r>
              <a:rPr kumimoji="1" lang="en-US" altLang="ko-KR" sz="2000" b="1" i="1" dirty="0">
                <a:solidFill>
                  <a:srgbClr val="0000FF"/>
                </a:solidFill>
                <a:effectLst>
                  <a:reflection blurRad="6350" stA="55000" endA="300" endPos="45500" dir="5400000" sy="-100000" algn="bl" rotWithShape="0"/>
                </a:effectLst>
                <a:latin typeface="맑은 고딕" pitchFamily="50" charset="-127"/>
                <a:ea typeface="맑은 고딕" pitchFamily="50" charset="-127"/>
              </a:rPr>
              <a:t> </a:t>
            </a:r>
            <a:endParaRPr kumimoji="1" lang="ko-KR" altLang="en-US" sz="2000" b="1" i="1" dirty="0">
              <a:solidFill>
                <a:srgbClr val="0000FF"/>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3" name="그림 2"/>
          <p:cNvPicPr>
            <a:picLocks noChangeAspect="1"/>
          </p:cNvPicPr>
          <p:nvPr/>
        </p:nvPicPr>
        <p:blipFill rotWithShape="1">
          <a:blip r:embed="rId4"/>
          <a:srcRect t="50487"/>
          <a:stretch/>
        </p:blipFill>
        <p:spPr>
          <a:xfrm>
            <a:off x="2971346" y="1124743"/>
            <a:ext cx="6137431" cy="2689697"/>
          </a:xfrm>
          <a:prstGeom prst="rect">
            <a:avLst/>
          </a:prstGeom>
        </p:spPr>
      </p:pic>
      <p:pic>
        <p:nvPicPr>
          <p:cNvPr id="9" name="그림 8"/>
          <p:cNvPicPr>
            <a:picLocks noChangeAspect="1"/>
          </p:cNvPicPr>
          <p:nvPr/>
        </p:nvPicPr>
        <p:blipFill rotWithShape="1">
          <a:blip r:embed="rId4"/>
          <a:srcRect l="50234" b="49704"/>
          <a:stretch/>
        </p:blipFill>
        <p:spPr>
          <a:xfrm>
            <a:off x="20143" y="1209228"/>
            <a:ext cx="3004384" cy="2687515"/>
          </a:xfrm>
          <a:prstGeom prst="rect">
            <a:avLst/>
          </a:prstGeom>
        </p:spPr>
      </p:pic>
      <p:sp>
        <p:nvSpPr>
          <p:cNvPr id="4" name="직사각형 3"/>
          <p:cNvSpPr/>
          <p:nvPr/>
        </p:nvSpPr>
        <p:spPr>
          <a:xfrm rot="16200000">
            <a:off x="576163" y="2792266"/>
            <a:ext cx="543739" cy="276999"/>
          </a:xfrm>
          <a:prstGeom prst="rect">
            <a:avLst/>
          </a:prstGeom>
        </p:spPr>
        <p:txBody>
          <a:bodyPr wrap="none">
            <a:spAutoFit/>
          </a:bodyPr>
          <a:lstStyle/>
          <a:p>
            <a:pPr fontAlgn="base">
              <a:spcBef>
                <a:spcPct val="0"/>
              </a:spcBef>
              <a:spcAft>
                <a:spcPct val="0"/>
              </a:spcAft>
            </a:pPr>
            <a:r>
              <a:rPr kumimoji="1" lang="en-US" altLang="ko-KR" sz="1200" b="1" dirty="0">
                <a:solidFill>
                  <a:srgbClr val="000000"/>
                </a:solidFill>
                <a:latin typeface="Arial" panose="020B0604020202020204" pitchFamily="34" charset="0"/>
                <a:ea typeface="맑은 고딕" pitchFamily="50" charset="-127"/>
                <a:cs typeface="Arial" panose="020B0604020202020204" pitchFamily="34" charset="0"/>
              </a:rPr>
              <a:t>3417</a:t>
            </a:r>
            <a:endParaRPr kumimoji="1" lang="ko-KR" altLang="en-US" sz="1200" b="1"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5" name="직사각형 4"/>
          <p:cNvSpPr/>
          <p:nvPr/>
        </p:nvSpPr>
        <p:spPr>
          <a:xfrm>
            <a:off x="596200" y="3094014"/>
            <a:ext cx="503664" cy="307777"/>
          </a:xfrm>
          <a:prstGeom prst="rect">
            <a:avLst/>
          </a:prstGeom>
        </p:spPr>
        <p:txBody>
          <a:bodyPr wrap="none">
            <a:spAutoFit/>
          </a:bodyPr>
          <a:lstStyle/>
          <a:p>
            <a:pPr fontAlgn="base">
              <a:spcBef>
                <a:spcPct val="0"/>
              </a:spcBef>
              <a:spcAft>
                <a:spcPct val="0"/>
              </a:spcAft>
            </a:pPr>
            <a:r>
              <a:rPr kumimoji="1" lang="en-US" altLang="ko-KR" sz="1400" b="1" dirty="0">
                <a:solidFill>
                  <a:srgbClr val="0000FF"/>
                </a:solidFill>
                <a:latin typeface="Arial" panose="020B0604020202020204" pitchFamily="34" charset="0"/>
                <a:ea typeface="맑은 고딕" pitchFamily="50" charset="-127"/>
                <a:cs typeface="Arial" panose="020B0604020202020204" pitchFamily="34" charset="0"/>
              </a:rPr>
              <a:t>N-H</a:t>
            </a:r>
            <a:endParaRPr kumimoji="1" lang="ko-KR" altLang="en-US" sz="1400" b="1"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6" name="직사각형 5"/>
          <p:cNvSpPr/>
          <p:nvPr/>
        </p:nvSpPr>
        <p:spPr>
          <a:xfrm>
            <a:off x="1783773" y="2989370"/>
            <a:ext cx="503664" cy="307777"/>
          </a:xfrm>
          <a:prstGeom prst="rect">
            <a:avLst/>
          </a:prstGeom>
        </p:spPr>
        <p:txBody>
          <a:bodyPr wrap="none">
            <a:spAutoFit/>
          </a:bodyPr>
          <a:lstStyle/>
          <a:p>
            <a:pPr fontAlgn="base">
              <a:spcBef>
                <a:spcPct val="0"/>
              </a:spcBef>
              <a:spcAft>
                <a:spcPct val="0"/>
              </a:spcAft>
            </a:pPr>
            <a:r>
              <a:rPr kumimoji="1" lang="en-US" altLang="ko-KR" sz="1400" b="1" dirty="0">
                <a:solidFill>
                  <a:srgbClr val="0000FF"/>
                </a:solidFill>
                <a:latin typeface="Arial" panose="020B0604020202020204" pitchFamily="34" charset="0"/>
                <a:ea typeface="맑은 고딕" pitchFamily="50" charset="-127"/>
                <a:cs typeface="Arial" panose="020B0604020202020204" pitchFamily="34" charset="0"/>
              </a:rPr>
              <a:t>C-C</a:t>
            </a:r>
            <a:endParaRPr kumimoji="1" lang="ko-KR" altLang="en-US" sz="1400" b="1"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14" name="직사각형 13"/>
          <p:cNvSpPr/>
          <p:nvPr/>
        </p:nvSpPr>
        <p:spPr>
          <a:xfrm>
            <a:off x="2123169" y="3012826"/>
            <a:ext cx="503664" cy="307777"/>
          </a:xfrm>
          <a:prstGeom prst="rect">
            <a:avLst/>
          </a:prstGeom>
        </p:spPr>
        <p:txBody>
          <a:bodyPr wrap="none">
            <a:spAutoFit/>
          </a:bodyPr>
          <a:lstStyle/>
          <a:p>
            <a:pPr fontAlgn="base">
              <a:spcBef>
                <a:spcPct val="0"/>
              </a:spcBef>
              <a:spcAft>
                <a:spcPct val="0"/>
              </a:spcAft>
            </a:pPr>
            <a:r>
              <a:rPr kumimoji="1" lang="en-US" altLang="ko-KR" sz="1400" b="1" dirty="0">
                <a:solidFill>
                  <a:srgbClr val="0000FF"/>
                </a:solidFill>
                <a:latin typeface="Arial" panose="020B0604020202020204" pitchFamily="34" charset="0"/>
                <a:ea typeface="맑은 고딕" pitchFamily="50" charset="-127"/>
                <a:cs typeface="Arial" panose="020B0604020202020204" pitchFamily="34" charset="0"/>
              </a:rPr>
              <a:t>C-N</a:t>
            </a:r>
            <a:endParaRPr kumimoji="1" lang="ko-KR" altLang="en-US" sz="1400" b="1"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15" name="직사각형 14"/>
          <p:cNvSpPr/>
          <p:nvPr/>
        </p:nvSpPr>
        <p:spPr>
          <a:xfrm>
            <a:off x="2470102" y="2900216"/>
            <a:ext cx="503664" cy="307777"/>
          </a:xfrm>
          <a:prstGeom prst="rect">
            <a:avLst/>
          </a:prstGeom>
        </p:spPr>
        <p:txBody>
          <a:bodyPr wrap="none">
            <a:spAutoFit/>
          </a:bodyPr>
          <a:lstStyle/>
          <a:p>
            <a:pPr fontAlgn="base">
              <a:spcBef>
                <a:spcPct val="0"/>
              </a:spcBef>
              <a:spcAft>
                <a:spcPct val="0"/>
              </a:spcAft>
            </a:pPr>
            <a:r>
              <a:rPr kumimoji="1" lang="en-US" altLang="ko-KR" sz="1400" b="1" dirty="0">
                <a:solidFill>
                  <a:srgbClr val="0000FF"/>
                </a:solidFill>
                <a:latin typeface="Arial" panose="020B0604020202020204" pitchFamily="34" charset="0"/>
                <a:ea typeface="맑은 고딕" pitchFamily="50" charset="-127"/>
                <a:cs typeface="Arial" panose="020B0604020202020204" pitchFamily="34" charset="0"/>
              </a:rPr>
              <a:t>C-H</a:t>
            </a:r>
            <a:endParaRPr kumimoji="1" lang="ko-KR" altLang="en-US" sz="1400" b="1" dirty="0">
              <a:solidFill>
                <a:srgbClr val="0000FF"/>
              </a:solidFill>
              <a:latin typeface="Arial" panose="020B0604020202020204" pitchFamily="34" charset="0"/>
              <a:ea typeface="맑은 고딕" pitchFamily="50" charset="-127"/>
              <a:cs typeface="Arial" panose="020B0604020202020204" pitchFamily="34" charset="0"/>
            </a:endParaRPr>
          </a:p>
        </p:txBody>
      </p:sp>
      <p:pic>
        <p:nvPicPr>
          <p:cNvPr id="8" name="Picture 2" descr="pyrrole에 대한 이미지 검색결과"/>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7924" y="4221088"/>
            <a:ext cx="1839980" cy="17844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enzoquinone에 대한 이미지 검색결과"/>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97665" y="4904470"/>
            <a:ext cx="1637963" cy="629986"/>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3880060" y="4961734"/>
            <a:ext cx="5130252" cy="1815882"/>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rPr>
              <a:t>In the FTIR data of PPyBQ, the phenomenon of certain peaks shift and a narrow band may be caused by the conjugation of BQ to the pyrrole ring.</a:t>
            </a: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All in all, the results of chemical bonding states of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nanowires disclose that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nanowires were doped by BQ.</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8" name="직사각형 17"/>
          <p:cNvSpPr/>
          <p:nvPr/>
        </p:nvSpPr>
        <p:spPr>
          <a:xfrm>
            <a:off x="2147676" y="6090848"/>
            <a:ext cx="1231363" cy="369332"/>
          </a:xfrm>
          <a:prstGeom prst="rect">
            <a:avLst/>
          </a:prstGeom>
        </p:spPr>
        <p:txBody>
          <a:bodyPr wrap="none">
            <a:spAutoFit/>
          </a:bodyPr>
          <a:lstStyle/>
          <a:p>
            <a:pPr fontAlgn="base">
              <a:spcBef>
                <a:spcPct val="0"/>
              </a:spcBef>
              <a:spcAft>
                <a:spcPct val="0"/>
              </a:spcAft>
            </a:pPr>
            <a:r>
              <a:rPr kumimoji="1" lang="en-US" altLang="ko-KR" dirty="0">
                <a:solidFill>
                  <a:srgbClr val="000000"/>
                </a:solidFill>
                <a:latin typeface="맑은 고딕" pitchFamily="50" charset="-127"/>
                <a:ea typeface="맑은 고딕" pitchFamily="50" charset="-127"/>
              </a:rPr>
              <a:t>&lt;Pyrrole&gt;</a:t>
            </a:r>
            <a:endParaRPr kumimoji="1" lang="ko-KR" altLang="en-US" dirty="0">
              <a:solidFill>
                <a:srgbClr val="000000"/>
              </a:solidFill>
              <a:latin typeface="맑은 고딕" pitchFamily="50" charset="-127"/>
              <a:ea typeface="맑은 고딕" pitchFamily="50" charset="-127"/>
            </a:endParaRPr>
          </a:p>
        </p:txBody>
      </p:sp>
      <p:sp>
        <p:nvSpPr>
          <p:cNvPr id="24" name="직사각형 23"/>
          <p:cNvSpPr/>
          <p:nvPr/>
        </p:nvSpPr>
        <p:spPr>
          <a:xfrm>
            <a:off x="50851" y="6102698"/>
            <a:ext cx="2000869" cy="369332"/>
          </a:xfrm>
          <a:prstGeom prst="rect">
            <a:avLst/>
          </a:prstGeom>
        </p:spPr>
        <p:txBody>
          <a:bodyPr wrap="none">
            <a:spAutoFit/>
          </a:bodyPr>
          <a:lstStyle/>
          <a:p>
            <a:pPr fontAlgn="base">
              <a:spcBef>
                <a:spcPct val="0"/>
              </a:spcBef>
              <a:spcAft>
                <a:spcPct val="0"/>
              </a:spcAft>
            </a:pPr>
            <a:r>
              <a:rPr kumimoji="1" lang="en-US" altLang="ko-KR" dirty="0">
                <a:solidFill>
                  <a:srgbClr val="000000"/>
                </a:solidFill>
                <a:latin typeface="맑은 고딕" pitchFamily="50" charset="-127"/>
                <a:ea typeface="맑은 고딕" pitchFamily="50" charset="-127"/>
              </a:rPr>
              <a:t>&lt;Benzoquinone&gt;</a:t>
            </a:r>
            <a:endParaRPr kumimoji="1" lang="ko-KR" altLang="en-US" dirty="0">
              <a:solidFill>
                <a:srgbClr val="000000"/>
              </a:solidFill>
              <a:latin typeface="맑은 고딕" pitchFamily="50" charset="-127"/>
              <a:ea typeface="맑은 고딕" pitchFamily="50" charset="-127"/>
            </a:endParaRPr>
          </a:p>
        </p:txBody>
      </p:sp>
    </p:spTree>
    <p:extLst>
      <p:ext uri="{BB962C8B-B14F-4D97-AF65-F5344CB8AC3E}">
        <p14:creationId xmlns:p14="http://schemas.microsoft.com/office/powerpoint/2010/main" val="1687438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 </a:t>
            </a:r>
            <a:r>
              <a:rPr kumimoji="1" lang="en-US" altLang="ko-KR" sz="2000" dirty="0">
                <a:solidFill>
                  <a:srgbClr val="0000FF"/>
                </a:solidFill>
                <a:effectLst>
                  <a:reflection blurRad="6350" stA="55000" endA="300" endPos="45500" dir="5400000" sy="-100000" algn="bl" rotWithShape="0"/>
                </a:effectLst>
                <a:latin typeface="맑은 고딕" pitchFamily="50" charset="-127"/>
                <a:ea typeface="맑은 고딕" pitchFamily="50" charset="-127"/>
              </a:rPr>
              <a:t>- </a:t>
            </a:r>
            <a:r>
              <a:rPr kumimoji="1" lang="en-US" altLang="ko-KR" sz="2000" b="1" i="1" dirty="0">
                <a:solidFill>
                  <a:srgbClr val="0000FF"/>
                </a:solidFill>
                <a:latin typeface="맑은 고딕" pitchFamily="50" charset="-127"/>
                <a:ea typeface="맑은 고딕" pitchFamily="50" charset="-127"/>
              </a:rPr>
              <a:t>Construction of ITO/</a:t>
            </a:r>
            <a:r>
              <a:rPr kumimoji="1" lang="en-US" altLang="ko-KR" sz="2000" b="1" i="1" dirty="0" err="1">
                <a:solidFill>
                  <a:srgbClr val="0000FF"/>
                </a:solidFill>
                <a:latin typeface="맑은 고딕" pitchFamily="50" charset="-127"/>
                <a:ea typeface="맑은 고딕" pitchFamily="50" charset="-127"/>
              </a:rPr>
              <a:t>PPyBQ</a:t>
            </a:r>
            <a:r>
              <a:rPr kumimoji="1" lang="en-US" altLang="ko-KR" sz="2000" b="1" i="1" dirty="0">
                <a:solidFill>
                  <a:srgbClr val="0000FF"/>
                </a:solidFill>
                <a:latin typeface="맑은 고딕" pitchFamily="50" charset="-127"/>
                <a:ea typeface="맑은 고딕" pitchFamily="50" charset="-127"/>
              </a:rPr>
              <a:t>/PSII </a:t>
            </a:r>
            <a:r>
              <a:rPr kumimoji="1" lang="en-US" altLang="ko-KR" sz="2000" b="1" i="1" dirty="0" err="1">
                <a:solidFill>
                  <a:srgbClr val="0000FF"/>
                </a:solidFill>
                <a:latin typeface="맑은 고딕" pitchFamily="50" charset="-127"/>
                <a:ea typeface="맑은 고딕" pitchFamily="50" charset="-127"/>
              </a:rPr>
              <a:t>photoanode</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 </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sp>
        <p:nvSpPr>
          <p:cNvPr id="24" name="직사각형 23"/>
          <p:cNvSpPr/>
          <p:nvPr/>
        </p:nvSpPr>
        <p:spPr>
          <a:xfrm>
            <a:off x="317628" y="6053561"/>
            <a:ext cx="8631362" cy="584775"/>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Compared to conventional planar electrodes, this nanostructured electrode with increased effective surface area would immobilize more PSII, which could facilitate enhanced photocurrents.</a:t>
            </a:r>
          </a:p>
        </p:txBody>
      </p:sp>
      <p:pic>
        <p:nvPicPr>
          <p:cNvPr id="17" name="그림 16"/>
          <p:cNvPicPr>
            <a:picLocks noChangeAspect="1"/>
          </p:cNvPicPr>
          <p:nvPr/>
        </p:nvPicPr>
        <p:blipFill rotWithShape="1">
          <a:blip r:embed="rId4"/>
          <a:srcRect t="51427"/>
          <a:stretch/>
        </p:blipFill>
        <p:spPr>
          <a:xfrm>
            <a:off x="1107310" y="3358292"/>
            <a:ext cx="6782519" cy="2489672"/>
          </a:xfrm>
          <a:prstGeom prst="rect">
            <a:avLst/>
          </a:prstGeom>
        </p:spPr>
      </p:pic>
      <p:sp>
        <p:nvSpPr>
          <p:cNvPr id="18" name="직사각형 17"/>
          <p:cNvSpPr/>
          <p:nvPr/>
        </p:nvSpPr>
        <p:spPr>
          <a:xfrm>
            <a:off x="1179800" y="5338663"/>
            <a:ext cx="1531188" cy="369332"/>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PPyBQ</a:t>
            </a:r>
            <a:r>
              <a:rPr kumimoji="1" lang="en-US" altLang="ko-KR" dirty="0">
                <a:solidFill>
                  <a:srgbClr val="FFFF00"/>
                </a:solidFill>
                <a:latin typeface="Arial" panose="020B0604020202020204" pitchFamily="34" charset="0"/>
                <a:ea typeface="맑은 고딕" pitchFamily="50" charset="-127"/>
                <a:cs typeface="Arial" panose="020B0604020202020204" pitchFamily="34" charset="0"/>
              </a:rPr>
              <a:t>/ PSII</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sp>
        <p:nvSpPr>
          <p:cNvPr id="19" name="직사각형 18"/>
          <p:cNvSpPr/>
          <p:nvPr/>
        </p:nvSpPr>
        <p:spPr>
          <a:xfrm>
            <a:off x="4716016" y="5354199"/>
            <a:ext cx="1531188" cy="369332"/>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PPyBQ</a:t>
            </a:r>
            <a:r>
              <a:rPr kumimoji="1" lang="en-US" altLang="ko-KR" dirty="0">
                <a:solidFill>
                  <a:srgbClr val="FFFF00"/>
                </a:solidFill>
                <a:latin typeface="Arial" panose="020B0604020202020204" pitchFamily="34" charset="0"/>
                <a:ea typeface="맑은 고딕" pitchFamily="50" charset="-127"/>
                <a:cs typeface="Arial" panose="020B0604020202020204" pitchFamily="34" charset="0"/>
              </a:rPr>
              <a:t>/ PSII</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pic>
        <p:nvPicPr>
          <p:cNvPr id="20" name="그림 19"/>
          <p:cNvPicPr>
            <a:picLocks noChangeAspect="1"/>
          </p:cNvPicPr>
          <p:nvPr/>
        </p:nvPicPr>
        <p:blipFill rotWithShape="1">
          <a:blip r:embed="rId4"/>
          <a:srcRect r="50013" b="51152"/>
          <a:stretch/>
        </p:blipFill>
        <p:spPr>
          <a:xfrm>
            <a:off x="3347864" y="1220133"/>
            <a:ext cx="2501260" cy="1847164"/>
          </a:xfrm>
          <a:prstGeom prst="rect">
            <a:avLst/>
          </a:prstGeom>
        </p:spPr>
      </p:pic>
      <p:pic>
        <p:nvPicPr>
          <p:cNvPr id="25" name="그림 24"/>
          <p:cNvPicPr>
            <a:picLocks noChangeAspect="1"/>
          </p:cNvPicPr>
          <p:nvPr/>
        </p:nvPicPr>
        <p:blipFill rotWithShape="1">
          <a:blip r:embed="rId5"/>
          <a:srcRect r="50231"/>
          <a:stretch/>
        </p:blipFill>
        <p:spPr>
          <a:xfrm>
            <a:off x="87715" y="879409"/>
            <a:ext cx="2487081" cy="2479000"/>
          </a:xfrm>
          <a:prstGeom prst="rect">
            <a:avLst/>
          </a:prstGeom>
          <a:ln>
            <a:noFill/>
          </a:ln>
        </p:spPr>
      </p:pic>
      <p:sp>
        <p:nvSpPr>
          <p:cNvPr id="3" name="모서리가 둥근 직사각형 2"/>
          <p:cNvSpPr/>
          <p:nvPr/>
        </p:nvSpPr>
        <p:spPr>
          <a:xfrm>
            <a:off x="342548" y="2211887"/>
            <a:ext cx="2160240" cy="71206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cxnSp>
        <p:nvCxnSpPr>
          <p:cNvPr id="10" name="직선 화살표 연결선 9"/>
          <p:cNvCxnSpPr>
            <a:stCxn id="3" idx="3"/>
            <a:endCxn id="20" idx="1"/>
          </p:cNvCxnSpPr>
          <p:nvPr/>
        </p:nvCxnSpPr>
        <p:spPr>
          <a:xfrm flipV="1">
            <a:off x="2502788" y="2143715"/>
            <a:ext cx="845076" cy="4242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그룹 15"/>
          <p:cNvGrpSpPr/>
          <p:nvPr/>
        </p:nvGrpSpPr>
        <p:grpSpPr>
          <a:xfrm>
            <a:off x="6713703" y="1220132"/>
            <a:ext cx="2277975" cy="1811037"/>
            <a:chOff x="208640" y="3946720"/>
            <a:chExt cx="3270161" cy="2470203"/>
          </a:xfrm>
        </p:grpSpPr>
        <p:pic>
          <p:nvPicPr>
            <p:cNvPr id="21" name="그림 20"/>
            <p:cNvPicPr>
              <a:picLocks noChangeAspect="1"/>
            </p:cNvPicPr>
            <p:nvPr/>
          </p:nvPicPr>
          <p:blipFill>
            <a:blip r:embed="rId6"/>
            <a:stretch>
              <a:fillRect/>
            </a:stretch>
          </p:blipFill>
          <p:spPr>
            <a:xfrm>
              <a:off x="208640" y="3946720"/>
              <a:ext cx="3270161" cy="2470203"/>
            </a:xfrm>
            <a:prstGeom prst="rect">
              <a:avLst/>
            </a:prstGeom>
          </p:spPr>
        </p:pic>
        <p:sp>
          <p:nvSpPr>
            <p:cNvPr id="22" name="직사각형 21"/>
            <p:cNvSpPr/>
            <p:nvPr/>
          </p:nvSpPr>
          <p:spPr>
            <a:xfrm>
              <a:off x="208640" y="5932043"/>
              <a:ext cx="766811" cy="423235"/>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grpSp>
      <p:sp>
        <p:nvSpPr>
          <p:cNvPr id="23" name="직사각형 22"/>
          <p:cNvSpPr/>
          <p:nvPr/>
        </p:nvSpPr>
        <p:spPr>
          <a:xfrm>
            <a:off x="3275856" y="2671351"/>
            <a:ext cx="966931" cy="369332"/>
          </a:xfrm>
          <a:prstGeom prst="rect">
            <a:avLst/>
          </a:prstGeom>
        </p:spPr>
        <p:txBody>
          <a:bodyPr wrap="none">
            <a:spAutoFit/>
          </a:bodyPr>
          <a:lstStyle/>
          <a:p>
            <a:pPr fontAlgn="base">
              <a:spcBef>
                <a:spcPct val="0"/>
              </a:spcBef>
              <a:spcAft>
                <a:spcPct val="0"/>
              </a:spcAft>
            </a:pPr>
            <a:r>
              <a:rPr kumimoji="1" lang="en-US" altLang="ko-KR" dirty="0" err="1">
                <a:solidFill>
                  <a:srgbClr val="FFFF00"/>
                </a:solidFill>
                <a:latin typeface="Arial" panose="020B0604020202020204" pitchFamily="34" charset="0"/>
                <a:ea typeface="맑은 고딕" pitchFamily="50" charset="-127"/>
                <a:cs typeface="Arial" panose="020B0604020202020204" pitchFamily="34" charset="0"/>
              </a:rPr>
              <a:t>PPyBQ</a:t>
            </a:r>
            <a:endParaRPr kumimoji="1" lang="ko-KR" altLang="en-US" dirty="0">
              <a:solidFill>
                <a:srgbClr val="FFFF00"/>
              </a:solidFill>
              <a:latin typeface="Arial" panose="020B0604020202020204" pitchFamily="34" charset="0"/>
              <a:ea typeface="맑은 고딕" pitchFamily="50" charset="-127"/>
              <a:cs typeface="Arial" panose="020B0604020202020204" pitchFamily="34" charset="0"/>
            </a:endParaRPr>
          </a:p>
        </p:txBody>
      </p:sp>
      <p:sp>
        <p:nvSpPr>
          <p:cNvPr id="26" name="직사각형 25"/>
          <p:cNvSpPr/>
          <p:nvPr/>
        </p:nvSpPr>
        <p:spPr>
          <a:xfrm>
            <a:off x="5932847" y="1851327"/>
            <a:ext cx="708848" cy="584775"/>
          </a:xfrm>
          <a:prstGeom prst="rect">
            <a:avLst/>
          </a:prstGeom>
        </p:spPr>
        <p:txBody>
          <a:bodyPr wrap="none">
            <a:spAutoFit/>
          </a:bodyPr>
          <a:lstStyle/>
          <a:p>
            <a:pPr fontAlgn="base">
              <a:spcBef>
                <a:spcPct val="0"/>
              </a:spcBef>
              <a:spcAft>
                <a:spcPct val="0"/>
              </a:spcAft>
            </a:pPr>
            <a:r>
              <a:rPr kumimoji="1" lang="en-US" altLang="ko-KR" sz="3200" dirty="0">
                <a:solidFill>
                  <a:srgbClr val="FF0000"/>
                </a:solidFill>
                <a:latin typeface="Arial" panose="020B0604020202020204" pitchFamily="34" charset="0"/>
                <a:ea typeface="맑은 고딕" pitchFamily="50" charset="-127"/>
                <a:cs typeface="Arial" panose="020B0604020202020204" pitchFamily="34" charset="0"/>
              </a:rPr>
              <a:t>vs.</a:t>
            </a:r>
            <a:endParaRPr kumimoji="1" lang="ko-KR" altLang="en-US" sz="3200" dirty="0">
              <a:solidFill>
                <a:srgbClr val="FF0000"/>
              </a:solidFill>
              <a:latin typeface="Arial" panose="020B0604020202020204" pitchFamily="34" charset="0"/>
              <a:ea typeface="맑은 고딕" pitchFamily="50" charset="-127"/>
              <a:cs typeface="Arial" panose="020B0604020202020204" pitchFamily="34" charset="0"/>
            </a:endParaRPr>
          </a:p>
        </p:txBody>
      </p:sp>
    </p:spTree>
    <p:extLst>
      <p:ext uri="{BB962C8B-B14F-4D97-AF65-F5344CB8AC3E}">
        <p14:creationId xmlns:p14="http://schemas.microsoft.com/office/powerpoint/2010/main" val="971465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4" name="그림 3"/>
          <p:cNvPicPr>
            <a:picLocks noChangeAspect="1"/>
          </p:cNvPicPr>
          <p:nvPr/>
        </p:nvPicPr>
        <p:blipFill>
          <a:blip r:embed="rId4"/>
          <a:stretch>
            <a:fillRect/>
          </a:stretch>
        </p:blipFill>
        <p:spPr>
          <a:xfrm>
            <a:off x="5382153" y="1005439"/>
            <a:ext cx="3726351" cy="3042701"/>
          </a:xfrm>
          <a:prstGeom prst="rect">
            <a:avLst/>
          </a:prstGeom>
        </p:spPr>
      </p:pic>
      <p:sp>
        <p:nvSpPr>
          <p:cNvPr id="11" name="직사각형 10"/>
          <p:cNvSpPr/>
          <p:nvPr/>
        </p:nvSpPr>
        <p:spPr>
          <a:xfrm>
            <a:off x="89756" y="4450642"/>
            <a:ext cx="8964488" cy="2308324"/>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When compared in the presence of PSII, the photocurrent is increased about 11.8 and 39.0-fold for ITO/</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compared to ITO/</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and ITO/PSII, respectively.</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This result could be attributed to the surface area increased by the nanostructured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and the efficient electron transfer between the immobilized PSII and the electrode by redox molecule such as BQ.</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From the DCMU test, they confirmed that the photocurrent was generated from PSII coated on the electrode.</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grpSp>
        <p:nvGrpSpPr>
          <p:cNvPr id="16" name="그룹 15"/>
          <p:cNvGrpSpPr/>
          <p:nvPr/>
        </p:nvGrpSpPr>
        <p:grpSpPr>
          <a:xfrm>
            <a:off x="2123728" y="1032923"/>
            <a:ext cx="3344441" cy="3404189"/>
            <a:chOff x="2042783" y="1032923"/>
            <a:chExt cx="3344441" cy="3404189"/>
          </a:xfrm>
        </p:grpSpPr>
        <p:pic>
          <p:nvPicPr>
            <p:cNvPr id="3" name="그림 2"/>
            <p:cNvPicPr>
              <a:picLocks noChangeAspect="1"/>
            </p:cNvPicPr>
            <p:nvPr/>
          </p:nvPicPr>
          <p:blipFill rotWithShape="1">
            <a:blip r:embed="rId5"/>
            <a:srcRect r="55768"/>
            <a:stretch/>
          </p:blipFill>
          <p:spPr>
            <a:xfrm>
              <a:off x="2042783" y="1032923"/>
              <a:ext cx="3344441" cy="3404189"/>
            </a:xfrm>
            <a:prstGeom prst="rect">
              <a:avLst/>
            </a:prstGeom>
          </p:spPr>
        </p:pic>
        <p:sp>
          <p:nvSpPr>
            <p:cNvPr id="7" name="직사각형 6"/>
            <p:cNvSpPr/>
            <p:nvPr/>
          </p:nvSpPr>
          <p:spPr>
            <a:xfrm>
              <a:off x="2483768" y="3452292"/>
              <a:ext cx="377026" cy="230832"/>
            </a:xfrm>
            <a:prstGeom prst="rect">
              <a:avLst/>
            </a:prstGeom>
          </p:spPr>
          <p:txBody>
            <a:bodyPr wrap="none">
              <a:spAutoFit/>
            </a:bodyPr>
            <a:lstStyle/>
            <a:p>
              <a:pPr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ITO</a:t>
              </a:r>
              <a:endParaRPr kumimoji="1" lang="ko-KR" altLang="en-US" sz="900" b="1"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8" name="직사각형 7"/>
            <p:cNvSpPr/>
            <p:nvPr/>
          </p:nvSpPr>
          <p:spPr>
            <a:xfrm>
              <a:off x="2483768" y="3206071"/>
              <a:ext cx="627095" cy="230832"/>
            </a:xfrm>
            <a:prstGeom prst="rect">
              <a:avLst/>
            </a:prstGeom>
          </p:spPr>
          <p:txBody>
            <a:bodyPr wrap="none">
              <a:spAutoFit/>
            </a:bodyPr>
            <a:lstStyle/>
            <a:p>
              <a:pPr fontAlgn="base">
                <a:spcBef>
                  <a:spcPct val="0"/>
                </a:spcBef>
                <a:spcAft>
                  <a:spcPct val="0"/>
                </a:spcAft>
              </a:pPr>
              <a:r>
                <a:rPr kumimoji="1" lang="en-US" altLang="ko-KR" sz="900" b="1" dirty="0">
                  <a:solidFill>
                    <a:srgbClr val="FF0000"/>
                  </a:solidFill>
                  <a:latin typeface="Arial" panose="020B0604020202020204" pitchFamily="34" charset="0"/>
                  <a:ea typeface="맑은 고딕" pitchFamily="50" charset="-127"/>
                  <a:cs typeface="Arial" panose="020B0604020202020204" pitchFamily="34" charset="0"/>
                </a:rPr>
                <a:t>ITO/PSII</a:t>
              </a:r>
              <a:endParaRPr kumimoji="1" lang="ko-KR" altLang="en-US" sz="900" b="1" dirty="0">
                <a:solidFill>
                  <a:srgbClr val="FF0000"/>
                </a:solidFill>
                <a:latin typeface="Arial" panose="020B0604020202020204" pitchFamily="34" charset="0"/>
                <a:ea typeface="맑은 고딕" pitchFamily="50" charset="-127"/>
                <a:cs typeface="Arial" panose="020B0604020202020204" pitchFamily="34" charset="0"/>
              </a:endParaRPr>
            </a:p>
          </p:txBody>
        </p:sp>
        <p:sp>
          <p:nvSpPr>
            <p:cNvPr id="9" name="직사각형 8"/>
            <p:cNvSpPr/>
            <p:nvPr/>
          </p:nvSpPr>
          <p:spPr>
            <a:xfrm>
              <a:off x="2509416" y="2992547"/>
              <a:ext cx="627095"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Arial" panose="020B0604020202020204" pitchFamily="34" charset="0"/>
                  <a:ea typeface="맑은 고딕" pitchFamily="50" charset="-127"/>
                  <a:cs typeface="Arial" panose="020B0604020202020204" pitchFamily="34" charset="0"/>
                </a:rPr>
                <a:t>ITO/</a:t>
              </a:r>
              <a:r>
                <a:rPr kumimoji="1" lang="en-US" altLang="ko-KR" sz="900" b="1" dirty="0" err="1">
                  <a:solidFill>
                    <a:srgbClr val="0000FF"/>
                  </a:solidFill>
                  <a:latin typeface="Arial" panose="020B0604020202020204" pitchFamily="34" charset="0"/>
                  <a:ea typeface="맑은 고딕" pitchFamily="50" charset="-127"/>
                  <a:cs typeface="Arial" panose="020B0604020202020204" pitchFamily="34" charset="0"/>
                </a:rPr>
                <a:t>PPy</a:t>
              </a:r>
              <a:endParaRPr kumimoji="1" lang="ko-KR" altLang="en-US" sz="900" b="1"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10" name="직사각형 9"/>
            <p:cNvSpPr/>
            <p:nvPr/>
          </p:nvSpPr>
          <p:spPr>
            <a:xfrm>
              <a:off x="2509416" y="2725501"/>
              <a:ext cx="909223" cy="230832"/>
            </a:xfrm>
            <a:prstGeom prst="rect">
              <a:avLst/>
            </a:prstGeom>
          </p:spPr>
          <p:txBody>
            <a:bodyPr wrap="none">
              <a:spAutoFit/>
            </a:bodyPr>
            <a:lstStyle/>
            <a:p>
              <a:pPr fontAlgn="base">
                <a:spcBef>
                  <a:spcPct val="0"/>
                </a:spcBef>
                <a:spcAft>
                  <a:spcPct val="0"/>
                </a:spcAft>
              </a:pPr>
              <a:r>
                <a:rPr kumimoji="1" lang="en-US" altLang="ko-KR" sz="900" b="1" dirty="0">
                  <a:solidFill>
                    <a:srgbClr val="008080"/>
                  </a:solidFill>
                  <a:latin typeface="Arial" panose="020B0604020202020204" pitchFamily="34" charset="0"/>
                  <a:ea typeface="맑은 고딕" pitchFamily="50" charset="-127"/>
                  <a:cs typeface="Arial" panose="020B0604020202020204" pitchFamily="34" charset="0"/>
                </a:rPr>
                <a:t>ITO/</a:t>
              </a:r>
              <a:r>
                <a:rPr kumimoji="1" lang="en-US" altLang="ko-KR" sz="900" b="1" dirty="0" err="1">
                  <a:solidFill>
                    <a:srgbClr val="008080"/>
                  </a:solidFill>
                  <a:latin typeface="Arial" panose="020B0604020202020204" pitchFamily="34" charset="0"/>
                  <a:ea typeface="맑은 고딕" pitchFamily="50" charset="-127"/>
                  <a:cs typeface="Arial" panose="020B0604020202020204" pitchFamily="34" charset="0"/>
                </a:rPr>
                <a:t>PPy</a:t>
              </a:r>
              <a:r>
                <a:rPr kumimoji="1" lang="en-US" altLang="ko-KR" sz="900" b="1" dirty="0">
                  <a:solidFill>
                    <a:srgbClr val="008080"/>
                  </a:solidFill>
                  <a:latin typeface="Arial" panose="020B0604020202020204" pitchFamily="34" charset="0"/>
                  <a:ea typeface="맑은 고딕" pitchFamily="50" charset="-127"/>
                  <a:cs typeface="Arial" panose="020B0604020202020204" pitchFamily="34" charset="0"/>
                </a:rPr>
                <a:t>/PSII</a:t>
              </a:r>
              <a:endParaRPr kumimoji="1" lang="ko-KR" altLang="en-US" sz="900" b="1" dirty="0">
                <a:solidFill>
                  <a:srgbClr val="008080"/>
                </a:solidFill>
                <a:latin typeface="Arial" panose="020B0604020202020204" pitchFamily="34" charset="0"/>
                <a:ea typeface="맑은 고딕" pitchFamily="50" charset="-127"/>
                <a:cs typeface="Arial" panose="020B0604020202020204" pitchFamily="34" charset="0"/>
              </a:endParaRPr>
            </a:p>
          </p:txBody>
        </p:sp>
        <p:sp>
          <p:nvSpPr>
            <p:cNvPr id="12" name="직사각형 11"/>
            <p:cNvSpPr/>
            <p:nvPr/>
          </p:nvSpPr>
          <p:spPr>
            <a:xfrm>
              <a:off x="2575897" y="2408834"/>
              <a:ext cx="800219" cy="230832"/>
            </a:xfrm>
            <a:prstGeom prst="rect">
              <a:avLst/>
            </a:prstGeom>
          </p:spPr>
          <p:txBody>
            <a:bodyPr wrap="none">
              <a:spAutoFit/>
            </a:bodyPr>
            <a:lstStyle/>
            <a:p>
              <a:pPr fontAlgn="base">
                <a:spcBef>
                  <a:spcPct val="0"/>
                </a:spcBef>
                <a:spcAft>
                  <a:spcPct val="0"/>
                </a:spcAft>
              </a:pPr>
              <a:r>
                <a:rPr kumimoji="1" lang="en-US" altLang="ko-KR" sz="900" b="1" dirty="0">
                  <a:solidFill>
                    <a:srgbClr val="6600FF"/>
                  </a:solidFill>
                  <a:latin typeface="Arial" panose="020B0604020202020204" pitchFamily="34" charset="0"/>
                  <a:ea typeface="맑은 고딕" pitchFamily="50" charset="-127"/>
                  <a:cs typeface="Arial" panose="020B0604020202020204" pitchFamily="34" charset="0"/>
                </a:rPr>
                <a:t>ITO/</a:t>
              </a:r>
              <a:r>
                <a:rPr kumimoji="1" lang="en-US" altLang="ko-KR" sz="900" b="1" dirty="0" err="1">
                  <a:solidFill>
                    <a:srgbClr val="6600FF"/>
                  </a:solidFill>
                  <a:latin typeface="Arial" panose="020B0604020202020204" pitchFamily="34" charset="0"/>
                  <a:ea typeface="맑은 고딕" pitchFamily="50" charset="-127"/>
                  <a:cs typeface="Arial" panose="020B0604020202020204" pitchFamily="34" charset="0"/>
                </a:rPr>
                <a:t>PPyBQ</a:t>
              </a:r>
              <a:endParaRPr kumimoji="1" lang="ko-KR" altLang="en-US" sz="900" b="1" dirty="0">
                <a:solidFill>
                  <a:srgbClr val="6600FF"/>
                </a:solidFill>
                <a:latin typeface="Arial" panose="020B0604020202020204" pitchFamily="34" charset="0"/>
                <a:ea typeface="맑은 고딕" pitchFamily="50" charset="-127"/>
                <a:cs typeface="Arial" panose="020B0604020202020204" pitchFamily="34" charset="0"/>
              </a:endParaRPr>
            </a:p>
          </p:txBody>
        </p:sp>
        <p:sp>
          <p:nvSpPr>
            <p:cNvPr id="14" name="직사각형 13"/>
            <p:cNvSpPr/>
            <p:nvPr/>
          </p:nvSpPr>
          <p:spPr>
            <a:xfrm>
              <a:off x="2575897" y="1858090"/>
              <a:ext cx="1069524" cy="230832"/>
            </a:xfrm>
            <a:prstGeom prst="rect">
              <a:avLst/>
            </a:prstGeom>
          </p:spPr>
          <p:txBody>
            <a:bodyPr wrap="none">
              <a:spAutoFit/>
            </a:bodyPr>
            <a:lstStyle/>
            <a:p>
              <a:pPr fontAlgn="base">
                <a:spcBef>
                  <a:spcPct val="0"/>
                </a:spcBef>
                <a:spcAft>
                  <a:spcPct val="0"/>
                </a:spcAft>
              </a:pPr>
              <a:r>
                <a:rPr kumimoji="1" lang="en-US" altLang="ko-KR" sz="900" b="1" dirty="0">
                  <a:solidFill>
                    <a:srgbClr val="669900"/>
                  </a:solidFill>
                  <a:latin typeface="Arial" panose="020B0604020202020204" pitchFamily="34" charset="0"/>
                  <a:ea typeface="맑은 고딕" pitchFamily="50" charset="-127"/>
                  <a:cs typeface="Arial" panose="020B0604020202020204" pitchFamily="34" charset="0"/>
                </a:rPr>
                <a:t>ITO/</a:t>
              </a:r>
              <a:r>
                <a:rPr kumimoji="1" lang="en-US" altLang="ko-KR" sz="900" b="1" dirty="0" err="1">
                  <a:solidFill>
                    <a:srgbClr val="669900"/>
                  </a:solidFill>
                  <a:latin typeface="Arial" panose="020B0604020202020204" pitchFamily="34" charset="0"/>
                  <a:ea typeface="맑은 고딕" pitchFamily="50" charset="-127"/>
                  <a:cs typeface="Arial" panose="020B0604020202020204" pitchFamily="34" charset="0"/>
                </a:rPr>
                <a:t>PPyBQ</a:t>
              </a:r>
              <a:r>
                <a:rPr kumimoji="1" lang="en-US" altLang="ko-KR" sz="900" b="1" dirty="0">
                  <a:solidFill>
                    <a:srgbClr val="669900"/>
                  </a:solidFill>
                  <a:latin typeface="Arial" panose="020B0604020202020204" pitchFamily="34" charset="0"/>
                  <a:ea typeface="맑은 고딕" pitchFamily="50" charset="-127"/>
                  <a:cs typeface="Arial" panose="020B0604020202020204" pitchFamily="34" charset="0"/>
                </a:rPr>
                <a:t>/PSII</a:t>
              </a:r>
              <a:endParaRPr kumimoji="1" lang="ko-KR" altLang="en-US" sz="900" b="1" dirty="0">
                <a:solidFill>
                  <a:srgbClr val="669900"/>
                </a:solidFill>
                <a:latin typeface="Arial" panose="020B0604020202020204" pitchFamily="34" charset="0"/>
                <a:ea typeface="맑은 고딕" pitchFamily="50" charset="-127"/>
                <a:cs typeface="Arial" panose="020B0604020202020204" pitchFamily="34" charset="0"/>
              </a:endParaRPr>
            </a:p>
          </p:txBody>
        </p:sp>
        <p:sp>
          <p:nvSpPr>
            <p:cNvPr id="15" name="직사각형 14"/>
            <p:cNvSpPr/>
            <p:nvPr/>
          </p:nvSpPr>
          <p:spPr>
            <a:xfrm>
              <a:off x="2246107" y="1480535"/>
              <a:ext cx="1845377" cy="230832"/>
            </a:xfrm>
            <a:prstGeom prst="rect">
              <a:avLst/>
            </a:prstGeom>
          </p:spPr>
          <p:txBody>
            <a:bodyPr wrap="none">
              <a:spAutoFit/>
            </a:bodyPr>
            <a:lstStyle/>
            <a:p>
              <a:pPr fontAlgn="base">
                <a:spcBef>
                  <a:spcPct val="0"/>
                </a:spcBef>
                <a:spcAft>
                  <a:spcPct val="0"/>
                </a:spcAft>
              </a:pPr>
              <a:r>
                <a:rPr kumimoji="1" lang="en-US" altLang="ko-KR" sz="900" b="1" dirty="0">
                  <a:solidFill>
                    <a:srgbClr val="000099"/>
                  </a:solidFill>
                  <a:latin typeface="Arial" panose="020B0604020202020204" pitchFamily="34" charset="0"/>
                  <a:ea typeface="맑은 고딕" pitchFamily="50" charset="-127"/>
                  <a:cs typeface="Arial" panose="020B0604020202020204" pitchFamily="34" charset="0"/>
                </a:rPr>
                <a:t>DCMU treated ITO/</a:t>
              </a:r>
              <a:r>
                <a:rPr kumimoji="1" lang="en-US" altLang="ko-KR" sz="900" b="1" dirty="0" err="1">
                  <a:solidFill>
                    <a:srgbClr val="000099"/>
                  </a:solidFill>
                  <a:latin typeface="Arial" panose="020B0604020202020204" pitchFamily="34" charset="0"/>
                  <a:ea typeface="맑은 고딕" pitchFamily="50" charset="-127"/>
                  <a:cs typeface="Arial" panose="020B0604020202020204" pitchFamily="34" charset="0"/>
                </a:rPr>
                <a:t>PPyBQ</a:t>
              </a:r>
              <a:r>
                <a:rPr kumimoji="1" lang="en-US" altLang="ko-KR" sz="900" b="1" dirty="0">
                  <a:solidFill>
                    <a:srgbClr val="000099"/>
                  </a:solidFill>
                  <a:latin typeface="Arial" panose="020B0604020202020204" pitchFamily="34" charset="0"/>
                  <a:ea typeface="맑은 고딕" pitchFamily="50" charset="-127"/>
                  <a:cs typeface="Arial" panose="020B0604020202020204" pitchFamily="34" charset="0"/>
                </a:rPr>
                <a:t>/PSII</a:t>
              </a:r>
              <a:endParaRPr kumimoji="1" lang="ko-KR" altLang="en-US" sz="900" b="1" dirty="0">
                <a:solidFill>
                  <a:srgbClr val="000099"/>
                </a:solidFill>
                <a:latin typeface="Arial" panose="020B0604020202020204" pitchFamily="34" charset="0"/>
                <a:ea typeface="맑은 고딕" pitchFamily="50" charset="-127"/>
                <a:cs typeface="Arial" panose="020B0604020202020204" pitchFamily="34" charset="0"/>
              </a:endParaRPr>
            </a:p>
          </p:txBody>
        </p:sp>
      </p:grpSp>
      <p:pic>
        <p:nvPicPr>
          <p:cNvPr id="20" name="그림 19"/>
          <p:cNvPicPr>
            <a:picLocks noChangeAspect="1"/>
          </p:cNvPicPr>
          <p:nvPr/>
        </p:nvPicPr>
        <p:blipFill rotWithShape="1">
          <a:blip r:embed="rId6"/>
          <a:srcRect r="50013" b="51152"/>
          <a:stretch/>
        </p:blipFill>
        <p:spPr>
          <a:xfrm>
            <a:off x="342604" y="2921464"/>
            <a:ext cx="1770128" cy="1307228"/>
          </a:xfrm>
          <a:prstGeom prst="rect">
            <a:avLst/>
          </a:prstGeom>
        </p:spPr>
      </p:pic>
      <p:pic>
        <p:nvPicPr>
          <p:cNvPr id="21" name="그림 20"/>
          <p:cNvPicPr>
            <a:picLocks noChangeAspect="1"/>
          </p:cNvPicPr>
          <p:nvPr/>
        </p:nvPicPr>
        <p:blipFill rotWithShape="1">
          <a:blip r:embed="rId7"/>
          <a:srcRect r="50231"/>
          <a:stretch/>
        </p:blipFill>
        <p:spPr>
          <a:xfrm>
            <a:off x="8929" y="884709"/>
            <a:ext cx="2087598" cy="2080816"/>
          </a:xfrm>
          <a:prstGeom prst="rect">
            <a:avLst/>
          </a:prstGeom>
          <a:ln>
            <a:noFill/>
          </a:ln>
        </p:spPr>
      </p:pic>
      <p:sp>
        <p:nvSpPr>
          <p:cNvPr id="17" name="직사각형 16"/>
          <p:cNvSpPr/>
          <p:nvPr/>
        </p:nvSpPr>
        <p:spPr>
          <a:xfrm>
            <a:off x="8074229" y="3349188"/>
            <a:ext cx="861133" cy="276999"/>
          </a:xfrm>
          <a:prstGeom prst="rect">
            <a:avLst/>
          </a:prstGeom>
        </p:spPr>
        <p:txBody>
          <a:bodyPr wrap="none">
            <a:spAutoFit/>
          </a:bodyPr>
          <a:lstStyle/>
          <a:p>
            <a:pPr fontAlgn="base">
              <a:spcBef>
                <a:spcPct val="0"/>
              </a:spcBef>
              <a:spcAft>
                <a:spcPct val="0"/>
              </a:spcAft>
            </a:pPr>
            <a:r>
              <a:rPr kumimoji="1" lang="en-US" altLang="ko-KR" sz="1200" b="1" dirty="0">
                <a:solidFill>
                  <a:srgbClr val="0000FF"/>
                </a:solidFill>
                <a:latin typeface="Arial" panose="020B0604020202020204" pitchFamily="34" charset="0"/>
                <a:ea typeface="맑은 고딕" pitchFamily="50" charset="-127"/>
                <a:cs typeface="Arial" panose="020B0604020202020204" pitchFamily="34" charset="0"/>
              </a:rPr>
              <a:t>39.0-fold </a:t>
            </a:r>
            <a:endParaRPr kumimoji="1" lang="ko-KR" altLang="en-US" sz="1200" b="1"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24" name="직사각형 23"/>
          <p:cNvSpPr/>
          <p:nvPr/>
        </p:nvSpPr>
        <p:spPr>
          <a:xfrm>
            <a:off x="7081553" y="3331277"/>
            <a:ext cx="852669" cy="276999"/>
          </a:xfrm>
          <a:prstGeom prst="rect">
            <a:avLst/>
          </a:prstGeom>
        </p:spPr>
        <p:txBody>
          <a:bodyPr wrap="none">
            <a:spAutoFit/>
          </a:bodyPr>
          <a:lstStyle/>
          <a:p>
            <a:pPr fontAlgn="base">
              <a:spcBef>
                <a:spcPct val="0"/>
              </a:spcBef>
              <a:spcAft>
                <a:spcPct val="0"/>
              </a:spcAft>
            </a:pPr>
            <a:r>
              <a:rPr kumimoji="1" lang="en-US" altLang="ko-KR" sz="1200" b="1" dirty="0">
                <a:solidFill>
                  <a:srgbClr val="0000FF"/>
                </a:solidFill>
                <a:latin typeface="Arial" panose="020B0604020202020204" pitchFamily="34" charset="0"/>
                <a:ea typeface="맑은 고딕" pitchFamily="50" charset="-127"/>
                <a:cs typeface="Arial" panose="020B0604020202020204" pitchFamily="34" charset="0"/>
              </a:rPr>
              <a:t>11.8-fold </a:t>
            </a:r>
            <a:endParaRPr kumimoji="1" lang="ko-KR" altLang="en-US" sz="1200" b="1" dirty="0">
              <a:solidFill>
                <a:srgbClr val="0000FF"/>
              </a:solidFill>
              <a:latin typeface="Arial" panose="020B0604020202020204" pitchFamily="34" charset="0"/>
              <a:ea typeface="맑은 고딕" pitchFamily="50" charset="-127"/>
              <a:cs typeface="Arial" panose="020B0604020202020204" pitchFamily="34" charset="0"/>
            </a:endParaRPr>
          </a:p>
        </p:txBody>
      </p:sp>
      <p:cxnSp>
        <p:nvCxnSpPr>
          <p:cNvPr id="19" name="직선 화살표 연결선 18"/>
          <p:cNvCxnSpPr/>
          <p:nvPr/>
        </p:nvCxnSpPr>
        <p:spPr>
          <a:xfrm flipH="1" flipV="1">
            <a:off x="6749247" y="1505935"/>
            <a:ext cx="758642" cy="1839936"/>
          </a:xfrm>
          <a:prstGeom prst="straightConnector1">
            <a:avLst/>
          </a:prstGeom>
          <a:ln>
            <a:solidFill>
              <a:srgbClr val="0000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p:nvPr/>
        </p:nvCxnSpPr>
        <p:spPr>
          <a:xfrm flipH="1" flipV="1">
            <a:off x="6740494" y="1515884"/>
            <a:ext cx="1629921" cy="1825343"/>
          </a:xfrm>
          <a:prstGeom prst="straightConnector1">
            <a:avLst/>
          </a:prstGeom>
          <a:ln>
            <a:solidFill>
              <a:srgbClr val="0000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77" name="직사각형 3076"/>
          <p:cNvSpPr/>
          <p:nvPr/>
        </p:nvSpPr>
        <p:spPr>
          <a:xfrm>
            <a:off x="7461721" y="2077439"/>
            <a:ext cx="1225015" cy="400110"/>
          </a:xfrm>
          <a:prstGeom prst="rect">
            <a:avLst/>
          </a:prstGeom>
        </p:spPr>
        <p:txBody>
          <a:bodyPr wrap="none">
            <a:spAutoFit/>
          </a:bodyPr>
          <a:lstStyle/>
          <a:p>
            <a:pPr fontAlgn="base">
              <a:spcBef>
                <a:spcPct val="0"/>
              </a:spcBef>
              <a:spcAft>
                <a:spcPct val="0"/>
              </a:spcAft>
            </a:pPr>
            <a:r>
              <a:rPr kumimoji="1" lang="en-US" altLang="ko-KR" sz="2000" b="1" dirty="0">
                <a:solidFill>
                  <a:srgbClr val="0000FF"/>
                </a:solidFill>
                <a:latin typeface="Arial" panose="020B0604020202020204" pitchFamily="34" charset="0"/>
                <a:ea typeface="맑은 고딕" pitchFamily="50" charset="-127"/>
                <a:cs typeface="Arial" panose="020B0604020202020204" pitchFamily="34" charset="0"/>
              </a:rPr>
              <a:t>Increase</a:t>
            </a:r>
            <a:endParaRPr kumimoji="1" lang="ko-KR" altLang="en-US" sz="2000" b="1"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39" name="직사각형 38"/>
          <p:cNvSpPr/>
          <p:nvPr/>
        </p:nvSpPr>
        <p:spPr>
          <a:xfrm>
            <a:off x="307108" y="3946289"/>
            <a:ext cx="800219" cy="230832"/>
          </a:xfrm>
          <a:prstGeom prst="rect">
            <a:avLst/>
          </a:prstGeom>
        </p:spPr>
        <p:txBody>
          <a:bodyPr wrap="none">
            <a:spAutoFit/>
          </a:bodyPr>
          <a:lstStyle/>
          <a:p>
            <a:pPr fontAlgn="base">
              <a:spcBef>
                <a:spcPct val="0"/>
              </a:spcBef>
              <a:spcAft>
                <a:spcPct val="0"/>
              </a:spcAft>
            </a:pPr>
            <a:r>
              <a:rPr kumimoji="1" lang="en-US" altLang="ko-KR" sz="900" b="1" dirty="0">
                <a:solidFill>
                  <a:srgbClr val="92D050"/>
                </a:solidFill>
                <a:latin typeface="Arial" panose="020B0604020202020204" pitchFamily="34" charset="0"/>
                <a:ea typeface="맑은 고딕" pitchFamily="50" charset="-127"/>
                <a:cs typeface="Arial" panose="020B0604020202020204" pitchFamily="34" charset="0"/>
              </a:rPr>
              <a:t>ITO/</a:t>
            </a:r>
            <a:r>
              <a:rPr kumimoji="1" lang="en-US" altLang="ko-KR" sz="900" b="1" dirty="0" err="1">
                <a:solidFill>
                  <a:srgbClr val="92D050"/>
                </a:solidFill>
                <a:latin typeface="Arial" panose="020B0604020202020204" pitchFamily="34" charset="0"/>
                <a:ea typeface="맑은 고딕" pitchFamily="50" charset="-127"/>
                <a:cs typeface="Arial" panose="020B0604020202020204" pitchFamily="34" charset="0"/>
              </a:rPr>
              <a:t>PPyBQ</a:t>
            </a:r>
            <a:endParaRPr kumimoji="1" lang="ko-KR" altLang="en-US" sz="900" b="1" dirty="0">
              <a:solidFill>
                <a:srgbClr val="92D050"/>
              </a:solidFill>
              <a:latin typeface="Arial" panose="020B0604020202020204" pitchFamily="34" charset="0"/>
              <a:ea typeface="맑은 고딕" pitchFamily="50" charset="-127"/>
              <a:cs typeface="Arial" panose="020B0604020202020204" pitchFamily="34" charset="0"/>
            </a:endParaRPr>
          </a:p>
        </p:txBody>
      </p:sp>
      <p:sp>
        <p:nvSpPr>
          <p:cNvPr id="28"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 </a:t>
            </a:r>
            <a:r>
              <a:rPr kumimoji="1" lang="en-US" altLang="ko-KR" sz="2000" b="1" i="1" dirty="0">
                <a:solidFill>
                  <a:srgbClr val="0000FF"/>
                </a:solidFill>
                <a:effectLst>
                  <a:reflection blurRad="6350" stA="55000" endA="300" endPos="45500" dir="5400000" sy="-100000" algn="bl" rotWithShape="0"/>
                </a:effectLst>
                <a:latin typeface="맑은 고딕" pitchFamily="50" charset="-127"/>
                <a:ea typeface="맑은 고딕" pitchFamily="50" charset="-127"/>
              </a:rPr>
              <a:t>– </a:t>
            </a:r>
            <a:r>
              <a:rPr kumimoji="1" lang="en-US" altLang="ko-KR" sz="2000" b="1" i="1" dirty="0">
                <a:solidFill>
                  <a:srgbClr val="0000FF"/>
                </a:solidFill>
                <a:latin typeface="맑은 고딕" pitchFamily="50" charset="-127"/>
                <a:ea typeface="맑은 고딕" pitchFamily="50" charset="-127"/>
              </a:rPr>
              <a:t>Photocurrent response of ITO/</a:t>
            </a:r>
            <a:r>
              <a:rPr kumimoji="1" lang="en-US" altLang="ko-KR" sz="2000" b="1" i="1" dirty="0" err="1">
                <a:solidFill>
                  <a:srgbClr val="0000FF"/>
                </a:solidFill>
                <a:latin typeface="맑은 고딕" pitchFamily="50" charset="-127"/>
                <a:ea typeface="맑은 고딕" pitchFamily="50" charset="-127"/>
              </a:rPr>
              <a:t>PPyBQ</a:t>
            </a:r>
            <a:r>
              <a:rPr kumimoji="1" lang="en-US" altLang="ko-KR" sz="2000" b="1" i="1" dirty="0">
                <a:solidFill>
                  <a:srgbClr val="0000FF"/>
                </a:solidFill>
                <a:latin typeface="맑은 고딕" pitchFamily="50" charset="-127"/>
                <a:ea typeface="맑은 고딕" pitchFamily="50" charset="-127"/>
              </a:rPr>
              <a:t>/PSII </a:t>
            </a:r>
            <a:r>
              <a:rPr kumimoji="1" lang="en-US" altLang="ko-KR" sz="2000" b="1" i="1" dirty="0" err="1">
                <a:solidFill>
                  <a:srgbClr val="0000FF"/>
                </a:solidFill>
                <a:latin typeface="맑은 고딕" pitchFamily="50" charset="-127"/>
                <a:ea typeface="맑은 고딕" pitchFamily="50" charset="-127"/>
              </a:rPr>
              <a:t>photoanode</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 </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spTree>
    <p:extLst>
      <p:ext uri="{BB962C8B-B14F-4D97-AF65-F5344CB8AC3E}">
        <p14:creationId xmlns:p14="http://schemas.microsoft.com/office/powerpoint/2010/main" val="3928716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sp>
        <p:nvSpPr>
          <p:cNvPr id="10" name="직사각형 9"/>
          <p:cNvSpPr/>
          <p:nvPr/>
        </p:nvSpPr>
        <p:spPr>
          <a:xfrm>
            <a:off x="3222327" y="4530103"/>
            <a:ext cx="5796136" cy="2062103"/>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photocurrent of ITO/</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is always higher than that of the ITO/PSII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photoanode</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at the same applied potential.</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ITO/</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displays a reduced photocurrent along with the diffusion of the free BQ from the polymer film.</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performance of PSII-based device will be enhanced if the concentration of BQ is increased.</a:t>
            </a:r>
          </a:p>
        </p:txBody>
      </p:sp>
      <p:pic>
        <p:nvPicPr>
          <p:cNvPr id="11" name="그림 10"/>
          <p:cNvPicPr>
            <a:picLocks noChangeAspect="1"/>
          </p:cNvPicPr>
          <p:nvPr/>
        </p:nvPicPr>
        <p:blipFill rotWithShape="1">
          <a:blip r:embed="rId4"/>
          <a:srcRect t="4938" r="50231" b="3630"/>
          <a:stretch/>
        </p:blipFill>
        <p:spPr>
          <a:xfrm>
            <a:off x="18373" y="3486060"/>
            <a:ext cx="3113467" cy="3106146"/>
          </a:xfrm>
          <a:prstGeom prst="rect">
            <a:avLst/>
          </a:prstGeom>
          <a:ln>
            <a:noFill/>
          </a:ln>
        </p:spPr>
      </p:pic>
      <p:sp>
        <p:nvSpPr>
          <p:cNvPr id="14" name="타원 13"/>
          <p:cNvSpPr/>
          <p:nvPr/>
        </p:nvSpPr>
        <p:spPr>
          <a:xfrm>
            <a:off x="2105870" y="5295764"/>
            <a:ext cx="487405" cy="571046"/>
          </a:xfrm>
          <a:prstGeom prst="ellipse">
            <a:avLst/>
          </a:prstGeom>
          <a:noFill/>
          <a:ln>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0000FF"/>
              </a:solidFill>
            </a:endParaRPr>
          </a:p>
        </p:txBody>
      </p:sp>
      <p:sp>
        <p:nvSpPr>
          <p:cNvPr id="5" name="직사각형 4"/>
          <p:cNvSpPr/>
          <p:nvPr/>
        </p:nvSpPr>
        <p:spPr>
          <a:xfrm>
            <a:off x="2777875" y="5850998"/>
            <a:ext cx="415498" cy="276999"/>
          </a:xfrm>
          <a:prstGeom prst="rect">
            <a:avLst/>
          </a:prstGeom>
          <a:ln>
            <a:noFill/>
          </a:ln>
        </p:spPr>
        <p:txBody>
          <a:bodyPr wrap="none">
            <a:spAutoFit/>
          </a:bodyPr>
          <a:lstStyle/>
          <a:p>
            <a:pPr fontAlgn="base">
              <a:spcBef>
                <a:spcPct val="0"/>
              </a:spcBef>
              <a:spcAft>
                <a:spcPct val="0"/>
              </a:spcAft>
            </a:pPr>
            <a:r>
              <a:rPr kumimoji="1" lang="en-US" altLang="ko-KR" sz="1200" b="1" dirty="0">
                <a:solidFill>
                  <a:srgbClr val="0000FF"/>
                </a:solidFill>
                <a:latin typeface="Arial" panose="020B0604020202020204" pitchFamily="34" charset="0"/>
                <a:ea typeface="맑은 고딕" pitchFamily="50" charset="-127"/>
                <a:cs typeface="Arial" panose="020B0604020202020204" pitchFamily="34" charset="0"/>
              </a:rPr>
              <a:t>BQ</a:t>
            </a:r>
            <a:endParaRPr kumimoji="1" lang="ko-KR" altLang="en-US" sz="1200" b="1" dirty="0">
              <a:solidFill>
                <a:srgbClr val="0000FF"/>
              </a:solidFill>
              <a:latin typeface="맑은 고딕" pitchFamily="50" charset="-127"/>
              <a:ea typeface="맑은 고딕" pitchFamily="50" charset="-127"/>
            </a:endParaRPr>
          </a:p>
        </p:txBody>
      </p:sp>
      <p:pic>
        <p:nvPicPr>
          <p:cNvPr id="3" name="그림 2"/>
          <p:cNvPicPr>
            <a:picLocks noChangeAspect="1"/>
          </p:cNvPicPr>
          <p:nvPr/>
        </p:nvPicPr>
        <p:blipFill rotWithShape="1">
          <a:blip r:embed="rId5"/>
          <a:srcRect l="45131"/>
          <a:stretch/>
        </p:blipFill>
        <p:spPr>
          <a:xfrm>
            <a:off x="658329" y="919520"/>
            <a:ext cx="3767791" cy="3091627"/>
          </a:xfrm>
          <a:prstGeom prst="rect">
            <a:avLst/>
          </a:prstGeom>
        </p:spPr>
      </p:pic>
      <p:pic>
        <p:nvPicPr>
          <p:cNvPr id="4" name="그림 3"/>
          <p:cNvPicPr>
            <a:picLocks noChangeAspect="1"/>
          </p:cNvPicPr>
          <p:nvPr/>
        </p:nvPicPr>
        <p:blipFill>
          <a:blip r:embed="rId6"/>
          <a:stretch>
            <a:fillRect/>
          </a:stretch>
        </p:blipFill>
        <p:spPr>
          <a:xfrm>
            <a:off x="4669058" y="919520"/>
            <a:ext cx="3855829" cy="3109944"/>
          </a:xfrm>
          <a:prstGeom prst="rect">
            <a:avLst/>
          </a:prstGeom>
        </p:spPr>
      </p:pic>
      <p:cxnSp>
        <p:nvCxnSpPr>
          <p:cNvPr id="7" name="직선 화살표 연결선 6"/>
          <p:cNvCxnSpPr>
            <a:stCxn id="14" idx="6"/>
          </p:cNvCxnSpPr>
          <p:nvPr/>
        </p:nvCxnSpPr>
        <p:spPr>
          <a:xfrm>
            <a:off x="2593275" y="5581287"/>
            <a:ext cx="322541" cy="30375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 </a:t>
            </a:r>
            <a:r>
              <a:rPr kumimoji="1" lang="en-US" altLang="ko-KR" sz="2000" b="1" i="1" dirty="0">
                <a:solidFill>
                  <a:srgbClr val="0000FF"/>
                </a:solidFill>
                <a:effectLst>
                  <a:reflection blurRad="6350" stA="55000" endA="300" endPos="45500" dir="5400000" sy="-100000" algn="bl" rotWithShape="0"/>
                </a:effectLst>
                <a:latin typeface="맑은 고딕" pitchFamily="50" charset="-127"/>
                <a:ea typeface="맑은 고딕" pitchFamily="50" charset="-127"/>
              </a:rPr>
              <a:t>– </a:t>
            </a:r>
            <a:r>
              <a:rPr kumimoji="1" lang="en-US" altLang="ko-KR" sz="2000" b="1" i="1" dirty="0">
                <a:solidFill>
                  <a:srgbClr val="0000FF"/>
                </a:solidFill>
                <a:latin typeface="맑은 고딕" pitchFamily="50" charset="-127"/>
                <a:ea typeface="맑은 고딕" pitchFamily="50" charset="-127"/>
              </a:rPr>
              <a:t>Photocurrent response of ITO/</a:t>
            </a:r>
            <a:r>
              <a:rPr kumimoji="1" lang="en-US" altLang="ko-KR" sz="2000" b="1" i="1" dirty="0" err="1">
                <a:solidFill>
                  <a:srgbClr val="0000FF"/>
                </a:solidFill>
                <a:latin typeface="맑은 고딕" pitchFamily="50" charset="-127"/>
                <a:ea typeface="맑은 고딕" pitchFamily="50" charset="-127"/>
              </a:rPr>
              <a:t>PPyBQ</a:t>
            </a:r>
            <a:r>
              <a:rPr kumimoji="1" lang="en-US" altLang="ko-KR" sz="2000" b="1" i="1" dirty="0">
                <a:solidFill>
                  <a:srgbClr val="0000FF"/>
                </a:solidFill>
                <a:latin typeface="맑은 고딕" pitchFamily="50" charset="-127"/>
                <a:ea typeface="맑은 고딕" pitchFamily="50" charset="-127"/>
              </a:rPr>
              <a:t>/PSII </a:t>
            </a:r>
            <a:r>
              <a:rPr kumimoji="1" lang="en-US" altLang="ko-KR" sz="2000" b="1" i="1" dirty="0" err="1">
                <a:solidFill>
                  <a:srgbClr val="0000FF"/>
                </a:solidFill>
                <a:latin typeface="맑은 고딕" pitchFamily="50" charset="-127"/>
                <a:ea typeface="맑은 고딕" pitchFamily="50" charset="-127"/>
              </a:rPr>
              <a:t>photoanode</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 </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spTree>
    <p:extLst>
      <p:ext uri="{BB962C8B-B14F-4D97-AF65-F5344CB8AC3E}">
        <p14:creationId xmlns:p14="http://schemas.microsoft.com/office/powerpoint/2010/main" val="274199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p:cNvPicPr>
            <a:picLocks noChangeAspect="1" noChangeArrowheads="1"/>
          </p:cNvPicPr>
          <p:nvPr/>
        </p:nvPicPr>
        <p:blipFill>
          <a:blip r:embed="rId3" cstate="print"/>
          <a:srcRect/>
          <a:stretch>
            <a:fillRect/>
          </a:stretch>
        </p:blipFill>
        <p:spPr bwMode="auto">
          <a:xfrm>
            <a:off x="0" y="0"/>
            <a:ext cx="9144000" cy="1000125"/>
          </a:xfrm>
          <a:prstGeom prst="rect">
            <a:avLst/>
          </a:prstGeom>
          <a:noFill/>
          <a:ln w="9525">
            <a:noFill/>
            <a:miter lim="800000"/>
            <a:headEnd/>
            <a:tailEnd/>
          </a:ln>
        </p:spPr>
      </p:pic>
      <p:sp>
        <p:nvSpPr>
          <p:cNvPr id="3075" name="Rectangle 4"/>
          <p:cNvSpPr>
            <a:spLocks noChangeArrowheads="1"/>
          </p:cNvSpPr>
          <p:nvPr/>
        </p:nvSpPr>
        <p:spPr bwMode="auto">
          <a:xfrm>
            <a:off x="0" y="6597650"/>
            <a:ext cx="9144000" cy="260350"/>
          </a:xfrm>
          <a:prstGeom prst="rect">
            <a:avLst/>
          </a:prstGeom>
          <a:solidFill>
            <a:schemeClr val="accent1">
              <a:alpha val="61176"/>
            </a:schemeClr>
          </a:solidFill>
          <a:ln w="9525">
            <a:noFill/>
            <a:miter lim="800000"/>
            <a:headEnd/>
            <a:tailEnd/>
          </a:ln>
        </p:spPr>
        <p:txBody>
          <a:bodyPr wrap="none" anchor="ct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76" name="Line 7"/>
          <p:cNvSpPr>
            <a:spLocks noChangeShapeType="1"/>
          </p:cNvSpPr>
          <p:nvPr/>
        </p:nvSpPr>
        <p:spPr bwMode="auto">
          <a:xfrm>
            <a:off x="323850" y="819398"/>
            <a:ext cx="8820150" cy="0"/>
          </a:xfrm>
          <a:prstGeom prst="line">
            <a:avLst/>
          </a:prstGeom>
          <a:noFill/>
          <a:ln w="28575">
            <a:solidFill>
              <a:srgbClr val="969696"/>
            </a:solidFill>
            <a:round/>
            <a:headEnd/>
            <a:tailEnd/>
          </a:ln>
        </p:spPr>
        <p:txBody>
          <a:bodyP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sp>
        <p:nvSpPr>
          <p:cNvPr id="13" name="슬라이드 번호 개체 틀 12"/>
          <p:cNvSpPr>
            <a:spLocks noGrp="1"/>
          </p:cNvSpPr>
          <p:nvPr>
            <p:ph type="sldNum" sz="quarter" idx="12"/>
          </p:nvPr>
        </p:nvSpPr>
        <p:spPr/>
        <p:txBody>
          <a:bodyPr/>
          <a:lstStyle/>
          <a:p>
            <a:pPr>
              <a:defRPr/>
            </a:pPr>
            <a:fld id="{CAC80D74-3009-4B50-9181-33AAF474A1B8}" type="slidenum">
              <a:rPr lang="en-US" altLang="ko-KR" smtClean="0">
                <a:solidFill>
                  <a:srgbClr val="000000"/>
                </a:solidFill>
              </a:rPr>
              <a:pPr>
                <a:defRPr/>
              </a:pPr>
              <a:t>15</a:t>
            </a:fld>
            <a:endParaRPr lang="en-US" altLang="ko-KR" dirty="0">
              <a:solidFill>
                <a:srgbClr val="000000"/>
              </a:solidFill>
            </a:endParaRPr>
          </a:p>
        </p:txBody>
      </p:sp>
      <p:pic>
        <p:nvPicPr>
          <p:cNvPr id="3" name="그림 2"/>
          <p:cNvPicPr>
            <a:picLocks noChangeAspect="1"/>
          </p:cNvPicPr>
          <p:nvPr/>
        </p:nvPicPr>
        <p:blipFill>
          <a:blip r:embed="rId5"/>
          <a:stretch>
            <a:fillRect/>
          </a:stretch>
        </p:blipFill>
        <p:spPr>
          <a:xfrm>
            <a:off x="215631" y="1871934"/>
            <a:ext cx="4140345" cy="3645298"/>
          </a:xfrm>
          <a:prstGeom prst="rect">
            <a:avLst/>
          </a:prstGeom>
        </p:spPr>
      </p:pic>
      <p:sp>
        <p:nvSpPr>
          <p:cNvPr id="9" name="직사각형 8"/>
          <p:cNvSpPr/>
          <p:nvPr/>
        </p:nvSpPr>
        <p:spPr>
          <a:xfrm>
            <a:off x="4366013" y="1935329"/>
            <a:ext cx="4660191" cy="4278094"/>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Under the same continuous red light irradiation, the ITO/</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electrode exhibits a significantly slower photocurrent decay than the ITO/PSII electrode.</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After illumination for 15 min, about 46 % of the initial photocurrent remains for the ITO/</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electrode.</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This improvement of stability can be attributed to an efficient electron transfer between PSII and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nanowires.</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efficient electron transfer reduces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photoinhibition</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of PSII caused by the formation of reactive oxygen species or damage of the oxygen-evolving complex.</a:t>
            </a:r>
          </a:p>
        </p:txBody>
      </p:sp>
      <p:sp>
        <p:nvSpPr>
          <p:cNvPr id="4" name="직사각형 3"/>
          <p:cNvSpPr/>
          <p:nvPr/>
        </p:nvSpPr>
        <p:spPr>
          <a:xfrm>
            <a:off x="3192019" y="2786071"/>
            <a:ext cx="710451" cy="369332"/>
          </a:xfrm>
          <a:prstGeom prst="rect">
            <a:avLst/>
          </a:prstGeom>
        </p:spPr>
        <p:txBody>
          <a:bodyPr wrap="none">
            <a:spAutoFit/>
          </a:bodyPr>
          <a:lstStyle/>
          <a:p>
            <a:pPr fontAlgn="base">
              <a:spcBef>
                <a:spcPct val="0"/>
              </a:spcBef>
              <a:spcAft>
                <a:spcPct val="0"/>
              </a:spcAft>
            </a:pPr>
            <a:r>
              <a:rPr kumimoji="1" lang="en-US" altLang="ko-KR" b="1" dirty="0">
                <a:solidFill>
                  <a:srgbClr val="FF0000"/>
                </a:solidFill>
                <a:latin typeface="Arial" panose="020B0604020202020204" pitchFamily="34" charset="0"/>
                <a:ea typeface="맑은 고딕" pitchFamily="50" charset="-127"/>
                <a:cs typeface="Arial" panose="020B0604020202020204" pitchFamily="34" charset="0"/>
              </a:rPr>
              <a:t>46 %</a:t>
            </a:r>
            <a:endParaRPr kumimoji="1" lang="ko-KR" altLang="en-US" b="1" dirty="0">
              <a:solidFill>
                <a:srgbClr val="FF0000"/>
              </a:solidFill>
              <a:latin typeface="Arial" panose="020B0604020202020204" pitchFamily="34" charset="0"/>
              <a:ea typeface="맑은 고딕" pitchFamily="50" charset="-127"/>
              <a:cs typeface="Arial" panose="020B0604020202020204" pitchFamily="34" charset="0"/>
            </a:endParaRPr>
          </a:p>
        </p:txBody>
      </p:sp>
      <p:cxnSp>
        <p:nvCxnSpPr>
          <p:cNvPr id="6" name="직선 화살표 연결선 5"/>
          <p:cNvCxnSpPr/>
          <p:nvPr/>
        </p:nvCxnSpPr>
        <p:spPr>
          <a:xfrm>
            <a:off x="3815914" y="3155403"/>
            <a:ext cx="384608" cy="394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직사각형 14"/>
          <p:cNvSpPr/>
          <p:nvPr/>
        </p:nvSpPr>
        <p:spPr>
          <a:xfrm>
            <a:off x="3031667" y="3581761"/>
            <a:ext cx="710451" cy="369332"/>
          </a:xfrm>
          <a:prstGeom prst="rect">
            <a:avLst/>
          </a:prstGeom>
        </p:spPr>
        <p:txBody>
          <a:bodyPr wrap="none">
            <a:spAutoFit/>
          </a:bodyPr>
          <a:lstStyle/>
          <a:p>
            <a:pPr fontAlgn="base">
              <a:spcBef>
                <a:spcPct val="0"/>
              </a:spcBef>
              <a:spcAft>
                <a:spcPct val="0"/>
              </a:spcAft>
            </a:pPr>
            <a:r>
              <a:rPr kumimoji="1" lang="en-US" altLang="ko-KR" b="1" dirty="0">
                <a:solidFill>
                  <a:srgbClr val="006600"/>
                </a:solidFill>
                <a:latin typeface="Arial" panose="020B0604020202020204" pitchFamily="34" charset="0"/>
                <a:ea typeface="맑은 고딕" pitchFamily="50" charset="-127"/>
                <a:cs typeface="Arial" panose="020B0604020202020204" pitchFamily="34" charset="0"/>
              </a:rPr>
              <a:t>15 %</a:t>
            </a:r>
            <a:endParaRPr kumimoji="1" lang="ko-KR" altLang="en-US" b="1" dirty="0">
              <a:solidFill>
                <a:srgbClr val="006600"/>
              </a:solidFill>
              <a:latin typeface="Arial" panose="020B0604020202020204" pitchFamily="34" charset="0"/>
              <a:ea typeface="맑은 고딕" pitchFamily="50" charset="-127"/>
              <a:cs typeface="Arial" panose="020B0604020202020204" pitchFamily="34" charset="0"/>
            </a:endParaRPr>
          </a:p>
        </p:txBody>
      </p:sp>
      <p:cxnSp>
        <p:nvCxnSpPr>
          <p:cNvPr id="16" name="직선 화살표 연결선 15"/>
          <p:cNvCxnSpPr/>
          <p:nvPr/>
        </p:nvCxnSpPr>
        <p:spPr>
          <a:xfrm>
            <a:off x="3684410" y="3860515"/>
            <a:ext cx="528087" cy="427722"/>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578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0" y="6597650"/>
            <a:ext cx="9144000" cy="260350"/>
          </a:xfrm>
          <a:prstGeom prst="rect">
            <a:avLst/>
          </a:prstGeom>
          <a:solidFill>
            <a:schemeClr val="accent1">
              <a:alpha val="61176"/>
            </a:schemeClr>
          </a:solidFill>
          <a:ln w="9525">
            <a:noFill/>
            <a:miter lim="800000"/>
            <a:headEnd/>
            <a:tailEnd/>
          </a:ln>
        </p:spPr>
        <p:txBody>
          <a:bodyPr wrap="none" anchor="ct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571500" y="285750"/>
            <a:ext cx="314325" cy="314325"/>
          </a:xfrm>
          <a:prstGeom prst="rect">
            <a:avLst/>
          </a:prstGeom>
          <a:noFill/>
          <a:ln w="9525">
            <a:noFill/>
            <a:miter lim="800000"/>
            <a:headEnd/>
            <a:tailEnd/>
          </a:ln>
        </p:spPr>
      </p:pic>
      <p:sp>
        <p:nvSpPr>
          <p:cNvPr id="9" name="슬라이드 번호 개체 틀 8"/>
          <p:cNvSpPr>
            <a:spLocks noGrp="1"/>
          </p:cNvSpPr>
          <p:nvPr>
            <p:ph type="sldNum" sz="quarter" idx="12"/>
          </p:nvPr>
        </p:nvSpPr>
        <p:spPr/>
        <p:txBody>
          <a:bodyPr/>
          <a:lstStyle/>
          <a:p>
            <a:pPr>
              <a:defRPr/>
            </a:pPr>
            <a:fld id="{CAC80D74-3009-4B50-9181-33AAF474A1B8}" type="slidenum">
              <a:rPr lang="en-US" altLang="ko-KR" smtClean="0">
                <a:solidFill>
                  <a:srgbClr val="000000"/>
                </a:solidFill>
              </a:rPr>
              <a:pPr>
                <a:defRPr/>
              </a:pPr>
              <a:t>16</a:t>
            </a:fld>
            <a:endParaRPr lang="en-US" altLang="ko-KR">
              <a:solidFill>
                <a:srgbClr val="000000"/>
              </a:solidFill>
            </a:endParaRPr>
          </a:p>
        </p:txBody>
      </p:sp>
      <p:sp>
        <p:nvSpPr>
          <p:cNvPr id="14" name="직사각형 13"/>
          <p:cNvSpPr/>
          <p:nvPr/>
        </p:nvSpPr>
        <p:spPr>
          <a:xfrm>
            <a:off x="591964" y="1259483"/>
            <a:ext cx="7779810" cy="4708981"/>
          </a:xfrm>
          <a:prstGeom prst="rect">
            <a:avLst/>
          </a:prstGeom>
        </p:spPr>
        <p:txBody>
          <a:bodyPr wrap="square">
            <a:spAutoFit/>
          </a:bodyPr>
          <a:lstStyle/>
          <a:p>
            <a:pPr marL="176213" indent="-176213" algn="just" fontAlgn="base" latinLnBrk="0">
              <a:lnSpc>
                <a:spcPct val="150000"/>
              </a:lnSpc>
              <a:spcBef>
                <a:spcPct val="0"/>
              </a:spcBef>
              <a:spcAft>
                <a:spcPct val="0"/>
              </a:spcAft>
              <a:buFontTx/>
              <a:buBlip>
                <a:blip r:embed="rId4"/>
              </a:buBlip>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In this study, they construct a novel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biohybrid</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photoanode</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with enhanced photocurrent and increased stability by integrating PSII with 3D doped conducting polymer nanostructures. </a:t>
            </a:r>
          </a:p>
          <a:p>
            <a:pPr marL="176213" indent="-176213" algn="just" fontAlgn="base" latinLnBrk="0">
              <a:lnSpc>
                <a:spcPct val="150000"/>
              </a:lnSpc>
              <a:spcBef>
                <a:spcPct val="0"/>
              </a:spcBef>
              <a:spcAft>
                <a:spcPct val="0"/>
              </a:spcAft>
              <a:buFontTx/>
              <a:buBlip>
                <a:blip r:embed="rId4"/>
              </a:buBlip>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176213" indent="-176213" algn="just" fontAlgn="base" latinLnBrk="0">
              <a:lnSpc>
                <a:spcPct val="150000"/>
              </a:lnSpc>
              <a:spcBef>
                <a:spcPct val="0"/>
              </a:spcBef>
              <a:spcAft>
                <a:spcPct val="0"/>
              </a:spcAft>
              <a:buFontTx/>
              <a:buBlip>
                <a:blip r:embed="rId4"/>
              </a:buBlip>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BQ-doped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PPy</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nanowires could promote the effective loading of PSII and facilitate the electron transfer.</a:t>
            </a:r>
          </a:p>
          <a:p>
            <a:pPr marL="176213" indent="-176213" algn="just" fontAlgn="base" latinLnBrk="0">
              <a:lnSpc>
                <a:spcPct val="150000"/>
              </a:lnSpc>
              <a:spcBef>
                <a:spcPct val="0"/>
              </a:spcBef>
              <a:spcAft>
                <a:spcPct val="0"/>
              </a:spcAft>
              <a:buFontTx/>
              <a:buBlip>
                <a:blip r:embed="rId4"/>
              </a:buBlip>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176213" indent="-176213" algn="just" fontAlgn="base" latinLnBrk="0">
              <a:lnSpc>
                <a:spcPct val="150000"/>
              </a:lnSpc>
              <a:spcBef>
                <a:spcPct val="0"/>
              </a:spcBef>
              <a:spcAft>
                <a:spcPct val="0"/>
              </a:spcAft>
              <a:buFontTx/>
              <a:buBlip>
                <a:blip r:embed="rId4"/>
              </a:buBlip>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Such assembled system combining natural photoactive protein with artificial low-cost conducting polymer shows great potential for advanced solar energy conversion.</a:t>
            </a:r>
          </a:p>
        </p:txBody>
      </p:sp>
    </p:spTree>
    <p:extLst>
      <p:ext uri="{BB962C8B-B14F-4D97-AF65-F5344CB8AC3E}">
        <p14:creationId xmlns:p14="http://schemas.microsoft.com/office/powerpoint/2010/main" val="2039740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606292" y="679929"/>
            <a:ext cx="8111247" cy="830997"/>
          </a:xfrm>
          <a:prstGeom prst="rect">
            <a:avLst/>
          </a:prstGeom>
        </p:spPr>
        <p:txBody>
          <a:bodyPr wrap="square">
            <a:spAutoFit/>
          </a:bodyPr>
          <a:lstStyle/>
          <a:p>
            <a:pPr algn="ctr" fontAlgn="base">
              <a:spcBef>
                <a:spcPct val="0"/>
              </a:spcBef>
              <a:spcAft>
                <a:spcPct val="0"/>
              </a:spcAft>
            </a:pPr>
            <a:r>
              <a:rPr kumimoji="1" lang="en-US" altLang="ko-KR" sz="2400" b="1" dirty="0">
                <a:solidFill>
                  <a:srgbClr val="000000"/>
                </a:solidFill>
                <a:latin typeface="Times New Roman" panose="02020603050405020304" pitchFamily="18" charset="0"/>
                <a:ea typeface="맑은 고딕" pitchFamily="50" charset="-127"/>
                <a:cs typeface="Times New Roman" panose="02020603050405020304" pitchFamily="18" charset="0"/>
              </a:rPr>
              <a:t>Competing charge transfer pathways at the photosystem II–electrode interface</a:t>
            </a:r>
            <a:endParaRPr kumimoji="1" lang="en-US" sz="2400" b="1" dirty="0">
              <a:solidFill>
                <a:srgbClr val="000000"/>
              </a:solidFill>
              <a:latin typeface="Times New Roman" pitchFamily="18" charset="0"/>
              <a:ea typeface="맑은 고딕" pitchFamily="50" charset="-127"/>
              <a:cs typeface="Times New Roman" pitchFamily="18" charset="0"/>
            </a:endParaRPr>
          </a:p>
        </p:txBody>
      </p:sp>
      <p:sp>
        <p:nvSpPr>
          <p:cNvPr id="4" name="직사각형 3"/>
          <p:cNvSpPr/>
          <p:nvPr/>
        </p:nvSpPr>
        <p:spPr>
          <a:xfrm>
            <a:off x="899591" y="1510926"/>
            <a:ext cx="7704856" cy="276999"/>
          </a:xfrm>
          <a:prstGeom prst="rect">
            <a:avLst/>
          </a:prstGeom>
        </p:spPr>
        <p:txBody>
          <a:bodyPr wrap="square">
            <a:spAutoFit/>
          </a:bodyPr>
          <a:lstStyle/>
          <a:p>
            <a:pPr algn="ctr" fontAlgn="base">
              <a:spcBef>
                <a:spcPct val="0"/>
              </a:spcBef>
              <a:spcAft>
                <a:spcPct val="0"/>
              </a:spcAft>
            </a:pP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Jenny Z Zhang</a:t>
            </a:r>
            <a:r>
              <a:rPr kumimoji="1" lang="en-US" altLang="ko-KR"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1</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200" dirty="0" err="1">
                <a:solidFill>
                  <a:srgbClr val="000000"/>
                </a:solidFill>
                <a:latin typeface="Times New Roman" panose="02020603050405020304" pitchFamily="18" charset="0"/>
                <a:ea typeface="맑은 고딕" pitchFamily="50" charset="-127"/>
                <a:cs typeface="Times New Roman" panose="02020603050405020304" pitchFamily="18" charset="0"/>
              </a:rPr>
              <a:t>Katarzyna</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PSokol</a:t>
            </a:r>
            <a:r>
              <a:rPr kumimoji="1" lang="en-US" altLang="ko-KR"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1</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Nicholas Paul</a:t>
            </a:r>
            <a:r>
              <a:rPr kumimoji="1" lang="en-US" altLang="ko-KR"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1</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200" dirty="0" err="1">
                <a:solidFill>
                  <a:srgbClr val="000000"/>
                </a:solidFill>
                <a:latin typeface="Times New Roman" panose="02020603050405020304" pitchFamily="18" charset="0"/>
                <a:ea typeface="맑은 고딕" pitchFamily="50" charset="-127"/>
                <a:cs typeface="Times New Roman" panose="02020603050405020304" pitchFamily="18" charset="0"/>
              </a:rPr>
              <a:t>Elisabet</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Romero</a:t>
            </a:r>
            <a:r>
              <a:rPr kumimoji="1" lang="en-US" altLang="ko-KR"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200" dirty="0" err="1">
                <a:solidFill>
                  <a:srgbClr val="000000"/>
                </a:solidFill>
                <a:latin typeface="Times New Roman" panose="02020603050405020304" pitchFamily="18" charset="0"/>
                <a:ea typeface="맑은 고딕" pitchFamily="50" charset="-127"/>
                <a:cs typeface="Times New Roman" panose="02020603050405020304" pitchFamily="18" charset="0"/>
              </a:rPr>
              <a:t>Rienk</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van Grondelle</a:t>
            </a:r>
            <a:r>
              <a:rPr kumimoji="1" lang="en-US" altLang="ko-KR"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200" dirty="0">
                <a:solidFill>
                  <a:srgbClr val="000000"/>
                </a:solidFill>
                <a:latin typeface="Times New Roman" panose="02020603050405020304" pitchFamily="18" charset="0"/>
                <a:ea typeface="맑은 고딕" pitchFamily="50" charset="-127"/>
                <a:cs typeface="Times New Roman" panose="02020603050405020304" pitchFamily="18" charset="0"/>
              </a:rPr>
              <a:t> &amp; Erwin Reisner</a:t>
            </a:r>
            <a:r>
              <a:rPr kumimoji="1" lang="en-US" altLang="ko-KR"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1*</a:t>
            </a:r>
            <a:endParaRPr kumimoji="1" lang="ko-KR" altLang="en-US" sz="1200" baseline="30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5" name="Picture 2" descr="http://www.nature.com/nchembio/journal/v13/n3/images/homecov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972" y="3080139"/>
            <a:ext cx="1545727" cy="2033227"/>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13"/>
          <p:cNvPicPr>
            <a:picLocks noChangeAspect="1"/>
          </p:cNvPicPr>
          <p:nvPr/>
        </p:nvPicPr>
        <p:blipFill rotWithShape="1">
          <a:blip r:embed="rId4">
            <a:lum contrast="20000"/>
          </a:blip>
          <a:srcRect l="4464" t="50827" r="37555"/>
          <a:stretch/>
        </p:blipFill>
        <p:spPr>
          <a:xfrm>
            <a:off x="3126930" y="2341923"/>
            <a:ext cx="4740073" cy="2926612"/>
          </a:xfrm>
          <a:prstGeom prst="rect">
            <a:avLst/>
          </a:prstGeom>
        </p:spPr>
      </p:pic>
      <p:sp>
        <p:nvSpPr>
          <p:cNvPr id="6" name="직사각형 5"/>
          <p:cNvSpPr/>
          <p:nvPr/>
        </p:nvSpPr>
        <p:spPr>
          <a:xfrm>
            <a:off x="304800" y="258201"/>
            <a:ext cx="3929743" cy="307777"/>
          </a:xfrm>
          <a:prstGeom prst="rect">
            <a:avLst/>
          </a:prstGeom>
        </p:spPr>
        <p:txBody>
          <a:bodyPr wrap="square">
            <a:spAutoFit/>
          </a:bodyPr>
          <a:lstStyle/>
          <a:p>
            <a:pPr marL="285750" lvl="0" indent="-285750" algn="just" eaLnBrk="0" fontAlgn="base" hangingPunct="0">
              <a:spcBef>
                <a:spcPct val="30000"/>
              </a:spcBef>
              <a:spcAft>
                <a:spcPct val="0"/>
              </a:spcAft>
              <a:buFont typeface="Wingdings" panose="05000000000000000000" pitchFamily="2" charset="2"/>
              <a:buChar char="Ø"/>
              <a:defRPr/>
            </a:pPr>
            <a:r>
              <a:rPr lang="en-US" altLang="ko-KR" sz="1400" dirty="0" smtClean="0">
                <a:latin typeface="Times New Roman" panose="02020603050405020304" pitchFamily="18" charset="0"/>
                <a:cs typeface="Times New Roman" panose="02020603050405020304" pitchFamily="18" charset="0"/>
              </a:rPr>
              <a:t>Nature </a:t>
            </a:r>
            <a:r>
              <a:rPr lang="en-US" altLang="ko-KR" sz="1400" dirty="0">
                <a:latin typeface="Times New Roman" panose="02020603050405020304" pitchFamily="18" charset="0"/>
                <a:cs typeface="Times New Roman" panose="02020603050405020304" pitchFamily="18" charset="0"/>
              </a:rPr>
              <a:t>Chemical Biology 12, 1046–1052 (2016)</a:t>
            </a:r>
          </a:p>
        </p:txBody>
      </p:sp>
      <p:sp>
        <p:nvSpPr>
          <p:cNvPr id="7" name="직사각형 6"/>
          <p:cNvSpPr/>
          <p:nvPr/>
        </p:nvSpPr>
        <p:spPr>
          <a:xfrm>
            <a:off x="457198" y="5268535"/>
            <a:ext cx="7968343" cy="584775"/>
          </a:xfrm>
          <a:prstGeom prst="rect">
            <a:avLst/>
          </a:prstGeom>
        </p:spPr>
        <p:txBody>
          <a:bodyPr wrap="square">
            <a:spAutoFit/>
          </a:bodyPr>
          <a:lstStyle/>
          <a:p>
            <a:pPr marL="285750" lvl="0" indent="-285750" algn="just" eaLnBrk="0" fontAlgn="base" hangingPunct="0">
              <a:spcBef>
                <a:spcPct val="30000"/>
              </a:spcBef>
              <a:spcAft>
                <a:spcPct val="0"/>
              </a:spcAft>
              <a:buFont typeface="Wingdings" panose="05000000000000000000" pitchFamily="2" charset="2"/>
              <a:buChar char="ü"/>
              <a:defRPr/>
            </a:pPr>
            <a:r>
              <a:rPr lang="en-US" altLang="ko-KR" sz="1600" dirty="0">
                <a:latin typeface="Times New Roman" panose="02020603050405020304" pitchFamily="18" charset="0"/>
                <a:cs typeface="Times New Roman" panose="02020603050405020304" pitchFamily="18" charset="0"/>
              </a:rPr>
              <a:t>This study provides a fuller picture of the electron-transfer pathways at the PSII–electrode interface.</a:t>
            </a:r>
          </a:p>
        </p:txBody>
      </p:sp>
    </p:spTree>
    <p:extLst>
      <p:ext uri="{BB962C8B-B14F-4D97-AF65-F5344CB8AC3E}">
        <p14:creationId xmlns:p14="http://schemas.microsoft.com/office/powerpoint/2010/main" val="1868903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rotWithShape="1">
          <a:blip r:embed="rId3"/>
          <a:srcRect r="1361"/>
          <a:stretch/>
        </p:blipFill>
        <p:spPr>
          <a:xfrm>
            <a:off x="356488" y="718962"/>
            <a:ext cx="5163628" cy="3098828"/>
          </a:xfrm>
          <a:prstGeom prst="rect">
            <a:avLst/>
          </a:prstGeom>
        </p:spPr>
      </p:pic>
      <p:sp>
        <p:nvSpPr>
          <p:cNvPr id="7" name="직사각형 6"/>
          <p:cNvSpPr/>
          <p:nvPr/>
        </p:nvSpPr>
        <p:spPr>
          <a:xfrm>
            <a:off x="5640244" y="2006766"/>
            <a:ext cx="3179268" cy="646331"/>
          </a:xfrm>
          <a:prstGeom prst="rect">
            <a:avLst/>
          </a:prstGeom>
        </p:spPr>
        <p:txBody>
          <a:bodyPr wrap="none">
            <a:spAutoFit/>
          </a:bodyPr>
          <a:lstStyle/>
          <a:p>
            <a:pPr marL="171450" indent="-171450" fontAlgn="base">
              <a:spcBef>
                <a:spcPct val="0"/>
              </a:spcBef>
              <a:spcAft>
                <a:spcPct val="0"/>
              </a:spcAft>
              <a:buFont typeface="Arial" panose="020B0604020202020204" pitchFamily="34" charset="0"/>
              <a:buChar char="•"/>
            </a:pPr>
            <a:r>
              <a:rPr kumimoji="1" lang="en-US" altLang="ko-KR" b="1" dirty="0">
                <a:solidFill>
                  <a:srgbClr val="0000FF"/>
                </a:solidFill>
                <a:latin typeface="맑은 고딕" pitchFamily="50" charset="-127"/>
                <a:ea typeface="맑은 고딕" pitchFamily="50" charset="-127"/>
              </a:rPr>
              <a:t>Turnover frequency(TOF) </a:t>
            </a:r>
            <a:endParaRPr kumimoji="1" lang="en-US" altLang="ko-KR" b="1" dirty="0" smtClean="0">
              <a:solidFill>
                <a:srgbClr val="0000FF"/>
              </a:solidFill>
              <a:latin typeface="맑은 고딕" pitchFamily="50" charset="-127"/>
              <a:ea typeface="맑은 고딕" pitchFamily="50" charset="-127"/>
            </a:endParaRPr>
          </a:p>
          <a:p>
            <a:pPr fontAlgn="base">
              <a:spcBef>
                <a:spcPct val="0"/>
              </a:spcBef>
              <a:spcAft>
                <a:spcPct val="0"/>
              </a:spcAft>
            </a:pPr>
            <a:r>
              <a:rPr kumimoji="1" lang="en-US" altLang="ko-KR" b="1" dirty="0" smtClean="0">
                <a:solidFill>
                  <a:srgbClr val="0000FF"/>
                </a:solidFill>
                <a:latin typeface="맑은 고딕" pitchFamily="50" charset="-127"/>
                <a:ea typeface="맑은 고딕" pitchFamily="50" charset="-127"/>
              </a:rPr>
              <a:t>3.2 </a:t>
            </a:r>
            <a:r>
              <a:rPr kumimoji="1" lang="pt-BR" altLang="ko-KR" b="1" dirty="0">
                <a:solidFill>
                  <a:srgbClr val="0000FF"/>
                </a:solidFill>
                <a:latin typeface="맑은 고딕" pitchFamily="50" charset="-127"/>
                <a:ea typeface="맑은 고딕" pitchFamily="50" charset="-127"/>
              </a:rPr>
              <a:t>mol O</a:t>
            </a:r>
            <a:r>
              <a:rPr kumimoji="1" lang="pt-BR" altLang="ko-KR" b="1" baseline="-25000" dirty="0">
                <a:solidFill>
                  <a:srgbClr val="0000FF"/>
                </a:solidFill>
                <a:latin typeface="맑은 고딕" pitchFamily="50" charset="-127"/>
                <a:ea typeface="맑은 고딕" pitchFamily="50" charset="-127"/>
              </a:rPr>
              <a:t>2</a:t>
            </a:r>
            <a:r>
              <a:rPr kumimoji="1" lang="pt-BR" altLang="ko-KR" b="1" dirty="0">
                <a:solidFill>
                  <a:srgbClr val="0000FF"/>
                </a:solidFill>
                <a:latin typeface="맑은 고딕" pitchFamily="50" charset="-127"/>
                <a:ea typeface="맑은 고딕" pitchFamily="50" charset="-127"/>
              </a:rPr>
              <a:t> (mol PSII)</a:t>
            </a:r>
            <a:r>
              <a:rPr kumimoji="1" lang="pt-BR" altLang="ko-KR" b="1" baseline="30000" dirty="0">
                <a:solidFill>
                  <a:srgbClr val="0000FF"/>
                </a:solidFill>
                <a:latin typeface="맑은 고딕" pitchFamily="50" charset="-127"/>
                <a:ea typeface="맑은 고딕" pitchFamily="50" charset="-127"/>
              </a:rPr>
              <a:t>−1</a:t>
            </a:r>
            <a:r>
              <a:rPr kumimoji="1" lang="pt-BR" altLang="ko-KR" b="1" dirty="0">
                <a:solidFill>
                  <a:srgbClr val="0000FF"/>
                </a:solidFill>
                <a:latin typeface="맑은 고딕" pitchFamily="50" charset="-127"/>
                <a:ea typeface="맑은 고딕" pitchFamily="50" charset="-127"/>
              </a:rPr>
              <a:t> s</a:t>
            </a:r>
            <a:r>
              <a:rPr kumimoji="1" lang="pt-BR" altLang="ko-KR" b="1" baseline="30000" dirty="0">
                <a:solidFill>
                  <a:srgbClr val="0000FF"/>
                </a:solidFill>
                <a:latin typeface="맑은 고딕" pitchFamily="50" charset="-127"/>
                <a:ea typeface="맑은 고딕" pitchFamily="50" charset="-127"/>
              </a:rPr>
              <a:t>−1</a:t>
            </a:r>
            <a:endParaRPr kumimoji="1" lang="ko-KR" altLang="en-US" b="1" baseline="30000" dirty="0">
              <a:solidFill>
                <a:srgbClr val="0000FF"/>
              </a:solidFill>
              <a:latin typeface="맑은 고딕" pitchFamily="50" charset="-127"/>
              <a:ea typeface="맑은 고딕" pitchFamily="50" charset="-127"/>
            </a:endParaRPr>
          </a:p>
        </p:txBody>
      </p:sp>
      <p:pic>
        <p:nvPicPr>
          <p:cNvPr id="9" name="그림 8"/>
          <p:cNvPicPr>
            <a:picLocks noChangeAspect="1"/>
          </p:cNvPicPr>
          <p:nvPr/>
        </p:nvPicPr>
        <p:blipFill>
          <a:blip r:embed="rId4"/>
          <a:stretch>
            <a:fillRect/>
          </a:stretch>
        </p:blipFill>
        <p:spPr>
          <a:xfrm>
            <a:off x="471074" y="3929810"/>
            <a:ext cx="5049042" cy="2753996"/>
          </a:xfrm>
          <a:prstGeom prst="rect">
            <a:avLst/>
          </a:prstGeom>
        </p:spPr>
      </p:pic>
      <p:sp>
        <p:nvSpPr>
          <p:cNvPr id="16" name="직사각형 15"/>
          <p:cNvSpPr/>
          <p:nvPr/>
        </p:nvSpPr>
        <p:spPr>
          <a:xfrm>
            <a:off x="5520116" y="5495920"/>
            <a:ext cx="3504486" cy="646331"/>
          </a:xfrm>
          <a:prstGeom prst="rect">
            <a:avLst/>
          </a:prstGeom>
        </p:spPr>
        <p:txBody>
          <a:bodyPr wrap="none">
            <a:spAutoFit/>
          </a:bodyPr>
          <a:lstStyle/>
          <a:p>
            <a:pPr marL="171450" indent="-171450" fontAlgn="base">
              <a:spcBef>
                <a:spcPct val="0"/>
              </a:spcBef>
              <a:spcAft>
                <a:spcPct val="0"/>
              </a:spcAft>
              <a:buFont typeface="Arial" panose="020B0604020202020204" pitchFamily="34" charset="0"/>
              <a:buChar char="•"/>
            </a:pPr>
            <a:r>
              <a:rPr kumimoji="1" lang="en-US" altLang="ko-KR" b="1" dirty="0">
                <a:solidFill>
                  <a:srgbClr val="0000FF"/>
                </a:solidFill>
                <a:latin typeface="맑은 고딕" pitchFamily="50" charset="-127"/>
                <a:ea typeface="맑은 고딕" pitchFamily="50" charset="-127"/>
              </a:rPr>
              <a:t>Turnover frequency(TOF</a:t>
            </a:r>
            <a:r>
              <a:rPr kumimoji="1" lang="en-US" altLang="ko-KR" b="1" dirty="0" smtClean="0">
                <a:solidFill>
                  <a:srgbClr val="0000FF"/>
                </a:solidFill>
                <a:latin typeface="맑은 고딕" pitchFamily="50" charset="-127"/>
                <a:ea typeface="맑은 고딕" pitchFamily="50" charset="-127"/>
              </a:rPr>
              <a:t>)</a:t>
            </a:r>
          </a:p>
          <a:p>
            <a:pPr fontAlgn="base">
              <a:spcBef>
                <a:spcPct val="0"/>
              </a:spcBef>
              <a:spcAft>
                <a:spcPct val="0"/>
              </a:spcAft>
            </a:pPr>
            <a:r>
              <a:rPr kumimoji="1" lang="en-US" altLang="ko-KR" b="1" dirty="0" smtClean="0">
                <a:solidFill>
                  <a:srgbClr val="0000FF"/>
                </a:solidFill>
                <a:latin typeface="맑은 고딕" pitchFamily="50" charset="-127"/>
                <a:ea typeface="맑은 고딕" pitchFamily="50" charset="-127"/>
              </a:rPr>
              <a:t>  </a:t>
            </a:r>
            <a:r>
              <a:rPr kumimoji="1" lang="en-US" altLang="ko-KR" b="1" dirty="0">
                <a:solidFill>
                  <a:srgbClr val="0000FF"/>
                </a:solidFill>
                <a:latin typeface="맑은 고딕" pitchFamily="50" charset="-127"/>
                <a:ea typeface="맑은 고딕" pitchFamily="50" charset="-127"/>
              </a:rPr>
              <a:t>12.9 </a:t>
            </a:r>
            <a:r>
              <a:rPr kumimoji="1" lang="pt-BR" altLang="ko-KR" b="1" dirty="0">
                <a:solidFill>
                  <a:srgbClr val="0000FF"/>
                </a:solidFill>
                <a:latin typeface="맑은 고딕" pitchFamily="50" charset="-127"/>
                <a:ea typeface="맑은 고딕" pitchFamily="50" charset="-127"/>
              </a:rPr>
              <a:t>mol O</a:t>
            </a:r>
            <a:r>
              <a:rPr kumimoji="1" lang="pt-BR" altLang="ko-KR" b="1" baseline="-25000" dirty="0">
                <a:solidFill>
                  <a:srgbClr val="0000FF"/>
                </a:solidFill>
                <a:latin typeface="맑은 고딕" pitchFamily="50" charset="-127"/>
                <a:ea typeface="맑은 고딕" pitchFamily="50" charset="-127"/>
              </a:rPr>
              <a:t>2</a:t>
            </a:r>
            <a:r>
              <a:rPr kumimoji="1" lang="pt-BR" altLang="ko-KR" b="1" dirty="0">
                <a:solidFill>
                  <a:srgbClr val="0000FF"/>
                </a:solidFill>
                <a:latin typeface="맑은 고딕" pitchFamily="50" charset="-127"/>
                <a:ea typeface="맑은 고딕" pitchFamily="50" charset="-127"/>
              </a:rPr>
              <a:t> (mol PSII)</a:t>
            </a:r>
            <a:r>
              <a:rPr kumimoji="1" lang="pt-BR" altLang="ko-KR" b="1" baseline="30000" dirty="0">
                <a:solidFill>
                  <a:srgbClr val="0000FF"/>
                </a:solidFill>
                <a:latin typeface="맑은 고딕" pitchFamily="50" charset="-127"/>
                <a:ea typeface="맑은 고딕" pitchFamily="50" charset="-127"/>
              </a:rPr>
              <a:t>−1</a:t>
            </a:r>
            <a:r>
              <a:rPr kumimoji="1" lang="pt-BR" altLang="ko-KR" b="1" dirty="0">
                <a:solidFill>
                  <a:srgbClr val="0000FF"/>
                </a:solidFill>
                <a:latin typeface="맑은 고딕" pitchFamily="50" charset="-127"/>
                <a:ea typeface="맑은 고딕" pitchFamily="50" charset="-127"/>
              </a:rPr>
              <a:t> s</a:t>
            </a:r>
            <a:r>
              <a:rPr kumimoji="1" lang="pt-BR" altLang="ko-KR" b="1" baseline="30000" dirty="0">
                <a:solidFill>
                  <a:srgbClr val="0000FF"/>
                </a:solidFill>
                <a:latin typeface="맑은 고딕" pitchFamily="50" charset="-127"/>
                <a:ea typeface="맑은 고딕" pitchFamily="50" charset="-127"/>
              </a:rPr>
              <a:t>−1</a:t>
            </a:r>
            <a:endParaRPr kumimoji="1" lang="ko-KR" altLang="en-US" b="1" baseline="30000" dirty="0">
              <a:solidFill>
                <a:srgbClr val="0000FF"/>
              </a:solidFill>
              <a:latin typeface="맑은 고딕" pitchFamily="50" charset="-127"/>
              <a:ea typeface="맑은 고딕" pitchFamily="50" charset="-127"/>
            </a:endParaRPr>
          </a:p>
        </p:txBody>
      </p:sp>
      <p:sp>
        <p:nvSpPr>
          <p:cNvPr id="10" name="직사각형 9"/>
          <p:cNvSpPr/>
          <p:nvPr/>
        </p:nvSpPr>
        <p:spPr>
          <a:xfrm>
            <a:off x="5640244" y="3105111"/>
            <a:ext cx="3531736" cy="307777"/>
          </a:xfrm>
          <a:prstGeom prst="rect">
            <a:avLst/>
          </a:prstGeom>
        </p:spPr>
        <p:txBody>
          <a:bodyPr wrap="none">
            <a:spAutoFit/>
          </a:bodyPr>
          <a:lstStyle/>
          <a:p>
            <a:pPr fontAlgn="base">
              <a:spcBef>
                <a:spcPct val="0"/>
              </a:spcBef>
              <a:spcAft>
                <a:spcPct val="0"/>
              </a:spcAft>
            </a:pPr>
            <a:r>
              <a:rPr kumimoji="1" lang="de-DE" altLang="ko-KR" sz="1400" i="1" dirty="0">
                <a:solidFill>
                  <a:srgbClr val="000000"/>
                </a:solidFill>
                <a:latin typeface="맑은 고딕" pitchFamily="50" charset="-127"/>
                <a:ea typeface="맑은 고딕" pitchFamily="50" charset="-127"/>
              </a:rPr>
              <a:t>J. Am. Chem. Soc. 2012, 134, 8332−8335</a:t>
            </a:r>
            <a:endParaRPr kumimoji="1" lang="ko-KR" altLang="en-US" sz="4000" i="1" dirty="0">
              <a:solidFill>
                <a:srgbClr val="000000"/>
              </a:solidFill>
              <a:latin typeface="맑은 고딕" pitchFamily="50" charset="-127"/>
              <a:ea typeface="맑은 고딕" pitchFamily="50" charset="-127"/>
            </a:endParaRPr>
          </a:p>
        </p:txBody>
      </p:sp>
      <p:sp>
        <p:nvSpPr>
          <p:cNvPr id="11" name="직사각형 10"/>
          <p:cNvSpPr/>
          <p:nvPr/>
        </p:nvSpPr>
        <p:spPr>
          <a:xfrm>
            <a:off x="5520116" y="6376029"/>
            <a:ext cx="3531736" cy="307777"/>
          </a:xfrm>
          <a:prstGeom prst="rect">
            <a:avLst/>
          </a:prstGeom>
        </p:spPr>
        <p:txBody>
          <a:bodyPr wrap="none">
            <a:spAutoFit/>
          </a:bodyPr>
          <a:lstStyle/>
          <a:p>
            <a:pPr fontAlgn="base">
              <a:spcBef>
                <a:spcPct val="0"/>
              </a:spcBef>
              <a:spcAft>
                <a:spcPct val="0"/>
              </a:spcAft>
            </a:pPr>
            <a:r>
              <a:rPr kumimoji="1" lang="de-DE" altLang="ko-KR" sz="1400" i="1" dirty="0">
                <a:solidFill>
                  <a:srgbClr val="000000"/>
                </a:solidFill>
                <a:latin typeface="맑은 고딕" pitchFamily="50" charset="-127"/>
                <a:ea typeface="맑은 고딕" pitchFamily="50" charset="-127"/>
              </a:rPr>
              <a:t>J. Am. Chem. Soc. 2015, 137, 8541−8549</a:t>
            </a:r>
            <a:endParaRPr kumimoji="1" lang="ko-KR" altLang="en-US" sz="4000" i="1" dirty="0">
              <a:solidFill>
                <a:srgbClr val="000000"/>
              </a:solidFill>
              <a:latin typeface="맑은 고딕" pitchFamily="50" charset="-127"/>
              <a:ea typeface="맑은 고딕" pitchFamily="50" charset="-127"/>
            </a:endParaRPr>
          </a:p>
        </p:txBody>
      </p:sp>
      <p:sp>
        <p:nvSpPr>
          <p:cNvPr id="3" name="TextBox 2"/>
          <p:cNvSpPr txBox="1"/>
          <p:nvPr/>
        </p:nvSpPr>
        <p:spPr>
          <a:xfrm>
            <a:off x="799323" y="39040"/>
            <a:ext cx="7677102" cy="461665"/>
          </a:xfrm>
          <a:prstGeom prst="rect">
            <a:avLst/>
          </a:prstGeom>
          <a:noFill/>
        </p:spPr>
        <p:txBody>
          <a:bodyPr wrap="none" rtlCol="0">
            <a:spAutoFit/>
          </a:bodyPr>
          <a:lstStyle/>
          <a:p>
            <a:r>
              <a:rPr lang="en-US" altLang="ko-KR" sz="2400" b="1" dirty="0" smtClean="0">
                <a:latin typeface="Arial Unicode MS" panose="020B0604020202020204" pitchFamily="50" charset="-127"/>
                <a:ea typeface="Arial Unicode MS" panose="020B0604020202020204" pitchFamily="50" charset="-127"/>
                <a:cs typeface="Arial Unicode MS" panose="020B0604020202020204" pitchFamily="50" charset="-127"/>
              </a:rPr>
              <a:t>Numerous attempts to use PSII as a photocatalytic unit</a:t>
            </a:r>
            <a:endParaRPr lang="ko-KR" altLang="en-US" sz="24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3127232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27769" y="4378197"/>
            <a:ext cx="8563955" cy="2246769"/>
          </a:xfrm>
          <a:prstGeom prst="rect">
            <a:avLst/>
          </a:prstGeom>
        </p:spPr>
        <p:txBody>
          <a:bodyPr wrap="square">
            <a:spAutoFit/>
          </a:bodyPr>
          <a:lstStyle/>
          <a:p>
            <a:pPr marL="285750" indent="-285750" fontAlgn="base" latinLnBrk="0">
              <a:spcBef>
                <a:spcPct val="0"/>
              </a:spcBef>
              <a:spcAft>
                <a:spcPct val="0"/>
              </a:spcAft>
              <a:buFont typeface="Wingdings" panose="05000000000000000000" pitchFamily="2" charset="2"/>
              <a:buChar char="ü"/>
            </a:pP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Authors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identified </a:t>
            </a:r>
            <a:r>
              <a:rPr kumimoji="1" lang="en-US" altLang="ko-KR" sz="2000" dirty="0">
                <a:solidFill>
                  <a:srgbClr val="FF0000"/>
                </a:solidFill>
                <a:latin typeface="Times New Roman" panose="02020603050405020304" pitchFamily="18" charset="0"/>
                <a:ea typeface="맑은 고딕" pitchFamily="50" charset="-127"/>
                <a:cs typeface="Times New Roman" panose="02020603050405020304" pitchFamily="18" charset="0"/>
              </a:rPr>
              <a:t>a new light-induced charge transfer pathway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at the PSII–electrode interface that competes against </a:t>
            </a:r>
            <a:r>
              <a:rPr kumimoji="1" lang="en-US" altLang="ko-KR" sz="2000" dirty="0">
                <a:solidFill>
                  <a:srgbClr val="0000FF"/>
                </a:solidFill>
                <a:latin typeface="Times New Roman" panose="02020603050405020304" pitchFamily="18" charset="0"/>
                <a:ea typeface="맑은 고딕" pitchFamily="50" charset="-127"/>
                <a:cs typeface="Times New Roman" panose="02020603050405020304" pitchFamily="18" charset="0"/>
              </a:rPr>
              <a:t>the known water-oxidation pathway</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t>
            </a:r>
          </a:p>
          <a:p>
            <a:pPr marL="285750" indent="-285750" fontAlgn="base" latinLnBrk="0">
              <a:spcBef>
                <a:spcPct val="0"/>
              </a:spcBef>
              <a:spcAft>
                <a:spcPct val="0"/>
              </a:spcAft>
              <a:buFont typeface="Wingdings" panose="05000000000000000000" pitchFamily="2" charset="2"/>
              <a:buChar char="ü"/>
            </a:pP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fontAlgn="base" latinLnBrk="0">
              <a:spcBef>
                <a:spcPct val="0"/>
              </a:spcBef>
              <a:spcAft>
                <a:spcPct val="0"/>
              </a:spcAft>
              <a:buFont typeface="Wingdings" panose="05000000000000000000" pitchFamily="2" charset="2"/>
              <a:buChar char="ü"/>
            </a:pP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Results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demonstrate that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anaerobicity</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enhances the photo-response of PSII and unmasks the true onset potential of the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photoanodic</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currents, allowing the Q</a:t>
            </a:r>
            <a:r>
              <a:rPr kumimoji="1" lang="en-US" altLang="ko-KR" sz="20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/Q</a:t>
            </a:r>
            <a:r>
              <a:rPr kumimoji="1" lang="en-US" altLang="ko-KR" sz="20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charge transfer step to be studied using protein-film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photoelectrochemistry</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(PF-PEC).</a:t>
            </a:r>
            <a:endParaRPr kumimoji="1" lang="en-GB"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6" name="TextBox 5"/>
          <p:cNvSpPr txBox="1"/>
          <p:nvPr/>
        </p:nvSpPr>
        <p:spPr>
          <a:xfrm>
            <a:off x="1674558" y="95948"/>
            <a:ext cx="6263253" cy="461665"/>
          </a:xfrm>
          <a:prstGeom prst="rect">
            <a:avLst/>
          </a:prstGeom>
          <a:noFill/>
        </p:spPr>
        <p:txBody>
          <a:bodyPr wrap="none" rtlCol="0">
            <a:spAutoFit/>
          </a:bodyPr>
          <a:lstStyle/>
          <a:p>
            <a:r>
              <a:rPr lang="en-US" altLang="ko-KR" sz="2400" dirty="0" smtClean="0">
                <a:latin typeface="Arial Unicode MS" panose="020B0604020202020204" pitchFamily="50" charset="-127"/>
                <a:ea typeface="Arial Unicode MS" panose="020B0604020202020204" pitchFamily="50" charset="-127"/>
                <a:cs typeface="Arial Unicode MS" panose="020B0604020202020204" pitchFamily="50" charset="-127"/>
              </a:rPr>
              <a:t>A new light-induced charge transfer pathway</a:t>
            </a:r>
            <a:endParaRPr lang="ko-KR" altLang="en-US" sz="2400"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pic>
        <p:nvPicPr>
          <p:cNvPr id="7" name="그림 6"/>
          <p:cNvPicPr>
            <a:picLocks noChangeAspect="1"/>
          </p:cNvPicPr>
          <p:nvPr/>
        </p:nvPicPr>
        <p:blipFill>
          <a:blip r:embed="rId3"/>
          <a:stretch>
            <a:fillRect/>
          </a:stretch>
        </p:blipFill>
        <p:spPr>
          <a:xfrm>
            <a:off x="227769" y="897029"/>
            <a:ext cx="5650517" cy="3396486"/>
          </a:xfrm>
          <a:prstGeom prst="rect">
            <a:avLst/>
          </a:prstGeom>
        </p:spPr>
      </p:pic>
      <p:pic>
        <p:nvPicPr>
          <p:cNvPr id="8" name="그림 7"/>
          <p:cNvPicPr>
            <a:picLocks noChangeAspect="1"/>
          </p:cNvPicPr>
          <p:nvPr/>
        </p:nvPicPr>
        <p:blipFill>
          <a:blip r:embed="rId4"/>
          <a:stretch>
            <a:fillRect/>
          </a:stretch>
        </p:blipFill>
        <p:spPr>
          <a:xfrm>
            <a:off x="6040089" y="1331240"/>
            <a:ext cx="2924175" cy="2962275"/>
          </a:xfrm>
          <a:prstGeom prst="rect">
            <a:avLst/>
          </a:prstGeom>
        </p:spPr>
      </p:pic>
    </p:spTree>
    <p:extLst>
      <p:ext uri="{BB962C8B-B14F-4D97-AF65-F5344CB8AC3E}">
        <p14:creationId xmlns:p14="http://schemas.microsoft.com/office/powerpoint/2010/main" val="3234527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388334"/>
            <a:ext cx="9001000" cy="1200329"/>
          </a:xfrm>
          <a:prstGeom prst="rect">
            <a:avLst/>
          </a:prstGeom>
        </p:spPr>
        <p:txBody>
          <a:bodyPr wrap="square">
            <a:spAutoFit/>
          </a:bodyPr>
          <a:lstStyle/>
          <a:p>
            <a:pPr algn="ctr">
              <a:lnSpc>
                <a:spcPct val="150000"/>
              </a:lnSpc>
            </a:pPr>
            <a:r>
              <a:rPr lang="en-US" altLang="ko-KR" sz="2400" b="1" dirty="0">
                <a:latin typeface="Times New Roman" panose="02020603050405020304" pitchFamily="18" charset="0"/>
                <a:cs typeface="Times New Roman" panose="02020603050405020304" pitchFamily="18" charset="0"/>
              </a:rPr>
              <a:t>Co-assembly of photosystem II/reduced </a:t>
            </a:r>
            <a:r>
              <a:rPr lang="en-US" altLang="ko-KR" sz="2400" b="1" dirty="0" smtClean="0">
                <a:latin typeface="Times New Roman" panose="02020603050405020304" pitchFamily="18" charset="0"/>
                <a:cs typeface="Times New Roman" panose="02020603050405020304" pitchFamily="18" charset="0"/>
              </a:rPr>
              <a:t>graphene oxide </a:t>
            </a:r>
            <a:r>
              <a:rPr lang="en-US" altLang="ko-KR" sz="2400" b="1" dirty="0">
                <a:latin typeface="Times New Roman" panose="02020603050405020304" pitchFamily="18" charset="0"/>
                <a:cs typeface="Times New Roman" panose="02020603050405020304" pitchFamily="18" charset="0"/>
              </a:rPr>
              <a:t>multilayered </a:t>
            </a:r>
            <a:r>
              <a:rPr lang="en-US" altLang="ko-KR" sz="2400" b="1" dirty="0" err="1">
                <a:latin typeface="Times New Roman" panose="02020603050405020304" pitchFamily="18" charset="0"/>
                <a:cs typeface="Times New Roman" panose="02020603050405020304" pitchFamily="18" charset="0"/>
              </a:rPr>
              <a:t>biohybrid</a:t>
            </a:r>
            <a:r>
              <a:rPr lang="en-US" altLang="ko-KR" sz="2400" b="1" dirty="0">
                <a:latin typeface="Times New Roman" panose="02020603050405020304" pitchFamily="18" charset="0"/>
                <a:cs typeface="Times New Roman" panose="02020603050405020304" pitchFamily="18" charset="0"/>
              </a:rPr>
              <a:t> films for </a:t>
            </a:r>
            <a:r>
              <a:rPr lang="en-US" altLang="ko-KR" sz="2400" b="1" dirty="0" smtClean="0">
                <a:latin typeface="Times New Roman" panose="02020603050405020304" pitchFamily="18" charset="0"/>
                <a:cs typeface="Times New Roman" panose="02020603050405020304" pitchFamily="18" charset="0"/>
              </a:rPr>
              <a:t>enhanced photocurrent</a:t>
            </a:r>
            <a:endParaRPr lang="en-US" sz="2400" b="1" dirty="0">
              <a:latin typeface="Times New Roman" pitchFamily="18" charset="0"/>
              <a:cs typeface="Times New Roman" pitchFamily="18" charset="0"/>
            </a:endParaRPr>
          </a:p>
        </p:txBody>
      </p:sp>
      <p:pic>
        <p:nvPicPr>
          <p:cNvPr id="1026" name="Picture 2" descr="image b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147" y="2284197"/>
            <a:ext cx="1832943" cy="2443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abstract: Co-assembly of photosystem II/reduced graphene oxide multilayered biohybrid films for enhanced photocur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338" y="2434694"/>
            <a:ext cx="5078330" cy="2142933"/>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85109" y="5423656"/>
            <a:ext cx="8570581" cy="923330"/>
          </a:xfrm>
          <a:prstGeom prst="rect">
            <a:avLst/>
          </a:prstGeom>
        </p:spPr>
        <p:txBody>
          <a:bodyPr wrap="square">
            <a:spAutoFit/>
          </a:bodyPr>
          <a:lstStyle/>
          <a:p>
            <a:pPr marL="285750" indent="-285750" algn="just" eaLnBrk="0" fontAlgn="base" hangingPunct="0">
              <a:spcBef>
                <a:spcPct val="30000"/>
              </a:spcBef>
              <a:spcAft>
                <a:spcPct val="0"/>
              </a:spcAft>
              <a:buFont typeface="Wingdings" panose="05000000000000000000" pitchFamily="2" charset="2"/>
              <a:buChar char="ü"/>
              <a:defRPr/>
            </a:pPr>
            <a:r>
              <a:rPr lang="en-US" altLang="ko-KR" dirty="0"/>
              <a:t>This paper constructs a </a:t>
            </a:r>
            <a:r>
              <a:rPr lang="en-US" altLang="ko-KR" dirty="0" err="1"/>
              <a:t>biohybrid</a:t>
            </a:r>
            <a:r>
              <a:rPr lang="en-US" altLang="ko-KR" dirty="0"/>
              <a:t> </a:t>
            </a:r>
            <a:r>
              <a:rPr lang="en-US" altLang="ko-KR" dirty="0" err="1"/>
              <a:t>photoanode</a:t>
            </a:r>
            <a:r>
              <a:rPr lang="en-US" altLang="ko-KR" dirty="0"/>
              <a:t> with enhanced </a:t>
            </a:r>
            <a:r>
              <a:rPr lang="en-US" altLang="ko-KR" dirty="0" err="1"/>
              <a:t>photocatalysis</a:t>
            </a:r>
            <a:r>
              <a:rPr lang="en-US" altLang="ko-KR" dirty="0"/>
              <a:t> by integrating PSII with modified </a:t>
            </a:r>
            <a:r>
              <a:rPr lang="en-US" altLang="ko-KR" dirty="0" err="1"/>
              <a:t>rGO</a:t>
            </a:r>
            <a:r>
              <a:rPr lang="en-US" altLang="ko-KR" dirty="0"/>
              <a:t> via a very convenient and controllable layer-by-layer (</a:t>
            </a:r>
            <a:r>
              <a:rPr lang="en-US" altLang="ko-KR" dirty="0" err="1"/>
              <a:t>LbL</a:t>
            </a:r>
            <a:r>
              <a:rPr lang="en-US" altLang="ko-KR" dirty="0"/>
              <a:t>) assembly technique driven by electrostatic interaction.</a:t>
            </a:r>
          </a:p>
        </p:txBody>
      </p:sp>
      <p:sp>
        <p:nvSpPr>
          <p:cNvPr id="2" name="직사각형 1"/>
          <p:cNvSpPr/>
          <p:nvPr/>
        </p:nvSpPr>
        <p:spPr>
          <a:xfrm>
            <a:off x="815610" y="234445"/>
            <a:ext cx="2400016" cy="307777"/>
          </a:xfrm>
          <a:prstGeom prst="rect">
            <a:avLst/>
          </a:prstGeom>
        </p:spPr>
        <p:txBody>
          <a:bodyPr wrap="none">
            <a:spAutoFit/>
          </a:bodyPr>
          <a:lstStyle/>
          <a:p>
            <a:pPr marL="285750" indent="-285750">
              <a:buFont typeface="Wingdings" panose="05000000000000000000" pitchFamily="2" charset="2"/>
              <a:buChar char="Ø"/>
            </a:pPr>
            <a:r>
              <a:rPr lang="en-US" altLang="ko-KR" sz="1400" b="0" i="1" u="none" strike="noStrike" baseline="0" dirty="0" smtClean="0">
                <a:latin typeface="Times New Roman" panose="02020603050405020304" pitchFamily="18" charset="0"/>
                <a:cs typeface="Times New Roman" panose="02020603050405020304" pitchFamily="18" charset="0"/>
              </a:rPr>
              <a:t>Nanoscale, 2015, 7, 10908</a:t>
            </a:r>
            <a:endParaRPr lang="ko-KR" altLang="en-US" sz="4000" i="1" dirty="0">
              <a:latin typeface="Times New Roman" panose="02020603050405020304" pitchFamily="18" charset="0"/>
              <a:cs typeface="Times New Roman" panose="02020603050405020304" pitchFamily="18" charset="0"/>
            </a:endParaRPr>
          </a:p>
        </p:txBody>
      </p:sp>
      <p:sp>
        <p:nvSpPr>
          <p:cNvPr id="7" name="직사각형 6"/>
          <p:cNvSpPr/>
          <p:nvPr/>
        </p:nvSpPr>
        <p:spPr>
          <a:xfrm>
            <a:off x="2015618" y="1514932"/>
            <a:ext cx="5373710" cy="346249"/>
          </a:xfrm>
          <a:prstGeom prst="rect">
            <a:avLst/>
          </a:prstGeom>
        </p:spPr>
        <p:txBody>
          <a:bodyPr wrap="square">
            <a:spAutoFit/>
          </a:bodyPr>
          <a:lstStyle/>
          <a:p>
            <a:pPr algn="ctr">
              <a:lnSpc>
                <a:spcPct val="150000"/>
              </a:lnSpc>
            </a:pPr>
            <a:r>
              <a:rPr lang="en-US" altLang="ko-KR" sz="1100" dirty="0">
                <a:latin typeface="Times New Roman" panose="02020603050405020304" pitchFamily="18" charset="0"/>
                <a:cs typeface="Times New Roman" panose="02020603050405020304" pitchFamily="18" charset="0"/>
              </a:rPr>
              <a:t>Peng </a:t>
            </a:r>
            <a:r>
              <a:rPr lang="en-US" altLang="ko-KR" sz="1100" dirty="0" err="1">
                <a:latin typeface="Times New Roman" panose="02020603050405020304" pitchFamily="18" charset="0"/>
                <a:cs typeface="Times New Roman" panose="02020603050405020304" pitchFamily="18" charset="0"/>
              </a:rPr>
              <a:t>Cai,</a:t>
            </a:r>
            <a:r>
              <a:rPr lang="en-US" altLang="ko-KR" sz="1100" baseline="30000" dirty="0" err="1">
                <a:latin typeface="Times New Roman" panose="02020603050405020304" pitchFamily="18" charset="0"/>
                <a:cs typeface="Times New Roman" panose="02020603050405020304" pitchFamily="18" charset="0"/>
              </a:rPr>
              <a:t>a</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Xiyun</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Feng,</a:t>
            </a:r>
            <a:r>
              <a:rPr lang="en-US" altLang="ko-KR" sz="1100" baseline="30000" dirty="0" err="1">
                <a:latin typeface="Times New Roman" panose="02020603050405020304" pitchFamily="18" charset="0"/>
                <a:cs typeface="Times New Roman" panose="02020603050405020304" pitchFamily="18" charset="0"/>
              </a:rPr>
              <a:t>a</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Jinbo</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Fei,</a:t>
            </a:r>
            <a:r>
              <a:rPr lang="en-US" altLang="ko-KR" sz="1100" baseline="30000" dirty="0" err="1">
                <a:latin typeface="Times New Roman" panose="02020603050405020304" pitchFamily="18" charset="0"/>
                <a:cs typeface="Times New Roman" panose="02020603050405020304" pitchFamily="18" charset="0"/>
              </a:rPr>
              <a:t>a</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Guangle</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Li,</a:t>
            </a:r>
            <a:r>
              <a:rPr lang="en-US" altLang="ko-KR" sz="1100" baseline="30000" dirty="0" err="1">
                <a:latin typeface="Times New Roman" panose="02020603050405020304" pitchFamily="18" charset="0"/>
                <a:cs typeface="Times New Roman" panose="02020603050405020304" pitchFamily="18" charset="0"/>
              </a:rPr>
              <a:t>a</a:t>
            </a:r>
            <a:r>
              <a:rPr lang="en-US" altLang="ko-KR" sz="1100" dirty="0">
                <a:latin typeface="Times New Roman" panose="02020603050405020304" pitchFamily="18" charset="0"/>
                <a:cs typeface="Times New Roman" panose="02020603050405020304" pitchFamily="18" charset="0"/>
              </a:rPr>
              <a:t> Jiao </a:t>
            </a:r>
            <a:r>
              <a:rPr lang="en-US" altLang="ko-KR" sz="1100" dirty="0" err="1">
                <a:latin typeface="Times New Roman" panose="02020603050405020304" pitchFamily="18" charset="0"/>
                <a:cs typeface="Times New Roman" panose="02020603050405020304" pitchFamily="18" charset="0"/>
              </a:rPr>
              <a:t>Li,</a:t>
            </a:r>
            <a:r>
              <a:rPr lang="en-US" altLang="ko-KR" sz="1100" baseline="30000" dirty="0" err="1">
                <a:latin typeface="Times New Roman" panose="02020603050405020304" pitchFamily="18" charset="0"/>
                <a:cs typeface="Times New Roman" panose="02020603050405020304" pitchFamily="18" charset="0"/>
              </a:rPr>
              <a:t>a,b</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Jianguo</a:t>
            </a:r>
            <a:r>
              <a:rPr lang="en-US" altLang="ko-KR" sz="1100" dirty="0">
                <a:latin typeface="Times New Roman" panose="02020603050405020304" pitchFamily="18" charset="0"/>
                <a:cs typeface="Times New Roman" panose="02020603050405020304" pitchFamily="18" charset="0"/>
              </a:rPr>
              <a:t> </a:t>
            </a:r>
            <a:r>
              <a:rPr lang="en-US" altLang="ko-KR" sz="1100" dirty="0" err="1">
                <a:latin typeface="Times New Roman" panose="02020603050405020304" pitchFamily="18" charset="0"/>
                <a:cs typeface="Times New Roman" panose="02020603050405020304" pitchFamily="18" charset="0"/>
              </a:rPr>
              <a:t>Huang</a:t>
            </a:r>
            <a:r>
              <a:rPr lang="en-US" altLang="ko-KR" sz="1100" baseline="30000" dirty="0" err="1">
                <a:latin typeface="Times New Roman" panose="02020603050405020304" pitchFamily="18" charset="0"/>
                <a:cs typeface="Times New Roman" panose="02020603050405020304" pitchFamily="18" charset="0"/>
              </a:rPr>
              <a:t>b</a:t>
            </a:r>
            <a:r>
              <a:rPr lang="en-US" altLang="ko-KR" sz="1100" dirty="0">
                <a:latin typeface="Times New Roman" panose="02020603050405020304" pitchFamily="18" charset="0"/>
                <a:cs typeface="Times New Roman" panose="02020603050405020304" pitchFamily="18" charset="0"/>
              </a:rPr>
              <a:t> </a:t>
            </a:r>
            <a:r>
              <a:rPr lang="en-US" altLang="ko-KR" sz="1100" dirty="0" smtClean="0">
                <a:latin typeface="Times New Roman" panose="02020603050405020304" pitchFamily="18" charset="0"/>
                <a:cs typeface="Times New Roman" panose="02020603050405020304" pitchFamily="18" charset="0"/>
              </a:rPr>
              <a:t>and </a:t>
            </a:r>
            <a:r>
              <a:rPr lang="en-US" altLang="ko-KR" sz="1100" dirty="0" err="1" smtClean="0">
                <a:latin typeface="Times New Roman" panose="02020603050405020304" pitchFamily="18" charset="0"/>
                <a:cs typeface="Times New Roman" panose="02020603050405020304" pitchFamily="18" charset="0"/>
              </a:rPr>
              <a:t>Junbai</a:t>
            </a:r>
            <a:r>
              <a:rPr lang="en-US" altLang="ko-KR" sz="1100" dirty="0" smtClean="0">
                <a:latin typeface="Times New Roman" panose="02020603050405020304" pitchFamily="18" charset="0"/>
                <a:cs typeface="Times New Roman" panose="02020603050405020304" pitchFamily="18" charset="0"/>
              </a:rPr>
              <a:t> </a:t>
            </a:r>
            <a:r>
              <a:rPr lang="en-US" altLang="ko-KR" sz="1100" dirty="0">
                <a:latin typeface="Times New Roman" panose="02020603050405020304" pitchFamily="18" charset="0"/>
                <a:cs typeface="Times New Roman" panose="02020603050405020304" pitchFamily="18" charset="0"/>
              </a:rPr>
              <a:t>Li</a:t>
            </a:r>
            <a:r>
              <a:rPr lang="en-US" altLang="ko-KR" sz="1100" baseline="30000" dirty="0">
                <a:latin typeface="Times New Roman" panose="02020603050405020304" pitchFamily="18" charset="0"/>
                <a:cs typeface="Times New Roman" panose="02020603050405020304" pitchFamily="18" charset="0"/>
              </a:rPr>
              <a:t>*a</a:t>
            </a:r>
            <a:endParaRPr lang="ko-KR" altLang="en-US" sz="11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5939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264624" y="6115296"/>
            <a:ext cx="6295193" cy="400110"/>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PSII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from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spinach and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Thermosynechococcus</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2000" dirty="0" err="1" smtClean="0">
                <a:solidFill>
                  <a:srgbClr val="000000"/>
                </a:solidFill>
                <a:latin typeface="Times New Roman" panose="02020603050405020304" pitchFamily="18" charset="0"/>
                <a:ea typeface="맑은 고딕" pitchFamily="50" charset="-127"/>
                <a:cs typeface="Times New Roman" panose="02020603050405020304" pitchFamily="18" charset="0"/>
              </a:rPr>
              <a:t>elongatus</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20" name="그림 19"/>
          <p:cNvPicPr>
            <a:picLocks noChangeAspect="1"/>
          </p:cNvPicPr>
          <p:nvPr/>
        </p:nvPicPr>
        <p:blipFill>
          <a:blip r:embed="rId3"/>
          <a:stretch>
            <a:fillRect/>
          </a:stretch>
        </p:blipFill>
        <p:spPr>
          <a:xfrm>
            <a:off x="277698" y="3594529"/>
            <a:ext cx="8488517" cy="1783732"/>
          </a:xfrm>
          <a:prstGeom prst="rect">
            <a:avLst/>
          </a:prstGeom>
        </p:spPr>
      </p:pic>
      <p:pic>
        <p:nvPicPr>
          <p:cNvPr id="21" name="그림 20"/>
          <p:cNvPicPr>
            <a:picLocks noChangeAspect="1"/>
          </p:cNvPicPr>
          <p:nvPr/>
        </p:nvPicPr>
        <p:blipFill>
          <a:blip r:embed="rId4"/>
          <a:stretch>
            <a:fillRect/>
          </a:stretch>
        </p:blipFill>
        <p:spPr>
          <a:xfrm>
            <a:off x="327675" y="826590"/>
            <a:ext cx="8620982" cy="1956572"/>
          </a:xfrm>
          <a:prstGeom prst="rect">
            <a:avLst/>
          </a:prstGeom>
        </p:spPr>
      </p:pic>
      <p:sp>
        <p:nvSpPr>
          <p:cNvPr id="17" name="직사각형 16"/>
          <p:cNvSpPr/>
          <p:nvPr/>
        </p:nvSpPr>
        <p:spPr>
          <a:xfrm>
            <a:off x="5416921" y="3004451"/>
            <a:ext cx="3531736" cy="307777"/>
          </a:xfrm>
          <a:prstGeom prst="rect">
            <a:avLst/>
          </a:prstGeom>
        </p:spPr>
        <p:txBody>
          <a:bodyPr wrap="none">
            <a:spAutoFit/>
          </a:bodyPr>
          <a:lstStyle/>
          <a:p>
            <a:pPr fontAlgn="base">
              <a:spcBef>
                <a:spcPct val="0"/>
              </a:spcBef>
              <a:spcAft>
                <a:spcPct val="0"/>
              </a:spcAft>
            </a:pPr>
            <a:r>
              <a:rPr kumimoji="1" lang="de-DE" altLang="ko-KR" sz="1400" i="1"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J. Am. Chem. Soc. 2015, 137, 8541−8549</a:t>
            </a:r>
            <a:endParaRPr kumimoji="1" lang="ko-KR" altLang="en-US" sz="4000" i="1"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grpSp>
        <p:nvGrpSpPr>
          <p:cNvPr id="15" name="그룹 14"/>
          <p:cNvGrpSpPr/>
          <p:nvPr/>
        </p:nvGrpSpPr>
        <p:grpSpPr>
          <a:xfrm>
            <a:off x="8948657" y="1296101"/>
            <a:ext cx="2794096" cy="4875988"/>
            <a:chOff x="6402697" y="861754"/>
            <a:chExt cx="2794096" cy="4875988"/>
          </a:xfrm>
        </p:grpSpPr>
        <p:pic>
          <p:nvPicPr>
            <p:cNvPr id="16" name="그림 15"/>
            <p:cNvPicPr>
              <a:picLocks noChangeAspect="1"/>
            </p:cNvPicPr>
            <p:nvPr/>
          </p:nvPicPr>
          <p:blipFill rotWithShape="1">
            <a:blip r:embed="rId5"/>
            <a:srcRect l="22506" t="79556" r="61913" b="-1"/>
            <a:stretch/>
          </p:blipFill>
          <p:spPr>
            <a:xfrm>
              <a:off x="6732240" y="4331337"/>
              <a:ext cx="864096" cy="1406405"/>
            </a:xfrm>
            <a:prstGeom prst="rect">
              <a:avLst/>
            </a:prstGeom>
          </p:spPr>
        </p:pic>
        <p:sp>
          <p:nvSpPr>
            <p:cNvPr id="18" name="직사각형 17"/>
            <p:cNvSpPr/>
            <p:nvPr/>
          </p:nvSpPr>
          <p:spPr>
            <a:xfrm>
              <a:off x="6753211" y="4900787"/>
              <a:ext cx="760144" cy="246221"/>
            </a:xfrm>
            <a:prstGeom prst="rect">
              <a:avLst/>
            </a:prstGeom>
          </p:spPr>
          <p:txBody>
            <a:bodyPr wrap="none">
              <a:spAutoFit/>
            </a:bodyPr>
            <a:lstStyle/>
            <a:p>
              <a:pPr fontAlgn="base">
                <a:spcBef>
                  <a:spcPct val="0"/>
                </a:spcBef>
                <a:spcAft>
                  <a:spcPct val="0"/>
                </a:spcAft>
              </a:pPr>
              <a:r>
                <a:rPr kumimoji="1" lang="en-US" altLang="ko-KR" sz="1000" b="1" dirty="0">
                  <a:solidFill>
                    <a:srgbClr val="00FF00"/>
                  </a:solidFill>
                  <a:latin typeface="맑은 고딕" pitchFamily="50" charset="-127"/>
                  <a:ea typeface="맑은 고딕" pitchFamily="50" charset="-127"/>
                </a:rPr>
                <a:t>0.25 cm</a:t>
              </a:r>
              <a:r>
                <a:rPr kumimoji="1" lang="en-US" altLang="ko-KR" sz="1000" b="1" baseline="30000" dirty="0">
                  <a:solidFill>
                    <a:srgbClr val="00FF00"/>
                  </a:solidFill>
                  <a:latin typeface="맑은 고딕" pitchFamily="50" charset="-127"/>
                  <a:ea typeface="맑은 고딕" pitchFamily="50" charset="-127"/>
                </a:rPr>
                <a:t>2</a:t>
              </a:r>
              <a:r>
                <a:rPr kumimoji="1" lang="en-US" altLang="ko-KR" sz="1000" b="1" dirty="0">
                  <a:solidFill>
                    <a:srgbClr val="00FF00"/>
                  </a:solidFill>
                  <a:latin typeface="맑은 고딕" pitchFamily="50" charset="-127"/>
                  <a:ea typeface="맑은 고딕" pitchFamily="50" charset="-127"/>
                </a:rPr>
                <a:t> </a:t>
              </a:r>
              <a:endParaRPr kumimoji="1" lang="ko-KR" altLang="en-US" sz="1000" b="1" dirty="0">
                <a:solidFill>
                  <a:srgbClr val="00FF00"/>
                </a:solidFill>
                <a:latin typeface="맑은 고딕" pitchFamily="50" charset="-127"/>
                <a:ea typeface="맑은 고딕" pitchFamily="50" charset="-127"/>
              </a:endParaRPr>
            </a:p>
          </p:txBody>
        </p:sp>
        <p:pic>
          <p:nvPicPr>
            <p:cNvPr id="25" name="그림 24"/>
            <p:cNvPicPr>
              <a:picLocks noChangeAspect="1"/>
            </p:cNvPicPr>
            <p:nvPr/>
          </p:nvPicPr>
          <p:blipFill rotWithShape="1">
            <a:blip r:embed="rId6"/>
            <a:srcRect l="64053" t="46950"/>
            <a:stretch/>
          </p:blipFill>
          <p:spPr>
            <a:xfrm>
              <a:off x="6402697" y="861754"/>
              <a:ext cx="2768125" cy="2974123"/>
            </a:xfrm>
            <a:prstGeom prst="rect">
              <a:avLst/>
            </a:prstGeom>
          </p:spPr>
        </p:pic>
        <p:sp>
          <p:nvSpPr>
            <p:cNvPr id="27" name="타원 26"/>
            <p:cNvSpPr/>
            <p:nvPr/>
          </p:nvSpPr>
          <p:spPr>
            <a:xfrm>
              <a:off x="6828019" y="4426869"/>
              <a:ext cx="549249" cy="480093"/>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cxnSp>
          <p:nvCxnSpPr>
            <p:cNvPr id="3" name="직선 화살표 연결선 2"/>
            <p:cNvCxnSpPr>
              <a:endCxn id="16" idx="0"/>
            </p:cNvCxnSpPr>
            <p:nvPr/>
          </p:nvCxnSpPr>
          <p:spPr>
            <a:xfrm flipH="1">
              <a:off x="7164288" y="3102373"/>
              <a:ext cx="504056" cy="1228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a:endCxn id="8" idx="0"/>
            </p:cNvCxnSpPr>
            <p:nvPr/>
          </p:nvCxnSpPr>
          <p:spPr>
            <a:xfrm flipH="1">
              <a:off x="8020805" y="3110428"/>
              <a:ext cx="146752" cy="127948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a:off x="8532440" y="3110428"/>
              <a:ext cx="183659" cy="12209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직사각형 7"/>
            <p:cNvSpPr/>
            <p:nvPr/>
          </p:nvSpPr>
          <p:spPr>
            <a:xfrm>
              <a:off x="7621496" y="4389916"/>
              <a:ext cx="798617" cy="553998"/>
            </a:xfrm>
            <a:prstGeom prst="rect">
              <a:avLst/>
            </a:prstGeom>
          </p:spPr>
          <p:txBody>
            <a:bodyPr wrap="none">
              <a:spAutoFit/>
            </a:bodyPr>
            <a:lstStyle/>
            <a:p>
              <a:pPr algn="ctr" fontAlgn="base">
                <a:spcBef>
                  <a:spcPct val="0"/>
                </a:spcBef>
                <a:spcAft>
                  <a:spcPct val="0"/>
                </a:spcAft>
              </a:pPr>
              <a:r>
                <a:rPr kumimoji="1" lang="en-US" altLang="ko-KR" sz="1000" b="1" dirty="0">
                  <a:solidFill>
                    <a:srgbClr val="0000FF"/>
                  </a:solidFill>
                  <a:latin typeface="맑은 고딕" pitchFamily="50" charset="-127"/>
                  <a:ea typeface="맑은 고딕" pitchFamily="50" charset="-127"/>
                </a:rPr>
                <a:t>Ag/</a:t>
              </a:r>
              <a:r>
                <a:rPr kumimoji="1" lang="en-US" altLang="ko-KR" sz="1000" b="1" dirty="0" err="1">
                  <a:solidFill>
                    <a:srgbClr val="0000FF"/>
                  </a:solidFill>
                  <a:latin typeface="맑은 고딕" pitchFamily="50" charset="-127"/>
                  <a:ea typeface="맑은 고딕" pitchFamily="50" charset="-127"/>
                </a:rPr>
                <a:t>AgCl</a:t>
              </a:r>
              <a:endParaRPr kumimoji="1" lang="en-US" altLang="ko-KR" sz="1000" b="1" dirty="0">
                <a:solidFill>
                  <a:srgbClr val="0000FF"/>
                </a:solidFill>
                <a:latin typeface="맑은 고딕" pitchFamily="50" charset="-127"/>
                <a:ea typeface="맑은 고딕" pitchFamily="50" charset="-127"/>
              </a:endParaRPr>
            </a:p>
            <a:p>
              <a:pPr algn="ctr" fontAlgn="base">
                <a:spcBef>
                  <a:spcPct val="0"/>
                </a:spcBef>
                <a:spcAft>
                  <a:spcPct val="0"/>
                </a:spcAft>
              </a:pPr>
              <a:r>
                <a:rPr kumimoji="1" lang="en-US" altLang="ko-KR" sz="1000" b="1" dirty="0">
                  <a:solidFill>
                    <a:srgbClr val="0000FF"/>
                  </a:solidFill>
                  <a:latin typeface="맑은 고딕" pitchFamily="50" charset="-127"/>
                  <a:ea typeface="맑은 고딕" pitchFamily="50" charset="-127"/>
                </a:rPr>
                <a:t>Reference</a:t>
              </a:r>
            </a:p>
            <a:p>
              <a:pPr algn="ctr" fontAlgn="base">
                <a:spcBef>
                  <a:spcPct val="0"/>
                </a:spcBef>
                <a:spcAft>
                  <a:spcPct val="0"/>
                </a:spcAft>
              </a:pPr>
              <a:r>
                <a:rPr kumimoji="1" lang="en-US" altLang="ko-KR" sz="1000" b="1" dirty="0">
                  <a:solidFill>
                    <a:srgbClr val="0000FF"/>
                  </a:solidFill>
                  <a:latin typeface="맑은 고딕" pitchFamily="50" charset="-127"/>
                  <a:ea typeface="맑은 고딕" pitchFamily="50" charset="-127"/>
                </a:rPr>
                <a:t>electrode </a:t>
              </a:r>
              <a:endParaRPr kumimoji="1" lang="ko-KR" altLang="en-US" sz="1000" b="1" dirty="0">
                <a:solidFill>
                  <a:srgbClr val="0000FF"/>
                </a:solidFill>
                <a:latin typeface="맑은 고딕" pitchFamily="50" charset="-127"/>
                <a:ea typeface="맑은 고딕" pitchFamily="50" charset="-127"/>
              </a:endParaRPr>
            </a:p>
          </p:txBody>
        </p:sp>
        <p:sp>
          <p:nvSpPr>
            <p:cNvPr id="10" name="직사각형 9"/>
            <p:cNvSpPr/>
            <p:nvPr/>
          </p:nvSpPr>
          <p:spPr>
            <a:xfrm>
              <a:off x="8398176" y="4389916"/>
              <a:ext cx="798617" cy="553998"/>
            </a:xfrm>
            <a:prstGeom prst="rect">
              <a:avLst/>
            </a:prstGeom>
          </p:spPr>
          <p:txBody>
            <a:bodyPr wrap="none">
              <a:spAutoFit/>
            </a:bodyPr>
            <a:lstStyle/>
            <a:p>
              <a:pPr algn="ctr" fontAlgn="base">
                <a:spcBef>
                  <a:spcPct val="0"/>
                </a:spcBef>
                <a:spcAft>
                  <a:spcPct val="0"/>
                </a:spcAft>
              </a:pPr>
              <a:r>
                <a:rPr kumimoji="1" lang="en-US" altLang="ko-KR" sz="1000" b="1" dirty="0">
                  <a:solidFill>
                    <a:srgbClr val="000000"/>
                  </a:solidFill>
                  <a:latin typeface="맑은 고딕" pitchFamily="50" charset="-127"/>
                  <a:ea typeface="맑은 고딕" pitchFamily="50" charset="-127"/>
                </a:rPr>
                <a:t>Pt</a:t>
              </a:r>
            </a:p>
            <a:p>
              <a:pPr algn="ctr" fontAlgn="base">
                <a:spcBef>
                  <a:spcPct val="0"/>
                </a:spcBef>
                <a:spcAft>
                  <a:spcPct val="0"/>
                </a:spcAft>
              </a:pPr>
              <a:r>
                <a:rPr kumimoji="1" lang="en-US" altLang="ko-KR" sz="1000" b="1" dirty="0">
                  <a:solidFill>
                    <a:srgbClr val="000000"/>
                  </a:solidFill>
                  <a:latin typeface="맑은 고딕" pitchFamily="50" charset="-127"/>
                  <a:ea typeface="맑은 고딕" pitchFamily="50" charset="-127"/>
                </a:rPr>
                <a:t>counter </a:t>
              </a:r>
            </a:p>
            <a:p>
              <a:pPr algn="ctr" fontAlgn="base">
                <a:spcBef>
                  <a:spcPct val="0"/>
                </a:spcBef>
                <a:spcAft>
                  <a:spcPct val="0"/>
                </a:spcAft>
              </a:pPr>
              <a:r>
                <a:rPr kumimoji="1" lang="en-US" altLang="ko-KR" sz="1000" b="1" dirty="0">
                  <a:solidFill>
                    <a:srgbClr val="000000"/>
                  </a:solidFill>
                  <a:latin typeface="맑은 고딕" pitchFamily="50" charset="-127"/>
                  <a:ea typeface="맑은 고딕" pitchFamily="50" charset="-127"/>
                </a:rPr>
                <a:t>electrode </a:t>
              </a:r>
              <a:endParaRPr kumimoji="1" lang="ko-KR" altLang="en-US" sz="1000" b="1" dirty="0">
                <a:solidFill>
                  <a:srgbClr val="000000"/>
                </a:solidFill>
                <a:latin typeface="맑은 고딕" pitchFamily="50" charset="-127"/>
                <a:ea typeface="맑은 고딕" pitchFamily="50" charset="-127"/>
              </a:endParaRPr>
            </a:p>
          </p:txBody>
        </p:sp>
      </p:grpSp>
      <p:sp>
        <p:nvSpPr>
          <p:cNvPr id="2" name="TextBox 1"/>
          <p:cNvSpPr txBox="1"/>
          <p:nvPr/>
        </p:nvSpPr>
        <p:spPr>
          <a:xfrm>
            <a:off x="2862363" y="20526"/>
            <a:ext cx="4137671" cy="584775"/>
          </a:xfrm>
          <a:prstGeom prst="rect">
            <a:avLst/>
          </a:prstGeom>
          <a:noFill/>
        </p:spPr>
        <p:txBody>
          <a:bodyPr wrap="none" rtlCol="0">
            <a:spAutoFit/>
          </a:bodyPr>
          <a:lstStyle/>
          <a:p>
            <a:r>
              <a:rPr lang="en-US" altLang="ko-KR" sz="3200" b="1" dirty="0" smtClean="0">
                <a:latin typeface="Arial Unicode MS" panose="020B0604020202020204" pitchFamily="50" charset="-127"/>
                <a:ea typeface="Arial Unicode MS" panose="020B0604020202020204" pitchFamily="50" charset="-127"/>
                <a:cs typeface="Arial Unicode MS" panose="020B0604020202020204" pitchFamily="50" charset="-127"/>
              </a:rPr>
              <a:t>Inverse opal structure</a:t>
            </a:r>
            <a:endParaRPr lang="ko-KR" altLang="en-US" sz="32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4" name="TextBox 3"/>
          <p:cNvSpPr txBox="1"/>
          <p:nvPr/>
        </p:nvSpPr>
        <p:spPr>
          <a:xfrm>
            <a:off x="2386940" y="5581355"/>
            <a:ext cx="4046301" cy="369332"/>
          </a:xfrm>
          <a:prstGeom prst="rect">
            <a:avLst/>
          </a:prstGeom>
          <a:noFill/>
        </p:spPr>
        <p:txBody>
          <a:bodyPr wrap="none" rtlCol="0">
            <a:spAutoFit/>
          </a:bodyPr>
          <a:lstStyle/>
          <a:p>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Microporous electrodes (12 </a:t>
            </a:r>
            <a:r>
              <a:rPr lang="en-US" altLang="ko-KR" dirty="0" smtClean="0">
                <a:latin typeface="Symbol" panose="05050102010706020507" pitchFamily="18" charset="2"/>
                <a:ea typeface="Arial Unicode MS" panose="020B0604020202020204" pitchFamily="50" charset="-127"/>
                <a:cs typeface="Arial Unicode MS" panose="020B0604020202020204" pitchFamily="50" charset="-127"/>
              </a:rPr>
              <a:t>m</a:t>
            </a:r>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m thick)</a:t>
            </a:r>
            <a:endParaRPr lang="ko-KR" altLang="en-US"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3853515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p:cNvPicPr>
            <a:picLocks noChangeAspect="1"/>
          </p:cNvPicPr>
          <p:nvPr/>
        </p:nvPicPr>
        <p:blipFill>
          <a:blip r:embed="rId3"/>
          <a:stretch>
            <a:fillRect/>
          </a:stretch>
        </p:blipFill>
        <p:spPr>
          <a:xfrm>
            <a:off x="0" y="853107"/>
            <a:ext cx="4670441" cy="4265646"/>
          </a:xfrm>
          <a:prstGeom prst="rect">
            <a:avLst/>
          </a:prstGeom>
        </p:spPr>
      </p:pic>
      <p:sp>
        <p:nvSpPr>
          <p:cNvPr id="16" name="직사각형 15"/>
          <p:cNvSpPr/>
          <p:nvPr/>
        </p:nvSpPr>
        <p:spPr>
          <a:xfrm>
            <a:off x="1280358" y="1117106"/>
            <a:ext cx="2377241" cy="1235676"/>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pic>
        <p:nvPicPr>
          <p:cNvPr id="11" name="그림 10"/>
          <p:cNvPicPr>
            <a:picLocks noChangeAspect="1"/>
          </p:cNvPicPr>
          <p:nvPr/>
        </p:nvPicPr>
        <p:blipFill rotWithShape="1">
          <a:blip r:embed="rId4">
            <a:lum contrast="20000"/>
          </a:blip>
          <a:srcRect l="4464" t="50827" r="37555"/>
          <a:stretch/>
        </p:blipFill>
        <p:spPr>
          <a:xfrm>
            <a:off x="4004026" y="3493213"/>
            <a:ext cx="4964965" cy="3270949"/>
          </a:xfrm>
          <a:prstGeom prst="rect">
            <a:avLst/>
          </a:prstGeom>
        </p:spPr>
      </p:pic>
      <p:sp>
        <p:nvSpPr>
          <p:cNvPr id="18" name="타원 17"/>
          <p:cNvSpPr/>
          <p:nvPr/>
        </p:nvSpPr>
        <p:spPr>
          <a:xfrm>
            <a:off x="5085893" y="3794058"/>
            <a:ext cx="2058588" cy="1215881"/>
          </a:xfrm>
          <a:prstGeom prst="ellipse">
            <a:avLst/>
          </a:prstGeom>
          <a:solidFill>
            <a:srgbClr val="0000FF">
              <a:alpha val="20000"/>
            </a:srgbClr>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4" name="TextBox 3"/>
          <p:cNvSpPr txBox="1"/>
          <p:nvPr/>
        </p:nvSpPr>
        <p:spPr>
          <a:xfrm>
            <a:off x="1438382" y="102742"/>
            <a:ext cx="7016664" cy="461665"/>
          </a:xfrm>
          <a:prstGeom prst="rect">
            <a:avLst/>
          </a:prstGeom>
          <a:noFill/>
        </p:spPr>
        <p:txBody>
          <a:bodyPr wrap="none" rtlCol="0">
            <a:spAutoFit/>
          </a:bodyPr>
          <a:lstStyle/>
          <a:p>
            <a:r>
              <a:rPr lang="en-US" altLang="ko-KR" sz="2400" b="1" dirty="0" smtClean="0">
                <a:latin typeface="Arial Unicode MS" panose="020B0604020202020204" pitchFamily="50" charset="-127"/>
                <a:ea typeface="Arial Unicode MS" panose="020B0604020202020204" pitchFamily="50" charset="-127"/>
                <a:cs typeface="Arial Unicode MS" panose="020B0604020202020204" pitchFamily="50" charset="-127"/>
              </a:rPr>
              <a:t>Both </a:t>
            </a:r>
            <a:r>
              <a:rPr lang="en-US" altLang="ko-KR" sz="2400" b="1" dirty="0" err="1" smtClean="0">
                <a:latin typeface="Arial Unicode MS" panose="020B0604020202020204" pitchFamily="50" charset="-127"/>
                <a:ea typeface="Arial Unicode MS" panose="020B0604020202020204" pitchFamily="50" charset="-127"/>
                <a:cs typeface="Arial Unicode MS" panose="020B0604020202020204" pitchFamily="50" charset="-127"/>
              </a:rPr>
              <a:t>photoanodic</a:t>
            </a:r>
            <a:r>
              <a:rPr lang="en-US" altLang="ko-KR" sz="2400" b="1" dirty="0" smtClean="0">
                <a:latin typeface="Arial Unicode MS" panose="020B0604020202020204" pitchFamily="50" charset="-127"/>
                <a:ea typeface="Arial Unicode MS" panose="020B0604020202020204" pitchFamily="50" charset="-127"/>
                <a:cs typeface="Arial Unicode MS" panose="020B0604020202020204" pitchFamily="50" charset="-127"/>
              </a:rPr>
              <a:t> and </a:t>
            </a:r>
            <a:r>
              <a:rPr lang="en-US" altLang="ko-KR" sz="2400" b="1" dirty="0" err="1" smtClean="0">
                <a:latin typeface="Arial Unicode MS" panose="020B0604020202020204" pitchFamily="50" charset="-127"/>
                <a:ea typeface="Arial Unicode MS" panose="020B0604020202020204" pitchFamily="50" charset="-127"/>
                <a:cs typeface="Arial Unicode MS" panose="020B0604020202020204" pitchFamily="50" charset="-127"/>
              </a:rPr>
              <a:t>photocathodic</a:t>
            </a:r>
            <a:r>
              <a:rPr lang="en-US" altLang="ko-KR" sz="2400" b="1" dirty="0" smtClean="0">
                <a:latin typeface="Arial Unicode MS" panose="020B0604020202020204" pitchFamily="50" charset="-127"/>
                <a:ea typeface="Arial Unicode MS" panose="020B0604020202020204" pitchFamily="50" charset="-127"/>
                <a:cs typeface="Arial Unicode MS" panose="020B0604020202020204" pitchFamily="50" charset="-127"/>
              </a:rPr>
              <a:t> currents flow</a:t>
            </a:r>
            <a:endParaRPr lang="ko-KR" altLang="en-US" sz="24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6" name="TextBox 5"/>
          <p:cNvSpPr txBox="1"/>
          <p:nvPr/>
        </p:nvSpPr>
        <p:spPr>
          <a:xfrm>
            <a:off x="5198724" y="1428108"/>
            <a:ext cx="2941831" cy="461665"/>
          </a:xfrm>
          <a:prstGeom prst="rect">
            <a:avLst/>
          </a:prstGeom>
          <a:noFill/>
        </p:spPr>
        <p:txBody>
          <a:bodyPr wrap="none" rtlCol="0">
            <a:spAutoFit/>
          </a:bodyPr>
          <a:lstStyle/>
          <a:p>
            <a:r>
              <a:rPr lang="en-US" altLang="ko-KR" sz="2400" b="1" dirty="0" err="1" smtClean="0">
                <a:latin typeface="Arial Unicode MS" panose="020B0604020202020204" pitchFamily="50" charset="-127"/>
                <a:ea typeface="Arial Unicode MS" panose="020B0604020202020204" pitchFamily="50" charset="-127"/>
                <a:cs typeface="Arial Unicode MS" panose="020B0604020202020204" pitchFamily="50" charset="-127"/>
              </a:rPr>
              <a:t>Photoanodic</a:t>
            </a:r>
            <a:r>
              <a:rPr lang="en-US" altLang="ko-KR" sz="2400" b="1" dirty="0" smtClean="0">
                <a:latin typeface="Arial Unicode MS" panose="020B0604020202020204" pitchFamily="50" charset="-127"/>
                <a:ea typeface="Arial Unicode MS" panose="020B0604020202020204" pitchFamily="50" charset="-127"/>
                <a:cs typeface="Arial Unicode MS" panose="020B0604020202020204" pitchFamily="50" charset="-127"/>
              </a:rPr>
              <a:t> current</a:t>
            </a:r>
            <a:endParaRPr lang="ko-KR" altLang="en-US" sz="24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cxnSp>
        <p:nvCxnSpPr>
          <p:cNvPr id="8" name="직선 화살표 연결선 7"/>
          <p:cNvCxnSpPr>
            <a:endCxn id="6" idx="1"/>
          </p:cNvCxnSpPr>
          <p:nvPr/>
        </p:nvCxnSpPr>
        <p:spPr>
          <a:xfrm>
            <a:off x="3407252" y="1448656"/>
            <a:ext cx="1791472" cy="21028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466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sp>
        <p:nvSpPr>
          <p:cNvPr id="5" name="직사각형 4"/>
          <p:cNvSpPr/>
          <p:nvPr/>
        </p:nvSpPr>
        <p:spPr>
          <a:xfrm>
            <a:off x="336087" y="5738138"/>
            <a:ext cx="8506134" cy="707886"/>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2000" dirty="0" err="1" smtClean="0">
                <a:solidFill>
                  <a:srgbClr val="FF0000"/>
                </a:solidFill>
                <a:latin typeface="Times New Roman" panose="02020603050405020304" pitchFamily="18" charset="0"/>
                <a:ea typeface="맑은 고딕" pitchFamily="50" charset="-127"/>
                <a:cs typeface="Times New Roman" panose="02020603050405020304" pitchFamily="18" charset="0"/>
              </a:rPr>
              <a:t>Photocathodic</a:t>
            </a:r>
            <a:r>
              <a:rPr kumimoji="1" lang="en-US" altLang="ko-KR" sz="2000" dirty="0" smtClean="0">
                <a:solidFill>
                  <a:srgbClr val="FF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2000" dirty="0">
                <a:solidFill>
                  <a:srgbClr val="FF0000"/>
                </a:solidFill>
                <a:latin typeface="Times New Roman" panose="02020603050405020304" pitchFamily="18" charset="0"/>
                <a:ea typeface="맑은 고딕" pitchFamily="50" charset="-127"/>
                <a:cs typeface="Times New Roman" panose="02020603050405020304" pitchFamily="18" charset="0"/>
              </a:rPr>
              <a:t>currents</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were observed at PSII and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Chla</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-containing components under a relatively </a:t>
            </a:r>
            <a:r>
              <a:rPr kumimoji="1" lang="en-US" altLang="ko-KR" sz="2000" dirty="0">
                <a:solidFill>
                  <a:srgbClr val="FF0000"/>
                </a:solidFill>
                <a:latin typeface="Times New Roman" panose="02020603050405020304" pitchFamily="18" charset="0"/>
                <a:ea typeface="맑은 고딕" pitchFamily="50" charset="-127"/>
                <a:cs typeface="Times New Roman" panose="02020603050405020304" pitchFamily="18" charset="0"/>
              </a:rPr>
              <a:t>negative</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applied potential</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5" name="그림 14"/>
          <p:cNvPicPr>
            <a:picLocks noChangeAspect="1"/>
          </p:cNvPicPr>
          <p:nvPr/>
        </p:nvPicPr>
        <p:blipFill>
          <a:blip r:embed="rId4"/>
          <a:stretch>
            <a:fillRect/>
          </a:stretch>
        </p:blipFill>
        <p:spPr>
          <a:xfrm>
            <a:off x="251520" y="929444"/>
            <a:ext cx="3832822" cy="3500625"/>
          </a:xfrm>
          <a:prstGeom prst="rect">
            <a:avLst/>
          </a:prstGeom>
        </p:spPr>
      </p:pic>
      <p:sp>
        <p:nvSpPr>
          <p:cNvPr id="17" name="모서리가 둥근 직사각형 16"/>
          <p:cNvSpPr/>
          <p:nvPr/>
        </p:nvSpPr>
        <p:spPr>
          <a:xfrm>
            <a:off x="542786" y="1552370"/>
            <a:ext cx="831318" cy="8685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4" name="타원 13"/>
          <p:cNvSpPr/>
          <p:nvPr/>
        </p:nvSpPr>
        <p:spPr>
          <a:xfrm>
            <a:off x="7215883" y="2656528"/>
            <a:ext cx="1928117" cy="2182600"/>
          </a:xfrm>
          <a:prstGeom prst="ellipse">
            <a:avLst/>
          </a:prstGeom>
          <a:solidFill>
            <a:srgbClr val="FF0000">
              <a:alpha val="2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9" name="직사각형 18"/>
          <p:cNvSpPr/>
          <p:nvPr/>
        </p:nvSpPr>
        <p:spPr>
          <a:xfrm>
            <a:off x="541508" y="2327521"/>
            <a:ext cx="1510212" cy="1461519"/>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0" name="모서리가 둥근 직사각형 19"/>
          <p:cNvSpPr/>
          <p:nvPr/>
        </p:nvSpPr>
        <p:spPr>
          <a:xfrm>
            <a:off x="3246539" y="2145350"/>
            <a:ext cx="677389" cy="1022356"/>
          </a:xfrm>
          <a:prstGeom prst="roundRect">
            <a:avLst/>
          </a:prstGeom>
          <a:solidFill>
            <a:srgbClr val="FF0000">
              <a:alpha val="2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3" name="직사각형 2"/>
          <p:cNvSpPr/>
          <p:nvPr/>
        </p:nvSpPr>
        <p:spPr>
          <a:xfrm>
            <a:off x="3032036" y="3157433"/>
            <a:ext cx="1106393" cy="369332"/>
          </a:xfrm>
          <a:prstGeom prst="rect">
            <a:avLst/>
          </a:prstGeom>
        </p:spPr>
        <p:txBody>
          <a:bodyPr wrap="none">
            <a:spAutoFit/>
          </a:bodyPr>
          <a:lstStyle/>
          <a:p>
            <a:pPr algn="ctr" fontAlgn="base">
              <a:spcBef>
                <a:spcPct val="0"/>
              </a:spcBef>
              <a:spcAft>
                <a:spcPct val="0"/>
              </a:spcAft>
            </a:pPr>
            <a:r>
              <a:rPr kumimoji="1" lang="en-US" altLang="ko-KR" sz="900" b="1" dirty="0" err="1">
                <a:solidFill>
                  <a:srgbClr val="FF0000"/>
                </a:solidFill>
                <a:latin typeface="맑은 고딕" pitchFamily="50" charset="-127"/>
                <a:ea typeface="맑은 고딕" pitchFamily="50" charset="-127"/>
              </a:rPr>
              <a:t>Chl</a:t>
            </a:r>
            <a:r>
              <a:rPr kumimoji="1" lang="en-US" altLang="ko-KR" sz="900" b="1" dirty="0">
                <a:solidFill>
                  <a:srgbClr val="FF0000"/>
                </a:solidFill>
                <a:latin typeface="맑은 고딕" pitchFamily="50" charset="-127"/>
                <a:ea typeface="맑은 고딕" pitchFamily="50" charset="-127"/>
              </a:rPr>
              <a:t> a–containing</a:t>
            </a:r>
          </a:p>
          <a:p>
            <a:pPr algn="ctr" fontAlgn="base">
              <a:spcBef>
                <a:spcPct val="0"/>
              </a:spcBef>
              <a:spcAft>
                <a:spcPct val="0"/>
              </a:spcAft>
            </a:pPr>
            <a:r>
              <a:rPr kumimoji="1" lang="en-US" altLang="ko-KR" sz="900" b="1" dirty="0">
                <a:solidFill>
                  <a:srgbClr val="FF0000"/>
                </a:solidFill>
                <a:latin typeface="맑은 고딕" pitchFamily="50" charset="-127"/>
                <a:ea typeface="맑은 고딕" pitchFamily="50" charset="-127"/>
              </a:rPr>
              <a:t>components </a:t>
            </a:r>
            <a:endParaRPr kumimoji="1" lang="ko-KR" altLang="en-US" sz="900" b="1" dirty="0">
              <a:solidFill>
                <a:srgbClr val="FF0000"/>
              </a:solidFill>
              <a:latin typeface="맑은 고딕" pitchFamily="50" charset="-127"/>
              <a:ea typeface="맑은 고딕" pitchFamily="50" charset="-127"/>
            </a:endParaRPr>
          </a:p>
        </p:txBody>
      </p:sp>
      <p:sp>
        <p:nvSpPr>
          <p:cNvPr id="16" name="모서리가 둥근 직사각형 15"/>
          <p:cNvSpPr/>
          <p:nvPr/>
        </p:nvSpPr>
        <p:spPr>
          <a:xfrm>
            <a:off x="3246539" y="1610234"/>
            <a:ext cx="831318" cy="5561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pic>
        <p:nvPicPr>
          <p:cNvPr id="11" name="그림 10"/>
          <p:cNvPicPr>
            <a:picLocks noChangeAspect="1"/>
          </p:cNvPicPr>
          <p:nvPr/>
        </p:nvPicPr>
        <p:blipFill rotWithShape="1">
          <a:blip r:embed="rId5">
            <a:lum contrast="20000"/>
          </a:blip>
          <a:srcRect l="2639" t="50827" r="37555"/>
          <a:stretch/>
        </p:blipFill>
        <p:spPr>
          <a:xfrm>
            <a:off x="3761683" y="2166421"/>
            <a:ext cx="5382317" cy="3221734"/>
          </a:xfrm>
          <a:prstGeom prst="rect">
            <a:avLst/>
          </a:prstGeom>
        </p:spPr>
      </p:pic>
    </p:spTree>
    <p:extLst>
      <p:ext uri="{BB962C8B-B14F-4D97-AF65-F5344CB8AC3E}">
        <p14:creationId xmlns:p14="http://schemas.microsoft.com/office/powerpoint/2010/main" val="1587516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355476" y="5016249"/>
            <a:ext cx="8405632" cy="1631216"/>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20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Relatively large </a:t>
            </a:r>
            <a:r>
              <a:rPr kumimoji="1" lang="en-US" altLang="ko-KR" sz="2000" dirty="0" err="1"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photocathodic</a:t>
            </a:r>
            <a:r>
              <a:rPr kumimoji="1" lang="en-US" altLang="ko-KR" sz="20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 current for the adsorbed RC complex and </a:t>
            </a:r>
            <a:r>
              <a:rPr kumimoji="1" lang="en-US" altLang="ko-KR" sz="20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chlorophyll a.</a:t>
            </a:r>
          </a:p>
          <a:p>
            <a:pPr lvl="1" fontAlgn="base">
              <a:spcBef>
                <a:spcPct val="0"/>
              </a:spcBef>
              <a:spcAft>
                <a:spcPct val="0"/>
              </a:spcAft>
            </a:pPr>
            <a:r>
              <a:rPr kumimoji="1" lang="en-US" altLang="ko-KR" sz="20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sym typeface="Wingdings" panose="05000000000000000000" pitchFamily="2" charset="2"/>
              </a:rPr>
              <a:t> A</a:t>
            </a:r>
            <a:r>
              <a:rPr kumimoji="1" lang="en-US" altLang="ko-KR" sz="20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ttributed </a:t>
            </a:r>
            <a:r>
              <a:rPr kumimoji="1" lang="en-US" altLang="ko-KR" sz="2000"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to the charge-transfer active </a:t>
            </a:r>
            <a:r>
              <a:rPr kumimoji="1" lang="en-US" altLang="ko-KR" sz="2000" dirty="0" err="1">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Chla</a:t>
            </a:r>
            <a:r>
              <a:rPr kumimoji="1" lang="en-US" altLang="ko-KR" sz="2000"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 pigments within the exposed RC complex forming electronic contact with the electrode surface</a:t>
            </a:r>
            <a:r>
              <a:rPr kumimoji="1" lang="en-US" altLang="ko-KR" sz="2000" dirty="0" smtClean="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rPr>
              <a:t>.</a:t>
            </a:r>
            <a:endParaRPr kumimoji="1" lang="en-US" altLang="ko-KR" sz="2000" dirty="0">
              <a:solidFill>
                <a:srgbClr val="000000"/>
              </a:solidFill>
              <a:latin typeface="Arial Unicode MS" panose="020B0604020202020204" pitchFamily="50" charset="-127"/>
              <a:ea typeface="Arial Unicode MS" panose="020B0604020202020204" pitchFamily="50" charset="-127"/>
              <a:cs typeface="Arial Unicode MS" panose="020B0604020202020204" pitchFamily="50" charset="-127"/>
            </a:endParaRPr>
          </a:p>
        </p:txBody>
      </p:sp>
      <p:pic>
        <p:nvPicPr>
          <p:cNvPr id="15" name="그림 14"/>
          <p:cNvPicPr>
            <a:picLocks noChangeAspect="1"/>
          </p:cNvPicPr>
          <p:nvPr/>
        </p:nvPicPr>
        <p:blipFill>
          <a:blip r:embed="rId3"/>
          <a:stretch>
            <a:fillRect/>
          </a:stretch>
        </p:blipFill>
        <p:spPr>
          <a:xfrm>
            <a:off x="1825074" y="250275"/>
            <a:ext cx="5212724" cy="4760928"/>
          </a:xfrm>
          <a:prstGeom prst="rect">
            <a:avLst/>
          </a:prstGeom>
        </p:spPr>
      </p:pic>
      <p:sp>
        <p:nvSpPr>
          <p:cNvPr id="17" name="모서리가 둥근 직사각형 16"/>
          <p:cNvSpPr/>
          <p:nvPr/>
        </p:nvSpPr>
        <p:spPr>
          <a:xfrm>
            <a:off x="2320216" y="1684962"/>
            <a:ext cx="428814" cy="2468995"/>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504326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786886" y="4738526"/>
            <a:ext cx="7956422" cy="1015663"/>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At </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680, </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the maximum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photoanodic</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and </a:t>
            </a:r>
            <a:r>
              <a:rPr kumimoji="1" lang="en-US" altLang="ko-KR" sz="2000" dirty="0" err="1">
                <a:solidFill>
                  <a:srgbClr val="000000"/>
                </a:solidFill>
                <a:latin typeface="Times New Roman" panose="02020603050405020304" pitchFamily="18" charset="0"/>
                <a:ea typeface="맑은 고딕" pitchFamily="50" charset="-127"/>
                <a:cs typeface="Times New Roman" panose="02020603050405020304" pitchFamily="18" charset="0"/>
              </a:rPr>
              <a:t>photocathodic</a:t>
            </a:r>
            <a:r>
              <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rPr>
              <a:t> response were observed for both PSII complexes, which is in agreement with their respective absorption profiles</a:t>
            </a:r>
            <a:r>
              <a:rPr kumimoji="1" lang="en-US" altLang="ko-KR" sz="2000" dirty="0" smtClean="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en-US" altLang="ko-KR" sz="20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1" name="그림 10"/>
          <p:cNvPicPr>
            <a:picLocks noChangeAspect="1"/>
          </p:cNvPicPr>
          <p:nvPr/>
        </p:nvPicPr>
        <p:blipFill rotWithShape="1">
          <a:blip r:embed="rId3"/>
          <a:srcRect r="6291"/>
          <a:stretch/>
        </p:blipFill>
        <p:spPr>
          <a:xfrm>
            <a:off x="5337415" y="832026"/>
            <a:ext cx="3767318" cy="3483120"/>
          </a:xfrm>
          <a:prstGeom prst="rect">
            <a:avLst/>
          </a:prstGeom>
        </p:spPr>
      </p:pic>
      <p:pic>
        <p:nvPicPr>
          <p:cNvPr id="17" name="그림 16"/>
          <p:cNvPicPr>
            <a:picLocks noChangeAspect="1"/>
          </p:cNvPicPr>
          <p:nvPr/>
        </p:nvPicPr>
        <p:blipFill>
          <a:blip r:embed="rId4"/>
          <a:stretch>
            <a:fillRect/>
          </a:stretch>
        </p:blipFill>
        <p:spPr>
          <a:xfrm>
            <a:off x="253295" y="341324"/>
            <a:ext cx="5084120" cy="4240950"/>
          </a:xfrm>
          <a:prstGeom prst="rect">
            <a:avLst/>
          </a:prstGeom>
        </p:spPr>
      </p:pic>
    </p:spTree>
    <p:extLst>
      <p:ext uri="{BB962C8B-B14F-4D97-AF65-F5344CB8AC3E}">
        <p14:creationId xmlns:p14="http://schemas.microsoft.com/office/powerpoint/2010/main" val="4250469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3" name="그림 2"/>
          <p:cNvPicPr>
            <a:picLocks noChangeAspect="1"/>
          </p:cNvPicPr>
          <p:nvPr/>
        </p:nvPicPr>
        <p:blipFill>
          <a:blip r:embed="rId4"/>
          <a:stretch>
            <a:fillRect/>
          </a:stretch>
        </p:blipFill>
        <p:spPr>
          <a:xfrm>
            <a:off x="35496" y="938792"/>
            <a:ext cx="3038338" cy="2682847"/>
          </a:xfrm>
          <a:prstGeom prst="rect">
            <a:avLst/>
          </a:prstGeom>
        </p:spPr>
      </p:pic>
      <p:pic>
        <p:nvPicPr>
          <p:cNvPr id="4" name="그림 3"/>
          <p:cNvPicPr>
            <a:picLocks noChangeAspect="1"/>
          </p:cNvPicPr>
          <p:nvPr/>
        </p:nvPicPr>
        <p:blipFill>
          <a:blip r:embed="rId5"/>
          <a:stretch>
            <a:fillRect/>
          </a:stretch>
        </p:blipFill>
        <p:spPr>
          <a:xfrm>
            <a:off x="3134501" y="956514"/>
            <a:ext cx="3021675" cy="2677293"/>
          </a:xfrm>
          <a:prstGeom prst="rect">
            <a:avLst/>
          </a:prstGeom>
        </p:spPr>
      </p:pic>
      <p:pic>
        <p:nvPicPr>
          <p:cNvPr id="5" name="그림 4"/>
          <p:cNvPicPr>
            <a:picLocks noChangeAspect="1"/>
          </p:cNvPicPr>
          <p:nvPr/>
        </p:nvPicPr>
        <p:blipFill>
          <a:blip r:embed="rId6"/>
          <a:stretch>
            <a:fillRect/>
          </a:stretch>
        </p:blipFill>
        <p:spPr>
          <a:xfrm>
            <a:off x="6124425" y="962176"/>
            <a:ext cx="2982793" cy="2682848"/>
          </a:xfrm>
          <a:prstGeom prst="rect">
            <a:avLst/>
          </a:prstGeom>
        </p:spPr>
      </p:pic>
      <p:sp>
        <p:nvSpPr>
          <p:cNvPr id="7" name="직사각형 6"/>
          <p:cNvSpPr/>
          <p:nvPr/>
        </p:nvSpPr>
        <p:spPr>
          <a:xfrm>
            <a:off x="471142" y="1057121"/>
            <a:ext cx="500458" cy="304699"/>
          </a:xfrm>
          <a:prstGeom prst="rect">
            <a:avLst/>
          </a:prstGeom>
        </p:spPr>
        <p:txBody>
          <a:bodyPr wrap="none">
            <a:spAutoFit/>
          </a:bodyPr>
          <a:lstStyle/>
          <a:p>
            <a:pPr fontAlgn="base">
              <a:spcBef>
                <a:spcPct val="0"/>
              </a:spcBef>
              <a:spcAft>
                <a:spcPct val="0"/>
              </a:spcAft>
            </a:pPr>
            <a:r>
              <a:rPr kumimoji="1" lang="en-US" altLang="ko-KR" sz="1200" b="1" dirty="0" err="1">
                <a:solidFill>
                  <a:srgbClr val="0000FF"/>
                </a:solidFill>
                <a:latin typeface="맑은 고딕" pitchFamily="50" charset="-127"/>
                <a:ea typeface="맑은 고딕" pitchFamily="50" charset="-127"/>
              </a:rPr>
              <a:t>Chla</a:t>
            </a:r>
            <a:endParaRPr kumimoji="1" lang="ko-KR" altLang="en-US" sz="1200" b="1" dirty="0">
              <a:solidFill>
                <a:srgbClr val="0000FF"/>
              </a:solidFill>
              <a:latin typeface="맑은 고딕" pitchFamily="50" charset="-127"/>
              <a:ea typeface="맑은 고딕" pitchFamily="50" charset="-127"/>
            </a:endParaRPr>
          </a:p>
        </p:txBody>
      </p:sp>
      <p:sp>
        <p:nvSpPr>
          <p:cNvPr id="8" name="직사각형 7"/>
          <p:cNvSpPr/>
          <p:nvPr/>
        </p:nvSpPr>
        <p:spPr>
          <a:xfrm>
            <a:off x="3380898" y="1085209"/>
            <a:ext cx="1149674" cy="276999"/>
          </a:xfrm>
          <a:prstGeom prst="rect">
            <a:avLst/>
          </a:prstGeom>
        </p:spPr>
        <p:txBody>
          <a:bodyPr wrap="none">
            <a:spAutoFit/>
          </a:bodyPr>
          <a:lstStyle/>
          <a:p>
            <a:pPr fontAlgn="base">
              <a:spcBef>
                <a:spcPct val="0"/>
              </a:spcBef>
              <a:spcAft>
                <a:spcPct val="0"/>
              </a:spcAft>
            </a:pPr>
            <a:r>
              <a:rPr kumimoji="1" lang="en-US" altLang="ko-KR" sz="1200" b="1" dirty="0">
                <a:solidFill>
                  <a:srgbClr val="0000FF"/>
                </a:solidFill>
                <a:latin typeface="맑은 고딕" pitchFamily="50" charset="-127"/>
                <a:ea typeface="맑은 고딕" pitchFamily="50" charset="-127"/>
              </a:rPr>
              <a:t>Spinach-PSII </a:t>
            </a:r>
            <a:endParaRPr kumimoji="1" lang="ko-KR" altLang="en-US" sz="1200" b="1" dirty="0">
              <a:solidFill>
                <a:srgbClr val="0000FF"/>
              </a:solidFill>
              <a:latin typeface="맑은 고딕" pitchFamily="50" charset="-127"/>
              <a:ea typeface="맑은 고딕" pitchFamily="50" charset="-127"/>
            </a:endParaRPr>
          </a:p>
        </p:txBody>
      </p:sp>
      <p:sp>
        <p:nvSpPr>
          <p:cNvPr id="9" name="직사각형 8"/>
          <p:cNvSpPr/>
          <p:nvPr/>
        </p:nvSpPr>
        <p:spPr>
          <a:xfrm>
            <a:off x="6516216" y="1087571"/>
            <a:ext cx="1457771" cy="276999"/>
          </a:xfrm>
          <a:prstGeom prst="rect">
            <a:avLst/>
          </a:prstGeom>
        </p:spPr>
        <p:txBody>
          <a:bodyPr wrap="none">
            <a:spAutoFit/>
          </a:bodyPr>
          <a:lstStyle/>
          <a:p>
            <a:pPr fontAlgn="base">
              <a:spcBef>
                <a:spcPct val="0"/>
              </a:spcBef>
              <a:spcAft>
                <a:spcPct val="0"/>
              </a:spcAft>
            </a:pPr>
            <a:r>
              <a:rPr kumimoji="1" lang="en-US" altLang="ko-KR" sz="1200" b="1" i="1" dirty="0">
                <a:solidFill>
                  <a:srgbClr val="0000FF"/>
                </a:solidFill>
                <a:latin typeface="맑은 고딕" pitchFamily="50" charset="-127"/>
                <a:ea typeface="맑은 고딕" pitchFamily="50" charset="-127"/>
              </a:rPr>
              <a:t>T. elongates-</a:t>
            </a:r>
            <a:r>
              <a:rPr kumimoji="1" lang="en-US" altLang="ko-KR" sz="1200" b="1" dirty="0">
                <a:solidFill>
                  <a:srgbClr val="0000FF"/>
                </a:solidFill>
                <a:latin typeface="맑은 고딕" pitchFamily="50" charset="-127"/>
                <a:ea typeface="맑은 고딕" pitchFamily="50" charset="-127"/>
              </a:rPr>
              <a:t>PSII </a:t>
            </a:r>
            <a:endParaRPr kumimoji="1" lang="ko-KR" altLang="en-US" sz="1200" b="1" dirty="0">
              <a:solidFill>
                <a:srgbClr val="0000FF"/>
              </a:solidFill>
              <a:latin typeface="맑은 고딕" pitchFamily="50" charset="-127"/>
              <a:ea typeface="맑은 고딕" pitchFamily="50" charset="-127"/>
            </a:endParaRPr>
          </a:p>
        </p:txBody>
      </p:sp>
      <p:grpSp>
        <p:nvGrpSpPr>
          <p:cNvPr id="11" name="그룹 10"/>
          <p:cNvGrpSpPr/>
          <p:nvPr/>
        </p:nvGrpSpPr>
        <p:grpSpPr>
          <a:xfrm>
            <a:off x="3042215" y="4054354"/>
            <a:ext cx="1677361" cy="2341379"/>
            <a:chOff x="196362" y="3730985"/>
            <a:chExt cx="1783351" cy="2863521"/>
          </a:xfrm>
        </p:grpSpPr>
        <p:pic>
          <p:nvPicPr>
            <p:cNvPr id="6" name="그림 5"/>
            <p:cNvPicPr>
              <a:picLocks noChangeAspect="1"/>
            </p:cNvPicPr>
            <p:nvPr/>
          </p:nvPicPr>
          <p:blipFill rotWithShape="1">
            <a:blip r:embed="rId7"/>
            <a:srcRect r="57548"/>
            <a:stretch/>
          </p:blipFill>
          <p:spPr>
            <a:xfrm>
              <a:off x="218683" y="3760145"/>
              <a:ext cx="1761030" cy="2749689"/>
            </a:xfrm>
            <a:prstGeom prst="rect">
              <a:avLst/>
            </a:prstGeom>
          </p:spPr>
        </p:pic>
        <p:sp>
          <p:nvSpPr>
            <p:cNvPr id="15" name="모서리가 둥근 직사각형 14"/>
            <p:cNvSpPr/>
            <p:nvPr/>
          </p:nvSpPr>
          <p:spPr>
            <a:xfrm>
              <a:off x="196362" y="3730985"/>
              <a:ext cx="1783349" cy="2863521"/>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sp>
        <p:nvSpPr>
          <p:cNvPr id="16" name="모서리가 둥근 직사각형 15"/>
          <p:cNvSpPr/>
          <p:nvPr/>
        </p:nvSpPr>
        <p:spPr>
          <a:xfrm>
            <a:off x="1198958" y="2607419"/>
            <a:ext cx="1783349" cy="329982"/>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모서리가 둥근 직사각형 16"/>
          <p:cNvSpPr/>
          <p:nvPr/>
        </p:nvSpPr>
        <p:spPr>
          <a:xfrm>
            <a:off x="4228811" y="2627660"/>
            <a:ext cx="1783349" cy="329982"/>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8" name="모서리가 둥근 직사각형 17"/>
          <p:cNvSpPr/>
          <p:nvPr/>
        </p:nvSpPr>
        <p:spPr>
          <a:xfrm>
            <a:off x="7236296" y="2625102"/>
            <a:ext cx="1783349" cy="329982"/>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0" name="직사각형 9"/>
          <p:cNvSpPr/>
          <p:nvPr/>
        </p:nvSpPr>
        <p:spPr>
          <a:xfrm>
            <a:off x="4792883" y="3773239"/>
            <a:ext cx="4280664" cy="3046988"/>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reactive O</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generated by water-</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splittng</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system of PSII can be reduced by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photoexcited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Chla</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under a relatively negative applied potential.</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These results show the role of O</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as an electron acceptor.</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rPr>
              <a:t>The photocathodic currents increased with the concentration of O</a:t>
            </a:r>
            <a:r>
              <a:rPr kumimoji="1" lang="ko-KR" altLang="en-US"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rPr>
              <a:t> introduced into the system, which is consistent with the ET from Chla to O</a:t>
            </a:r>
            <a:r>
              <a:rPr kumimoji="1" lang="ko-KR" altLang="en-US"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rPr>
              <a:t> being the rate-limiting step.</a:t>
            </a:r>
          </a:p>
        </p:txBody>
      </p:sp>
      <p:grpSp>
        <p:nvGrpSpPr>
          <p:cNvPr id="20" name="그룹 19"/>
          <p:cNvGrpSpPr/>
          <p:nvPr/>
        </p:nvGrpSpPr>
        <p:grpSpPr>
          <a:xfrm>
            <a:off x="35496" y="4031377"/>
            <a:ext cx="2982307" cy="2421959"/>
            <a:chOff x="709628" y="986543"/>
            <a:chExt cx="4373620" cy="3424627"/>
          </a:xfrm>
        </p:grpSpPr>
        <p:pic>
          <p:nvPicPr>
            <p:cNvPr id="21" name="그림 20"/>
            <p:cNvPicPr>
              <a:picLocks noChangeAspect="1"/>
            </p:cNvPicPr>
            <p:nvPr/>
          </p:nvPicPr>
          <p:blipFill rotWithShape="1">
            <a:blip r:embed="rId8"/>
            <a:srcRect l="5398" t="6589" r="15806" b="5529"/>
            <a:stretch/>
          </p:blipFill>
          <p:spPr>
            <a:xfrm>
              <a:off x="709628" y="986543"/>
              <a:ext cx="4373620" cy="3424627"/>
            </a:xfrm>
            <a:prstGeom prst="rect">
              <a:avLst/>
            </a:prstGeom>
          </p:spPr>
        </p:pic>
        <p:sp>
          <p:nvSpPr>
            <p:cNvPr id="22" name="직사각형 21"/>
            <p:cNvSpPr/>
            <p:nvPr/>
          </p:nvSpPr>
          <p:spPr>
            <a:xfrm>
              <a:off x="1361493" y="1216265"/>
              <a:ext cx="645808" cy="364090"/>
            </a:xfrm>
            <a:prstGeom prst="rect">
              <a:avLst/>
            </a:prstGeom>
          </p:spPr>
          <p:txBody>
            <a:bodyPr wrap="none">
              <a:spAutoFit/>
            </a:bodyPr>
            <a:lstStyle/>
            <a:p>
              <a:pPr fontAlgn="base">
                <a:spcBef>
                  <a:spcPct val="0"/>
                </a:spcBef>
                <a:spcAft>
                  <a:spcPct val="0"/>
                </a:spcAft>
              </a:pPr>
              <a:r>
                <a:rPr kumimoji="1" lang="en-US" altLang="ko-KR" sz="1100" b="1" dirty="0" err="1">
                  <a:solidFill>
                    <a:srgbClr val="0000FF"/>
                  </a:solidFill>
                  <a:latin typeface="맑은 고딕" pitchFamily="50" charset="-127"/>
                  <a:ea typeface="맑은 고딕" pitchFamily="50" charset="-127"/>
                </a:rPr>
                <a:t>Chla</a:t>
              </a:r>
              <a:endParaRPr kumimoji="1" lang="ko-KR" altLang="en-US" sz="1100" b="1" dirty="0">
                <a:solidFill>
                  <a:srgbClr val="0000FF"/>
                </a:solidFill>
                <a:latin typeface="맑은 고딕" pitchFamily="50" charset="-127"/>
                <a:ea typeface="맑은 고딕" pitchFamily="50" charset="-127"/>
              </a:endParaRPr>
            </a:p>
          </p:txBody>
        </p:sp>
        <p:sp>
          <p:nvSpPr>
            <p:cNvPr id="23" name="모서리가 둥근 직사각형 22"/>
            <p:cNvSpPr/>
            <p:nvPr/>
          </p:nvSpPr>
          <p:spPr>
            <a:xfrm>
              <a:off x="1397293" y="1216265"/>
              <a:ext cx="599053" cy="2775217"/>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sp>
        <p:nvSpPr>
          <p:cNvPr id="25" name="타원 24"/>
          <p:cNvSpPr/>
          <p:nvPr/>
        </p:nvSpPr>
        <p:spPr>
          <a:xfrm>
            <a:off x="4275862" y="5137295"/>
            <a:ext cx="463119" cy="349578"/>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870004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355476" y="285750"/>
            <a:ext cx="314325" cy="314325"/>
          </a:xfrm>
          <a:prstGeom prst="rect">
            <a:avLst/>
          </a:prstGeom>
          <a:noFill/>
          <a:ln w="9525">
            <a:noFill/>
            <a:miter lim="800000"/>
            <a:headEnd/>
            <a:tailEnd/>
          </a:ln>
        </p:spPr>
      </p:pic>
      <p:pic>
        <p:nvPicPr>
          <p:cNvPr id="3" name="그림 2"/>
          <p:cNvPicPr>
            <a:picLocks noChangeAspect="1"/>
          </p:cNvPicPr>
          <p:nvPr/>
        </p:nvPicPr>
        <p:blipFill>
          <a:blip r:embed="rId4"/>
          <a:stretch>
            <a:fillRect/>
          </a:stretch>
        </p:blipFill>
        <p:spPr>
          <a:xfrm>
            <a:off x="35496" y="910410"/>
            <a:ext cx="3038338" cy="2682847"/>
          </a:xfrm>
          <a:prstGeom prst="rect">
            <a:avLst/>
          </a:prstGeom>
        </p:spPr>
      </p:pic>
      <p:pic>
        <p:nvPicPr>
          <p:cNvPr id="4" name="그림 3"/>
          <p:cNvPicPr>
            <a:picLocks noChangeAspect="1"/>
          </p:cNvPicPr>
          <p:nvPr/>
        </p:nvPicPr>
        <p:blipFill>
          <a:blip r:embed="rId5"/>
          <a:stretch>
            <a:fillRect/>
          </a:stretch>
        </p:blipFill>
        <p:spPr>
          <a:xfrm>
            <a:off x="3134501" y="907891"/>
            <a:ext cx="3021675" cy="2677293"/>
          </a:xfrm>
          <a:prstGeom prst="rect">
            <a:avLst/>
          </a:prstGeom>
        </p:spPr>
      </p:pic>
      <p:pic>
        <p:nvPicPr>
          <p:cNvPr id="5" name="그림 4"/>
          <p:cNvPicPr>
            <a:picLocks noChangeAspect="1"/>
          </p:cNvPicPr>
          <p:nvPr/>
        </p:nvPicPr>
        <p:blipFill>
          <a:blip r:embed="rId6"/>
          <a:stretch>
            <a:fillRect/>
          </a:stretch>
        </p:blipFill>
        <p:spPr>
          <a:xfrm>
            <a:off x="6124425" y="913553"/>
            <a:ext cx="2982793" cy="2682848"/>
          </a:xfrm>
          <a:prstGeom prst="rect">
            <a:avLst/>
          </a:prstGeom>
        </p:spPr>
      </p:pic>
      <p:sp>
        <p:nvSpPr>
          <p:cNvPr id="7" name="직사각형 6"/>
          <p:cNvSpPr/>
          <p:nvPr/>
        </p:nvSpPr>
        <p:spPr>
          <a:xfrm>
            <a:off x="417204" y="1022348"/>
            <a:ext cx="500458" cy="276999"/>
          </a:xfrm>
          <a:prstGeom prst="rect">
            <a:avLst/>
          </a:prstGeom>
        </p:spPr>
        <p:txBody>
          <a:bodyPr wrap="none">
            <a:spAutoFit/>
          </a:bodyPr>
          <a:lstStyle/>
          <a:p>
            <a:pPr fontAlgn="base">
              <a:spcBef>
                <a:spcPct val="0"/>
              </a:spcBef>
              <a:spcAft>
                <a:spcPct val="0"/>
              </a:spcAft>
            </a:pPr>
            <a:r>
              <a:rPr kumimoji="1" lang="en-US" altLang="ko-KR" sz="1200" b="1" dirty="0" err="1">
                <a:solidFill>
                  <a:srgbClr val="0000FF"/>
                </a:solidFill>
                <a:latin typeface="맑은 고딕" pitchFamily="50" charset="-127"/>
                <a:ea typeface="맑은 고딕" pitchFamily="50" charset="-127"/>
              </a:rPr>
              <a:t>Chla</a:t>
            </a:r>
            <a:endParaRPr kumimoji="1" lang="ko-KR" altLang="en-US" sz="1200" b="1" dirty="0">
              <a:solidFill>
                <a:srgbClr val="0000FF"/>
              </a:solidFill>
              <a:latin typeface="맑은 고딕" pitchFamily="50" charset="-127"/>
              <a:ea typeface="맑은 고딕" pitchFamily="50" charset="-127"/>
            </a:endParaRPr>
          </a:p>
        </p:txBody>
      </p:sp>
      <p:sp>
        <p:nvSpPr>
          <p:cNvPr id="8" name="직사각형 7"/>
          <p:cNvSpPr/>
          <p:nvPr/>
        </p:nvSpPr>
        <p:spPr>
          <a:xfrm>
            <a:off x="3452906" y="1036586"/>
            <a:ext cx="1149674" cy="276999"/>
          </a:xfrm>
          <a:prstGeom prst="rect">
            <a:avLst/>
          </a:prstGeom>
        </p:spPr>
        <p:txBody>
          <a:bodyPr wrap="none">
            <a:spAutoFit/>
          </a:bodyPr>
          <a:lstStyle/>
          <a:p>
            <a:pPr fontAlgn="base">
              <a:spcBef>
                <a:spcPct val="0"/>
              </a:spcBef>
              <a:spcAft>
                <a:spcPct val="0"/>
              </a:spcAft>
            </a:pPr>
            <a:r>
              <a:rPr kumimoji="1" lang="en-US" altLang="ko-KR" sz="1200" b="1" dirty="0">
                <a:solidFill>
                  <a:srgbClr val="0000FF"/>
                </a:solidFill>
                <a:latin typeface="맑은 고딕" pitchFamily="50" charset="-127"/>
                <a:ea typeface="맑은 고딕" pitchFamily="50" charset="-127"/>
              </a:rPr>
              <a:t>Spinach-PSII </a:t>
            </a:r>
            <a:endParaRPr kumimoji="1" lang="ko-KR" altLang="en-US" sz="1200" b="1" dirty="0">
              <a:solidFill>
                <a:srgbClr val="0000FF"/>
              </a:solidFill>
              <a:latin typeface="맑은 고딕" pitchFamily="50" charset="-127"/>
              <a:ea typeface="맑은 고딕" pitchFamily="50" charset="-127"/>
            </a:endParaRPr>
          </a:p>
        </p:txBody>
      </p:sp>
      <p:sp>
        <p:nvSpPr>
          <p:cNvPr id="9" name="직사각형 8"/>
          <p:cNvSpPr/>
          <p:nvPr/>
        </p:nvSpPr>
        <p:spPr>
          <a:xfrm>
            <a:off x="6516216" y="1038948"/>
            <a:ext cx="1457771" cy="276999"/>
          </a:xfrm>
          <a:prstGeom prst="rect">
            <a:avLst/>
          </a:prstGeom>
        </p:spPr>
        <p:txBody>
          <a:bodyPr wrap="none">
            <a:spAutoFit/>
          </a:bodyPr>
          <a:lstStyle/>
          <a:p>
            <a:pPr fontAlgn="base">
              <a:spcBef>
                <a:spcPct val="0"/>
              </a:spcBef>
              <a:spcAft>
                <a:spcPct val="0"/>
              </a:spcAft>
            </a:pPr>
            <a:r>
              <a:rPr kumimoji="1" lang="en-US" altLang="ko-KR" sz="1200" b="1" i="1" dirty="0">
                <a:solidFill>
                  <a:srgbClr val="0000FF"/>
                </a:solidFill>
                <a:latin typeface="맑은 고딕" pitchFamily="50" charset="-127"/>
                <a:ea typeface="맑은 고딕" pitchFamily="50" charset="-127"/>
              </a:rPr>
              <a:t>T. elongates-</a:t>
            </a:r>
            <a:r>
              <a:rPr kumimoji="1" lang="en-US" altLang="ko-KR" sz="1200" b="1" dirty="0">
                <a:solidFill>
                  <a:srgbClr val="0000FF"/>
                </a:solidFill>
                <a:latin typeface="맑은 고딕" pitchFamily="50" charset="-127"/>
                <a:ea typeface="맑은 고딕" pitchFamily="50" charset="-127"/>
              </a:rPr>
              <a:t>PSII </a:t>
            </a:r>
            <a:endParaRPr kumimoji="1" lang="ko-KR" altLang="en-US" sz="1200" b="1" dirty="0">
              <a:solidFill>
                <a:srgbClr val="0000FF"/>
              </a:solidFill>
              <a:latin typeface="맑은 고딕" pitchFamily="50" charset="-127"/>
              <a:ea typeface="맑은 고딕" pitchFamily="50" charset="-127"/>
            </a:endParaRPr>
          </a:p>
        </p:txBody>
      </p:sp>
      <p:sp>
        <p:nvSpPr>
          <p:cNvPr id="16" name="모서리가 둥근 직사각형 15"/>
          <p:cNvSpPr/>
          <p:nvPr/>
        </p:nvSpPr>
        <p:spPr>
          <a:xfrm>
            <a:off x="1198958" y="2882994"/>
            <a:ext cx="1783349" cy="365580"/>
          </a:xfrm>
          <a:prstGeom prst="roundRect">
            <a:avLst/>
          </a:prstGeom>
          <a:no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모서리가 둥근 직사각형 16"/>
          <p:cNvSpPr/>
          <p:nvPr/>
        </p:nvSpPr>
        <p:spPr>
          <a:xfrm>
            <a:off x="4251961" y="2882994"/>
            <a:ext cx="1783349" cy="365580"/>
          </a:xfrm>
          <a:prstGeom prst="roundRect">
            <a:avLst/>
          </a:prstGeom>
          <a:no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8" name="모서리가 둥근 직사각형 17"/>
          <p:cNvSpPr/>
          <p:nvPr/>
        </p:nvSpPr>
        <p:spPr>
          <a:xfrm>
            <a:off x="7236296" y="2880436"/>
            <a:ext cx="1783349" cy="365580"/>
          </a:xfrm>
          <a:prstGeom prst="roundRect">
            <a:avLst/>
          </a:prstGeom>
          <a:no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nvGrpSpPr>
          <p:cNvPr id="11" name="그룹 10"/>
          <p:cNvGrpSpPr/>
          <p:nvPr/>
        </p:nvGrpSpPr>
        <p:grpSpPr>
          <a:xfrm>
            <a:off x="94425" y="3879652"/>
            <a:ext cx="3901511" cy="2573684"/>
            <a:chOff x="22417" y="3772906"/>
            <a:chExt cx="4716016" cy="2822901"/>
          </a:xfrm>
        </p:grpSpPr>
        <p:pic>
          <p:nvPicPr>
            <p:cNvPr id="21" name="그림 20"/>
            <p:cNvPicPr>
              <a:picLocks noChangeAspect="1"/>
            </p:cNvPicPr>
            <p:nvPr/>
          </p:nvPicPr>
          <p:blipFill rotWithShape="1">
            <a:blip r:embed="rId7">
              <a:lum contrast="20000"/>
            </a:blip>
            <a:srcRect l="2639" t="50827" r="37555"/>
            <a:stretch/>
          </p:blipFill>
          <p:spPr>
            <a:xfrm>
              <a:off x="22417" y="3772906"/>
              <a:ext cx="4716016" cy="2822901"/>
            </a:xfrm>
            <a:prstGeom prst="rect">
              <a:avLst/>
            </a:prstGeom>
          </p:spPr>
        </p:pic>
        <p:sp>
          <p:nvSpPr>
            <p:cNvPr id="15" name="모서리가 둥근 직사각형 14"/>
            <p:cNvSpPr/>
            <p:nvPr/>
          </p:nvSpPr>
          <p:spPr>
            <a:xfrm>
              <a:off x="1198958" y="4012591"/>
              <a:ext cx="1345002" cy="801864"/>
            </a:xfrm>
            <a:prstGeom prst="roundRect">
              <a:avLst/>
            </a:prstGeom>
            <a:solidFill>
              <a:srgbClr val="0000FF">
                <a:alpha val="20000"/>
              </a:srgbClr>
            </a:solidFill>
            <a:ln w="635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2" name="모서리가 둥근 직사각형 21"/>
            <p:cNvSpPr/>
            <p:nvPr/>
          </p:nvSpPr>
          <p:spPr>
            <a:xfrm>
              <a:off x="3388923" y="4509120"/>
              <a:ext cx="1213657" cy="873872"/>
            </a:xfrm>
            <a:prstGeom prst="roundRect">
              <a:avLst/>
            </a:prstGeom>
            <a:solidFill>
              <a:srgbClr val="FF0000">
                <a:alpha val="20000"/>
              </a:srgbClr>
            </a:solid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sp>
        <p:nvSpPr>
          <p:cNvPr id="10" name="직사각형 9"/>
          <p:cNvSpPr/>
          <p:nvPr/>
        </p:nvSpPr>
        <p:spPr>
          <a:xfrm>
            <a:off x="4067944" y="3991123"/>
            <a:ext cx="5023709" cy="2800767"/>
          </a:xfrm>
          <a:prstGeom prst="rect">
            <a:avLst/>
          </a:prstGeom>
        </p:spPr>
        <p:txBody>
          <a:bodyPr wrap="square">
            <a:spAutoFit/>
          </a:bodyPr>
          <a:lstStyle/>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fullerene used in this test can improved the PSII–electrode interface by its high electron mobility.</a:t>
            </a:r>
          </a:p>
          <a:p>
            <a:pPr marL="285750" indent="-285750" algn="just" fontAlgn="base" latinLnBrk="0">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electron-conducting matrix led to enhancements of both electron-transfer pathways at the PSII–electrode interface.</a:t>
            </a:r>
          </a:p>
          <a:p>
            <a:pPr marL="285750" indent="-285750" algn="just" fontAlgn="base" latinLnBrk="0">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fullerene enhances O</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reduction pathways.</a:t>
            </a:r>
          </a:p>
          <a:p>
            <a:pPr marL="285750" indent="-285750" algn="just" fontAlgn="base" latinLnBrk="0">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latinLnBrk="0">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fullerene can facilitate the electron-transfer from the reduced Q</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/Q</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to the ITO electrode.</a:t>
            </a:r>
          </a:p>
        </p:txBody>
      </p:sp>
    </p:spTree>
    <p:extLst>
      <p:ext uri="{BB962C8B-B14F-4D97-AF65-F5344CB8AC3E}">
        <p14:creationId xmlns:p14="http://schemas.microsoft.com/office/powerpoint/2010/main" val="3605526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stretch>
            <a:fillRect/>
          </a:stretch>
        </p:blipFill>
        <p:spPr>
          <a:xfrm>
            <a:off x="130435" y="915710"/>
            <a:ext cx="3695949" cy="5177586"/>
          </a:xfrm>
          <a:prstGeom prst="rect">
            <a:avLst/>
          </a:prstGeom>
        </p:spPr>
      </p:pic>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pic>
        <p:nvPicPr>
          <p:cNvPr id="9" name="그림 8"/>
          <p:cNvPicPr>
            <a:picLocks noChangeAspect="1"/>
          </p:cNvPicPr>
          <p:nvPr/>
        </p:nvPicPr>
        <p:blipFill rotWithShape="1">
          <a:blip r:embed="rId5">
            <a:lum contrast="20000"/>
          </a:blip>
          <a:srcRect l="2639" t="50827" r="37555"/>
          <a:stretch/>
        </p:blipFill>
        <p:spPr>
          <a:xfrm>
            <a:off x="4336928" y="889114"/>
            <a:ext cx="4429000" cy="2921649"/>
          </a:xfrm>
          <a:prstGeom prst="rect">
            <a:avLst/>
          </a:prstGeom>
        </p:spPr>
      </p:pic>
      <p:sp>
        <p:nvSpPr>
          <p:cNvPr id="3" name="직사각형 2"/>
          <p:cNvSpPr/>
          <p:nvPr/>
        </p:nvSpPr>
        <p:spPr>
          <a:xfrm>
            <a:off x="2820234" y="2070985"/>
            <a:ext cx="880369" cy="523220"/>
          </a:xfrm>
          <a:prstGeom prst="rect">
            <a:avLst/>
          </a:prstGeom>
        </p:spPr>
        <p:txBody>
          <a:bodyPr wrap="none">
            <a:spAutoFit/>
          </a:bodyPr>
          <a:lstStyle/>
          <a:p>
            <a:pPr algn="ctr" fontAlgn="base">
              <a:spcBef>
                <a:spcPct val="0"/>
              </a:spcBef>
              <a:spcAft>
                <a:spcPct val="0"/>
              </a:spcAft>
            </a:pPr>
            <a:r>
              <a:rPr kumimoji="1" lang="en-US" altLang="ko-KR" sz="1400" b="1" dirty="0">
                <a:solidFill>
                  <a:srgbClr val="008000"/>
                </a:solidFill>
                <a:latin typeface="Arial" panose="020B0604020202020204" pitchFamily="34" charset="0"/>
                <a:ea typeface="맑은 고딕" pitchFamily="50" charset="-127"/>
                <a:cs typeface="Arial" panose="020B0604020202020204" pitchFamily="34" charset="0"/>
              </a:rPr>
              <a:t>Spinach</a:t>
            </a:r>
          </a:p>
          <a:p>
            <a:pPr algn="ctr" fontAlgn="base">
              <a:spcBef>
                <a:spcPct val="0"/>
              </a:spcBef>
              <a:spcAft>
                <a:spcPct val="0"/>
              </a:spcAft>
            </a:pPr>
            <a:r>
              <a:rPr kumimoji="1" lang="en-US" altLang="ko-KR" sz="1400" b="1" dirty="0">
                <a:solidFill>
                  <a:srgbClr val="008000"/>
                </a:solidFill>
                <a:latin typeface="Arial" panose="020B0604020202020204" pitchFamily="34" charset="0"/>
                <a:ea typeface="맑은 고딕" pitchFamily="50" charset="-127"/>
                <a:cs typeface="Arial" panose="020B0604020202020204" pitchFamily="34" charset="0"/>
              </a:rPr>
              <a:t>PSII </a:t>
            </a:r>
          </a:p>
        </p:txBody>
      </p:sp>
      <p:sp>
        <p:nvSpPr>
          <p:cNvPr id="5" name="직사각형 4"/>
          <p:cNvSpPr/>
          <p:nvPr/>
        </p:nvSpPr>
        <p:spPr>
          <a:xfrm>
            <a:off x="2676759" y="4726111"/>
            <a:ext cx="1222900" cy="523220"/>
          </a:xfrm>
          <a:prstGeom prst="rect">
            <a:avLst/>
          </a:prstGeom>
        </p:spPr>
        <p:txBody>
          <a:bodyPr wrap="none">
            <a:spAutoFit/>
          </a:bodyPr>
          <a:lstStyle/>
          <a:p>
            <a:pPr algn="ctr" fontAlgn="base">
              <a:spcBef>
                <a:spcPct val="0"/>
              </a:spcBef>
              <a:spcAft>
                <a:spcPct val="0"/>
              </a:spcAft>
            </a:pPr>
            <a:r>
              <a:rPr kumimoji="1" lang="en-US" altLang="ko-KR" sz="1400" b="1" i="1" dirty="0">
                <a:solidFill>
                  <a:srgbClr val="008000"/>
                </a:solidFill>
                <a:latin typeface="Arial" panose="020B0604020202020204" pitchFamily="34" charset="0"/>
                <a:ea typeface="맑은 고딕" pitchFamily="50" charset="-127"/>
                <a:cs typeface="Arial" panose="020B0604020202020204" pitchFamily="34" charset="0"/>
              </a:rPr>
              <a:t>T. </a:t>
            </a:r>
            <a:r>
              <a:rPr kumimoji="1" lang="en-US" altLang="ko-KR" sz="1400" b="1" i="1" dirty="0" err="1">
                <a:solidFill>
                  <a:srgbClr val="008000"/>
                </a:solidFill>
                <a:latin typeface="Arial" panose="020B0604020202020204" pitchFamily="34" charset="0"/>
                <a:ea typeface="맑은 고딕" pitchFamily="50" charset="-127"/>
                <a:cs typeface="Arial" panose="020B0604020202020204" pitchFamily="34" charset="0"/>
              </a:rPr>
              <a:t>elongatus</a:t>
            </a:r>
            <a:endParaRPr kumimoji="1" lang="en-US" altLang="ko-KR" sz="1400" b="1" i="1" dirty="0">
              <a:solidFill>
                <a:srgbClr val="008000"/>
              </a:solidFill>
              <a:latin typeface="Arial" panose="020B0604020202020204" pitchFamily="34" charset="0"/>
              <a:ea typeface="맑은 고딕" pitchFamily="50" charset="-127"/>
              <a:cs typeface="Arial" panose="020B0604020202020204" pitchFamily="34" charset="0"/>
            </a:endParaRPr>
          </a:p>
          <a:p>
            <a:pPr algn="ctr" fontAlgn="base">
              <a:spcBef>
                <a:spcPct val="0"/>
              </a:spcBef>
              <a:spcAft>
                <a:spcPct val="0"/>
              </a:spcAft>
            </a:pPr>
            <a:r>
              <a:rPr kumimoji="1" lang="en-US" altLang="ko-KR" sz="1400" b="1" dirty="0">
                <a:solidFill>
                  <a:srgbClr val="008000"/>
                </a:solidFill>
                <a:latin typeface="Arial" panose="020B0604020202020204" pitchFamily="34" charset="0"/>
                <a:ea typeface="맑은 고딕" pitchFamily="50" charset="-127"/>
                <a:cs typeface="Arial" panose="020B0604020202020204" pitchFamily="34" charset="0"/>
              </a:rPr>
              <a:t>PSII</a:t>
            </a:r>
            <a:endParaRPr kumimoji="1" lang="ko-KR" altLang="en-US" sz="1400" b="1" dirty="0">
              <a:solidFill>
                <a:srgbClr val="008000"/>
              </a:solidFill>
              <a:latin typeface="Arial" panose="020B0604020202020204" pitchFamily="34" charset="0"/>
              <a:ea typeface="맑은 고딕" pitchFamily="50" charset="-127"/>
              <a:cs typeface="Arial" panose="020B0604020202020204" pitchFamily="34" charset="0"/>
            </a:endParaRPr>
          </a:p>
        </p:txBody>
      </p:sp>
      <p:sp>
        <p:nvSpPr>
          <p:cNvPr id="7" name="직사각형 6"/>
          <p:cNvSpPr/>
          <p:nvPr/>
        </p:nvSpPr>
        <p:spPr>
          <a:xfrm>
            <a:off x="592493" y="2208604"/>
            <a:ext cx="830677" cy="430887"/>
          </a:xfrm>
          <a:prstGeom prst="rect">
            <a:avLst/>
          </a:prstGeom>
        </p:spPr>
        <p:txBody>
          <a:bodyPr wrap="none">
            <a:spAutoFit/>
          </a:bodyPr>
          <a:lstStyle/>
          <a:p>
            <a:pPr algn="ctr" fontAlgn="base">
              <a:spcBef>
                <a:spcPct val="0"/>
              </a:spcBef>
              <a:spcAft>
                <a:spcPct val="0"/>
              </a:spcAft>
            </a:pPr>
            <a:r>
              <a:rPr kumimoji="1" lang="en-US" altLang="ko-KR" sz="1100" b="1" dirty="0">
                <a:solidFill>
                  <a:srgbClr val="0000FF"/>
                </a:solidFill>
                <a:latin typeface="맑은 고딕" pitchFamily="50" charset="-127"/>
                <a:ea typeface="맑은 고딕" pitchFamily="50" charset="-127"/>
              </a:rPr>
              <a:t>Q</a:t>
            </a:r>
            <a:r>
              <a:rPr kumimoji="1" lang="en-US" altLang="ko-KR" sz="1100" b="1" baseline="-25000" dirty="0">
                <a:solidFill>
                  <a:srgbClr val="0000FF"/>
                </a:solidFill>
                <a:latin typeface="맑은 고딕" pitchFamily="50" charset="-127"/>
                <a:ea typeface="맑은 고딕" pitchFamily="50" charset="-127"/>
              </a:rPr>
              <a:t>A</a:t>
            </a:r>
            <a:r>
              <a:rPr kumimoji="1" lang="en-US" altLang="ko-KR" sz="1100" b="1" dirty="0">
                <a:solidFill>
                  <a:srgbClr val="0000FF"/>
                </a:solidFill>
                <a:latin typeface="맑은 고딕" pitchFamily="50" charset="-127"/>
                <a:ea typeface="맑은 고딕" pitchFamily="50" charset="-127"/>
              </a:rPr>
              <a:t>/Q</a:t>
            </a:r>
            <a:r>
              <a:rPr kumimoji="1" lang="en-US" altLang="ko-KR" sz="1100" b="1" baseline="-25000" dirty="0">
                <a:solidFill>
                  <a:srgbClr val="0000FF"/>
                </a:solidFill>
                <a:latin typeface="맑은 고딕" pitchFamily="50" charset="-127"/>
                <a:ea typeface="맑은 고딕" pitchFamily="50" charset="-127"/>
              </a:rPr>
              <a:t>A</a:t>
            </a:r>
            <a:r>
              <a:rPr kumimoji="1" lang="en-US" altLang="ko-KR" sz="1100" b="1" baseline="30000" dirty="0">
                <a:solidFill>
                  <a:srgbClr val="0000FF"/>
                </a:solidFill>
                <a:latin typeface="맑은 고딕" pitchFamily="50" charset="-127"/>
                <a:ea typeface="맑은 고딕" pitchFamily="50" charset="-127"/>
              </a:rPr>
              <a:t>-</a:t>
            </a:r>
            <a:r>
              <a:rPr kumimoji="1" lang="en-US" altLang="ko-KR" sz="1100" b="1" dirty="0">
                <a:solidFill>
                  <a:srgbClr val="0000FF"/>
                </a:solidFill>
                <a:latin typeface="맑은 고딕" pitchFamily="50" charset="-127"/>
                <a:ea typeface="맑은 고딕" pitchFamily="50" charset="-127"/>
              </a:rPr>
              <a:t> </a:t>
            </a:r>
          </a:p>
          <a:p>
            <a:pPr algn="ctr" fontAlgn="base">
              <a:spcBef>
                <a:spcPct val="0"/>
              </a:spcBef>
              <a:spcAft>
                <a:spcPct val="0"/>
              </a:spcAft>
            </a:pPr>
            <a:r>
              <a:rPr kumimoji="1" lang="en-US" altLang="ko-KR" sz="1100" b="1" dirty="0">
                <a:solidFill>
                  <a:srgbClr val="0000FF"/>
                </a:solidFill>
                <a:latin typeface="맑은 고딕" pitchFamily="50" charset="-127"/>
                <a:ea typeface="맑은 고딕" pitchFamily="50" charset="-127"/>
              </a:rPr>
              <a:t>~ -25 mV</a:t>
            </a:r>
            <a:endParaRPr kumimoji="1" lang="ko-KR" altLang="en-US" sz="1100" b="1" dirty="0">
              <a:solidFill>
                <a:srgbClr val="0000FF"/>
              </a:solidFill>
              <a:latin typeface="맑은 고딕" pitchFamily="50" charset="-127"/>
              <a:ea typeface="맑은 고딕" pitchFamily="50" charset="-127"/>
            </a:endParaRPr>
          </a:p>
        </p:txBody>
      </p:sp>
      <p:sp>
        <p:nvSpPr>
          <p:cNvPr id="15" name="직사각형 14"/>
          <p:cNvSpPr/>
          <p:nvPr/>
        </p:nvSpPr>
        <p:spPr>
          <a:xfrm>
            <a:off x="818059" y="3450176"/>
            <a:ext cx="3076483" cy="261610"/>
          </a:xfrm>
          <a:prstGeom prst="rect">
            <a:avLst/>
          </a:prstGeom>
        </p:spPr>
        <p:txBody>
          <a:bodyPr wrap="none">
            <a:spAutoFit/>
          </a:bodyPr>
          <a:lstStyle/>
          <a:p>
            <a:pPr fontAlgn="base">
              <a:spcBef>
                <a:spcPct val="0"/>
              </a:spcBef>
              <a:spcAft>
                <a:spcPct val="0"/>
              </a:spcAft>
            </a:pPr>
            <a:r>
              <a:rPr kumimoji="1" lang="en-US" altLang="ko-KR" sz="1100" b="1" dirty="0">
                <a:solidFill>
                  <a:srgbClr val="000000"/>
                </a:solidFill>
                <a:latin typeface="맑은 고딕" pitchFamily="50" charset="-127"/>
                <a:ea typeface="맑은 고딕" pitchFamily="50" charset="-127"/>
              </a:rPr>
              <a:t>~75 mV (Onset potential for spinach PSII )</a:t>
            </a:r>
            <a:endParaRPr kumimoji="1" lang="ko-KR" altLang="en-US" sz="1100" b="1" dirty="0">
              <a:solidFill>
                <a:srgbClr val="000000"/>
              </a:solidFill>
              <a:latin typeface="맑은 고딕" pitchFamily="50" charset="-127"/>
              <a:ea typeface="맑은 고딕" pitchFamily="50" charset="-127"/>
            </a:endParaRPr>
          </a:p>
        </p:txBody>
      </p:sp>
      <p:cxnSp>
        <p:nvCxnSpPr>
          <p:cNvPr id="11" name="직선 화살표 연결선 10"/>
          <p:cNvCxnSpPr/>
          <p:nvPr/>
        </p:nvCxnSpPr>
        <p:spPr>
          <a:xfrm flipH="1">
            <a:off x="736526" y="2639491"/>
            <a:ext cx="163066" cy="40352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flipV="1">
            <a:off x="1187624" y="3139330"/>
            <a:ext cx="0" cy="334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직사각형 25"/>
          <p:cNvSpPr/>
          <p:nvPr/>
        </p:nvSpPr>
        <p:spPr>
          <a:xfrm>
            <a:off x="818059" y="6079802"/>
            <a:ext cx="3478837" cy="261610"/>
          </a:xfrm>
          <a:prstGeom prst="rect">
            <a:avLst/>
          </a:prstGeom>
        </p:spPr>
        <p:txBody>
          <a:bodyPr wrap="none">
            <a:spAutoFit/>
          </a:bodyPr>
          <a:lstStyle/>
          <a:p>
            <a:pPr fontAlgn="base">
              <a:spcBef>
                <a:spcPct val="0"/>
              </a:spcBef>
              <a:spcAft>
                <a:spcPct val="0"/>
              </a:spcAft>
            </a:pPr>
            <a:r>
              <a:rPr kumimoji="1" lang="en-US" altLang="ko-KR" sz="1100" b="1" dirty="0">
                <a:solidFill>
                  <a:srgbClr val="000000"/>
                </a:solidFill>
                <a:latin typeface="맑은 고딕" pitchFamily="50" charset="-127"/>
                <a:ea typeface="맑은 고딕" pitchFamily="50" charset="-127"/>
              </a:rPr>
              <a:t>~100 mV (Onset potential for </a:t>
            </a:r>
            <a:r>
              <a:rPr kumimoji="1" lang="en-US" altLang="ko-KR" sz="1100" b="1" i="1" dirty="0">
                <a:solidFill>
                  <a:srgbClr val="000000"/>
                </a:solidFill>
                <a:latin typeface="맑은 고딕" pitchFamily="50" charset="-127"/>
                <a:ea typeface="맑은 고딕" pitchFamily="50" charset="-127"/>
              </a:rPr>
              <a:t>T. </a:t>
            </a:r>
            <a:r>
              <a:rPr kumimoji="1" lang="en-US" altLang="ko-KR" sz="1100" b="1" i="1" dirty="0" err="1">
                <a:solidFill>
                  <a:srgbClr val="000000"/>
                </a:solidFill>
                <a:latin typeface="맑은 고딕" pitchFamily="50" charset="-127"/>
                <a:ea typeface="맑은 고딕" pitchFamily="50" charset="-127"/>
              </a:rPr>
              <a:t>elongatus</a:t>
            </a:r>
            <a:r>
              <a:rPr kumimoji="1" lang="en-US" altLang="ko-KR" sz="1100" b="1" i="1" dirty="0">
                <a:solidFill>
                  <a:srgbClr val="000000"/>
                </a:solidFill>
                <a:latin typeface="맑은 고딕" pitchFamily="50" charset="-127"/>
                <a:ea typeface="맑은 고딕" pitchFamily="50" charset="-127"/>
              </a:rPr>
              <a:t> </a:t>
            </a:r>
            <a:r>
              <a:rPr kumimoji="1" lang="en-US" altLang="ko-KR" sz="1100" b="1" dirty="0">
                <a:solidFill>
                  <a:srgbClr val="000000"/>
                </a:solidFill>
                <a:latin typeface="맑은 고딕" pitchFamily="50" charset="-127"/>
                <a:ea typeface="맑은 고딕" pitchFamily="50" charset="-127"/>
              </a:rPr>
              <a:t>PSII )</a:t>
            </a:r>
            <a:endParaRPr kumimoji="1" lang="ko-KR" altLang="en-US" sz="1100" b="1" dirty="0">
              <a:solidFill>
                <a:srgbClr val="000000"/>
              </a:solidFill>
              <a:latin typeface="맑은 고딕" pitchFamily="50" charset="-127"/>
              <a:ea typeface="맑은 고딕" pitchFamily="50" charset="-127"/>
            </a:endParaRPr>
          </a:p>
        </p:txBody>
      </p:sp>
      <p:cxnSp>
        <p:nvCxnSpPr>
          <p:cNvPr id="27" name="직선 화살표 연결선 26"/>
          <p:cNvCxnSpPr/>
          <p:nvPr/>
        </p:nvCxnSpPr>
        <p:spPr>
          <a:xfrm flipV="1">
            <a:off x="1269556" y="5743788"/>
            <a:ext cx="0" cy="334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4191000" y="3995270"/>
            <a:ext cx="4865914" cy="2800767"/>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Appropriate pairing of synthetic electron acceptors to the redox potential of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plastoquinones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is essential for overall PSII water-oxidation performance.</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Ar</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purging produced a substantial cathodic shift in the onset potentials due to the elimination of the photo-cathodic interference. </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Q</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electron-transfer site can be inhibited by DCMU, in which case the electrons are transferred directly from Q</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to the electrode.</a:t>
            </a:r>
          </a:p>
        </p:txBody>
      </p:sp>
      <p:sp>
        <p:nvSpPr>
          <p:cNvPr id="29" name="직사각형 28"/>
          <p:cNvSpPr/>
          <p:nvPr/>
        </p:nvSpPr>
        <p:spPr>
          <a:xfrm>
            <a:off x="1006099" y="4852424"/>
            <a:ext cx="854722" cy="430887"/>
          </a:xfrm>
          <a:prstGeom prst="rect">
            <a:avLst/>
          </a:prstGeom>
        </p:spPr>
        <p:txBody>
          <a:bodyPr wrap="none">
            <a:spAutoFit/>
          </a:bodyPr>
          <a:lstStyle/>
          <a:p>
            <a:pPr algn="ctr" fontAlgn="base">
              <a:spcBef>
                <a:spcPct val="0"/>
              </a:spcBef>
              <a:spcAft>
                <a:spcPct val="0"/>
              </a:spcAft>
            </a:pPr>
            <a:r>
              <a:rPr kumimoji="1" lang="en-US" altLang="ko-KR" sz="1100" b="1" dirty="0">
                <a:solidFill>
                  <a:srgbClr val="0000FF"/>
                </a:solidFill>
                <a:latin typeface="맑은 고딕" pitchFamily="50" charset="-127"/>
                <a:ea typeface="맑은 고딕" pitchFamily="50" charset="-127"/>
              </a:rPr>
              <a:t>Q</a:t>
            </a:r>
            <a:r>
              <a:rPr kumimoji="1" lang="en-US" altLang="ko-KR" sz="1100" b="1" baseline="-25000" dirty="0">
                <a:solidFill>
                  <a:srgbClr val="0000FF"/>
                </a:solidFill>
                <a:latin typeface="맑은 고딕" pitchFamily="50" charset="-127"/>
                <a:ea typeface="맑은 고딕" pitchFamily="50" charset="-127"/>
              </a:rPr>
              <a:t>A</a:t>
            </a:r>
            <a:r>
              <a:rPr kumimoji="1" lang="en-US" altLang="ko-KR" sz="1100" b="1" dirty="0">
                <a:solidFill>
                  <a:srgbClr val="0000FF"/>
                </a:solidFill>
                <a:latin typeface="맑은 고딕" pitchFamily="50" charset="-127"/>
                <a:ea typeface="맑은 고딕" pitchFamily="50" charset="-127"/>
              </a:rPr>
              <a:t>/Q</a:t>
            </a:r>
            <a:r>
              <a:rPr kumimoji="1" lang="en-US" altLang="ko-KR" sz="1100" b="1" baseline="-25000" dirty="0">
                <a:solidFill>
                  <a:srgbClr val="0000FF"/>
                </a:solidFill>
                <a:latin typeface="맑은 고딕" pitchFamily="50" charset="-127"/>
                <a:ea typeface="맑은 고딕" pitchFamily="50" charset="-127"/>
              </a:rPr>
              <a:t>A</a:t>
            </a:r>
            <a:r>
              <a:rPr kumimoji="1" lang="en-US" altLang="ko-KR" sz="1100" b="1" baseline="30000" dirty="0">
                <a:solidFill>
                  <a:srgbClr val="0000FF"/>
                </a:solidFill>
                <a:latin typeface="맑은 고딕" pitchFamily="50" charset="-127"/>
                <a:ea typeface="맑은 고딕" pitchFamily="50" charset="-127"/>
              </a:rPr>
              <a:t>-</a:t>
            </a:r>
            <a:r>
              <a:rPr kumimoji="1" lang="en-US" altLang="ko-KR" sz="1100" b="1" dirty="0">
                <a:solidFill>
                  <a:srgbClr val="0000FF"/>
                </a:solidFill>
                <a:latin typeface="맑은 고딕" pitchFamily="50" charset="-127"/>
                <a:ea typeface="맑은 고딕" pitchFamily="50" charset="-127"/>
              </a:rPr>
              <a:t> </a:t>
            </a:r>
          </a:p>
          <a:p>
            <a:pPr algn="ctr" fontAlgn="base">
              <a:spcBef>
                <a:spcPct val="0"/>
              </a:spcBef>
              <a:spcAft>
                <a:spcPct val="0"/>
              </a:spcAft>
            </a:pPr>
            <a:r>
              <a:rPr kumimoji="1" lang="en-US" altLang="ko-KR" sz="1100" b="1" dirty="0">
                <a:solidFill>
                  <a:srgbClr val="0000FF"/>
                </a:solidFill>
                <a:latin typeface="맑은 고딕" pitchFamily="50" charset="-127"/>
                <a:ea typeface="맑은 고딕" pitchFamily="50" charset="-127"/>
              </a:rPr>
              <a:t>~ 100 mV</a:t>
            </a:r>
            <a:endParaRPr kumimoji="1" lang="ko-KR" altLang="en-US" sz="1100" b="1" dirty="0">
              <a:solidFill>
                <a:srgbClr val="0000FF"/>
              </a:solidFill>
              <a:latin typeface="맑은 고딕" pitchFamily="50" charset="-127"/>
              <a:ea typeface="맑은 고딕" pitchFamily="50" charset="-127"/>
            </a:endParaRPr>
          </a:p>
        </p:txBody>
      </p:sp>
      <p:cxnSp>
        <p:nvCxnSpPr>
          <p:cNvPr id="30" name="직선 화살표 연결선 29"/>
          <p:cNvCxnSpPr/>
          <p:nvPr/>
        </p:nvCxnSpPr>
        <p:spPr>
          <a:xfrm flipH="1">
            <a:off x="1260104" y="5284750"/>
            <a:ext cx="91823" cy="41502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 name="직사각형 3"/>
          <p:cNvSpPr/>
          <p:nvPr/>
        </p:nvSpPr>
        <p:spPr>
          <a:xfrm>
            <a:off x="2133907" y="5461563"/>
            <a:ext cx="1162498" cy="261610"/>
          </a:xfrm>
          <a:prstGeom prst="rect">
            <a:avLst/>
          </a:prstGeom>
          <a:ln>
            <a:noFill/>
          </a:ln>
        </p:spPr>
        <p:txBody>
          <a:bodyPr wrap="none">
            <a:spAutoFit/>
          </a:bodyPr>
          <a:lstStyle/>
          <a:p>
            <a:pPr fontAlgn="base">
              <a:spcBef>
                <a:spcPct val="0"/>
              </a:spcBef>
              <a:spcAft>
                <a:spcPct val="0"/>
              </a:spcAft>
            </a:pPr>
            <a:r>
              <a:rPr kumimoji="1" lang="en-US" altLang="ko-KR" sz="1100" b="1" dirty="0">
                <a:solidFill>
                  <a:srgbClr val="FFFFFF">
                    <a:lumMod val="50000"/>
                  </a:srgbClr>
                </a:solidFill>
                <a:latin typeface="Arial" panose="020B0604020202020204" pitchFamily="34" charset="0"/>
                <a:ea typeface="맑은 고딕" pitchFamily="50" charset="-127"/>
                <a:cs typeface="Arial" panose="020B0604020202020204" pitchFamily="34" charset="0"/>
              </a:rPr>
              <a:t>Cathodic shift </a:t>
            </a:r>
            <a:endParaRPr kumimoji="1" lang="ko-KR" altLang="en-US" sz="1100" b="1" dirty="0">
              <a:solidFill>
                <a:srgbClr val="FFFFFF">
                  <a:lumMod val="50000"/>
                </a:srgbClr>
              </a:solidFill>
              <a:latin typeface="Arial" panose="020B0604020202020204" pitchFamily="34" charset="0"/>
              <a:ea typeface="맑은 고딕" pitchFamily="50" charset="-127"/>
              <a:cs typeface="Arial" panose="020B0604020202020204" pitchFamily="34" charset="0"/>
            </a:endParaRPr>
          </a:p>
        </p:txBody>
      </p:sp>
      <p:sp>
        <p:nvSpPr>
          <p:cNvPr id="23" name="직사각형 22"/>
          <p:cNvSpPr/>
          <p:nvPr/>
        </p:nvSpPr>
        <p:spPr>
          <a:xfrm>
            <a:off x="1892925" y="2852552"/>
            <a:ext cx="1162498" cy="261610"/>
          </a:xfrm>
          <a:prstGeom prst="rect">
            <a:avLst/>
          </a:prstGeom>
          <a:ln>
            <a:noFill/>
          </a:ln>
        </p:spPr>
        <p:txBody>
          <a:bodyPr wrap="none">
            <a:spAutoFit/>
          </a:bodyPr>
          <a:lstStyle/>
          <a:p>
            <a:pPr fontAlgn="base">
              <a:spcBef>
                <a:spcPct val="0"/>
              </a:spcBef>
              <a:spcAft>
                <a:spcPct val="0"/>
              </a:spcAft>
            </a:pPr>
            <a:r>
              <a:rPr kumimoji="1" lang="en-US" altLang="ko-KR" sz="1100" b="1" dirty="0">
                <a:solidFill>
                  <a:srgbClr val="FFFFFF">
                    <a:lumMod val="50000"/>
                  </a:srgbClr>
                </a:solidFill>
                <a:latin typeface="Arial" panose="020B0604020202020204" pitchFamily="34" charset="0"/>
                <a:ea typeface="맑은 고딕" pitchFamily="50" charset="-127"/>
                <a:cs typeface="Arial" panose="020B0604020202020204" pitchFamily="34" charset="0"/>
              </a:rPr>
              <a:t>Cathodic shift </a:t>
            </a:r>
            <a:endParaRPr kumimoji="1" lang="ko-KR" altLang="en-US" sz="1100" b="1" dirty="0">
              <a:solidFill>
                <a:srgbClr val="FFFFFF">
                  <a:lumMod val="50000"/>
                </a:srgbClr>
              </a:solidFill>
              <a:latin typeface="Arial" panose="020B0604020202020204" pitchFamily="34" charset="0"/>
              <a:ea typeface="맑은 고딕" pitchFamily="50" charset="-127"/>
              <a:cs typeface="Arial" panose="020B0604020202020204" pitchFamily="34" charset="0"/>
            </a:endParaRPr>
          </a:p>
        </p:txBody>
      </p:sp>
      <p:cxnSp>
        <p:nvCxnSpPr>
          <p:cNvPr id="24" name="직선 화살표 연결선 23"/>
          <p:cNvCxnSpPr/>
          <p:nvPr/>
        </p:nvCxnSpPr>
        <p:spPr>
          <a:xfrm flipH="1">
            <a:off x="1356182" y="3041904"/>
            <a:ext cx="406308" cy="16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flipH="1">
            <a:off x="1452247" y="5636227"/>
            <a:ext cx="406308" cy="16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모서리가 둥근 직사각형 30"/>
          <p:cNvSpPr/>
          <p:nvPr/>
        </p:nvSpPr>
        <p:spPr>
          <a:xfrm>
            <a:off x="1121965" y="2789784"/>
            <a:ext cx="790710" cy="423025"/>
          </a:xfrm>
          <a:prstGeom prst="roundRect">
            <a:avLst/>
          </a:prstGeom>
          <a:solidFill>
            <a:schemeClr val="bg1">
              <a:lumMod val="50000"/>
              <a:alpha val="20000"/>
            </a:schemeClr>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32" name="모서리가 둥근 직사각형 31"/>
          <p:cNvSpPr/>
          <p:nvPr/>
        </p:nvSpPr>
        <p:spPr>
          <a:xfrm>
            <a:off x="1121965" y="5444545"/>
            <a:ext cx="790710" cy="423025"/>
          </a:xfrm>
          <a:prstGeom prst="roundRect">
            <a:avLst/>
          </a:prstGeom>
          <a:solidFill>
            <a:schemeClr val="bg1">
              <a:lumMod val="50000"/>
              <a:alpha val="20000"/>
            </a:schemeClr>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33" name="모서리가 둥근 직사각형 32"/>
          <p:cNvSpPr/>
          <p:nvPr/>
        </p:nvSpPr>
        <p:spPr>
          <a:xfrm>
            <a:off x="7826191" y="1743011"/>
            <a:ext cx="889907" cy="382891"/>
          </a:xfrm>
          <a:prstGeom prst="roundRect">
            <a:avLst/>
          </a:prstGeom>
          <a:solidFill>
            <a:schemeClr val="bg1">
              <a:lumMod val="50000"/>
              <a:alpha val="20000"/>
            </a:schemeClr>
          </a:solidFill>
          <a:ln w="635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26549224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stretch>
            <a:fillRect/>
          </a:stretch>
        </p:blipFill>
        <p:spPr>
          <a:xfrm>
            <a:off x="130435" y="915710"/>
            <a:ext cx="3695949" cy="5177586"/>
          </a:xfrm>
          <a:prstGeom prst="rect">
            <a:avLst/>
          </a:prstGeom>
        </p:spPr>
      </p:pic>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sp>
        <p:nvSpPr>
          <p:cNvPr id="3" name="직사각형 2"/>
          <p:cNvSpPr/>
          <p:nvPr/>
        </p:nvSpPr>
        <p:spPr>
          <a:xfrm>
            <a:off x="2915174" y="2553407"/>
            <a:ext cx="851515" cy="523220"/>
          </a:xfrm>
          <a:prstGeom prst="rect">
            <a:avLst/>
          </a:prstGeom>
        </p:spPr>
        <p:txBody>
          <a:bodyPr wrap="none">
            <a:spAutoFit/>
          </a:bodyPr>
          <a:lstStyle/>
          <a:p>
            <a:pPr algn="ctr" fontAlgn="base">
              <a:spcBef>
                <a:spcPct val="0"/>
              </a:spcBef>
              <a:spcAft>
                <a:spcPct val="0"/>
              </a:spcAft>
            </a:pPr>
            <a:r>
              <a:rPr kumimoji="1" lang="en-US" altLang="ko-KR" sz="1400" b="1" dirty="0">
                <a:solidFill>
                  <a:srgbClr val="008000"/>
                </a:solidFill>
                <a:latin typeface="맑은 고딕" pitchFamily="50" charset="-127"/>
                <a:ea typeface="맑은 고딕" pitchFamily="50" charset="-127"/>
              </a:rPr>
              <a:t>Spinach</a:t>
            </a:r>
          </a:p>
          <a:p>
            <a:pPr algn="ctr" fontAlgn="base">
              <a:spcBef>
                <a:spcPct val="0"/>
              </a:spcBef>
              <a:spcAft>
                <a:spcPct val="0"/>
              </a:spcAft>
            </a:pPr>
            <a:r>
              <a:rPr kumimoji="1" lang="en-US" altLang="ko-KR" sz="1400" b="1" dirty="0">
                <a:solidFill>
                  <a:srgbClr val="008000"/>
                </a:solidFill>
                <a:latin typeface="맑은 고딕" pitchFamily="50" charset="-127"/>
                <a:ea typeface="맑은 고딕" pitchFamily="50" charset="-127"/>
              </a:rPr>
              <a:t>PSII </a:t>
            </a:r>
          </a:p>
        </p:txBody>
      </p:sp>
      <p:sp>
        <p:nvSpPr>
          <p:cNvPr id="5" name="직사각형 4"/>
          <p:cNvSpPr/>
          <p:nvPr/>
        </p:nvSpPr>
        <p:spPr>
          <a:xfrm>
            <a:off x="2736485" y="5153130"/>
            <a:ext cx="1220334" cy="523220"/>
          </a:xfrm>
          <a:prstGeom prst="rect">
            <a:avLst/>
          </a:prstGeom>
        </p:spPr>
        <p:txBody>
          <a:bodyPr wrap="none">
            <a:spAutoFit/>
          </a:bodyPr>
          <a:lstStyle/>
          <a:p>
            <a:pPr algn="ctr" fontAlgn="base">
              <a:spcBef>
                <a:spcPct val="0"/>
              </a:spcBef>
              <a:spcAft>
                <a:spcPct val="0"/>
              </a:spcAft>
            </a:pPr>
            <a:r>
              <a:rPr kumimoji="1" lang="en-US" altLang="ko-KR" sz="1400" b="1" i="1" dirty="0">
                <a:solidFill>
                  <a:srgbClr val="008000"/>
                </a:solidFill>
                <a:latin typeface="맑은 고딕" pitchFamily="50" charset="-127"/>
                <a:ea typeface="맑은 고딕" pitchFamily="50" charset="-127"/>
              </a:rPr>
              <a:t>T. </a:t>
            </a:r>
            <a:r>
              <a:rPr kumimoji="1" lang="en-US" altLang="ko-KR" sz="1400" b="1" i="1" dirty="0" err="1">
                <a:solidFill>
                  <a:srgbClr val="008000"/>
                </a:solidFill>
                <a:latin typeface="맑은 고딕" pitchFamily="50" charset="-127"/>
                <a:ea typeface="맑은 고딕" pitchFamily="50" charset="-127"/>
              </a:rPr>
              <a:t>elongatus</a:t>
            </a:r>
            <a:endParaRPr kumimoji="1" lang="en-US" altLang="ko-KR" sz="1400" b="1" i="1" dirty="0">
              <a:solidFill>
                <a:srgbClr val="008000"/>
              </a:solidFill>
              <a:latin typeface="맑은 고딕" pitchFamily="50" charset="-127"/>
              <a:ea typeface="맑은 고딕" pitchFamily="50" charset="-127"/>
            </a:endParaRPr>
          </a:p>
          <a:p>
            <a:pPr algn="ctr" fontAlgn="base">
              <a:spcBef>
                <a:spcPct val="0"/>
              </a:spcBef>
              <a:spcAft>
                <a:spcPct val="0"/>
              </a:spcAft>
            </a:pPr>
            <a:r>
              <a:rPr kumimoji="1" lang="en-US" altLang="ko-KR" sz="1400" b="1" dirty="0">
                <a:solidFill>
                  <a:srgbClr val="008000"/>
                </a:solidFill>
                <a:latin typeface="맑은 고딕" pitchFamily="50" charset="-127"/>
                <a:ea typeface="맑은 고딕" pitchFamily="50" charset="-127"/>
              </a:rPr>
              <a:t>PSII</a:t>
            </a:r>
            <a:endParaRPr kumimoji="1" lang="ko-KR" altLang="en-US" sz="1400" b="1" dirty="0">
              <a:solidFill>
                <a:srgbClr val="008000"/>
              </a:solidFill>
              <a:latin typeface="맑은 고딕" pitchFamily="50" charset="-127"/>
              <a:ea typeface="맑은 고딕" pitchFamily="50" charset="-127"/>
            </a:endParaRPr>
          </a:p>
        </p:txBody>
      </p:sp>
      <p:sp>
        <p:nvSpPr>
          <p:cNvPr id="15" name="직사각형 14"/>
          <p:cNvSpPr/>
          <p:nvPr/>
        </p:nvSpPr>
        <p:spPr>
          <a:xfrm>
            <a:off x="818059" y="3450176"/>
            <a:ext cx="3004349" cy="261610"/>
          </a:xfrm>
          <a:prstGeom prst="rect">
            <a:avLst/>
          </a:prstGeom>
        </p:spPr>
        <p:txBody>
          <a:bodyPr wrap="none">
            <a:spAutoFit/>
          </a:bodyPr>
          <a:lstStyle/>
          <a:p>
            <a:pPr fontAlgn="base">
              <a:spcBef>
                <a:spcPct val="0"/>
              </a:spcBef>
              <a:spcAft>
                <a:spcPct val="0"/>
              </a:spcAft>
            </a:pPr>
            <a:r>
              <a:rPr kumimoji="1" lang="en-US" altLang="ko-KR" sz="1100" dirty="0">
                <a:solidFill>
                  <a:srgbClr val="FF0000"/>
                </a:solidFill>
                <a:latin typeface="맑은 고딕" pitchFamily="50" charset="-127"/>
                <a:ea typeface="맑은 고딕" pitchFamily="50" charset="-127"/>
              </a:rPr>
              <a:t>~250 mV (Onset potential for spinach PSII )</a:t>
            </a:r>
            <a:endParaRPr kumimoji="1" lang="ko-KR" altLang="en-US" sz="1100" dirty="0">
              <a:solidFill>
                <a:srgbClr val="FF0000"/>
              </a:solidFill>
              <a:latin typeface="맑은 고딕" pitchFamily="50" charset="-127"/>
              <a:ea typeface="맑은 고딕" pitchFamily="50" charset="-127"/>
            </a:endParaRPr>
          </a:p>
        </p:txBody>
      </p:sp>
      <p:cxnSp>
        <p:nvCxnSpPr>
          <p:cNvPr id="22" name="직선 화살표 연결선 21"/>
          <p:cNvCxnSpPr/>
          <p:nvPr/>
        </p:nvCxnSpPr>
        <p:spPr>
          <a:xfrm flipV="1">
            <a:off x="1866976" y="3043019"/>
            <a:ext cx="22609" cy="4614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직사각형 25"/>
          <p:cNvSpPr/>
          <p:nvPr/>
        </p:nvSpPr>
        <p:spPr>
          <a:xfrm>
            <a:off x="835271" y="6127546"/>
            <a:ext cx="3300904" cy="261610"/>
          </a:xfrm>
          <a:prstGeom prst="rect">
            <a:avLst/>
          </a:prstGeom>
        </p:spPr>
        <p:txBody>
          <a:bodyPr wrap="none">
            <a:spAutoFit/>
          </a:bodyPr>
          <a:lstStyle/>
          <a:p>
            <a:pPr fontAlgn="base">
              <a:spcBef>
                <a:spcPct val="0"/>
              </a:spcBef>
              <a:spcAft>
                <a:spcPct val="0"/>
              </a:spcAft>
            </a:pPr>
            <a:r>
              <a:rPr kumimoji="1" lang="en-US" altLang="ko-KR" sz="1100" dirty="0">
                <a:solidFill>
                  <a:srgbClr val="FF0000"/>
                </a:solidFill>
                <a:latin typeface="맑은 고딕" pitchFamily="50" charset="-127"/>
                <a:ea typeface="맑은 고딕" pitchFamily="50" charset="-127"/>
              </a:rPr>
              <a:t>~250 mV (Onset potential for </a:t>
            </a:r>
            <a:r>
              <a:rPr kumimoji="1" lang="en-US" altLang="ko-KR" sz="1100" i="1" dirty="0">
                <a:solidFill>
                  <a:srgbClr val="FF0000"/>
                </a:solidFill>
                <a:latin typeface="맑은 고딕" pitchFamily="50" charset="-127"/>
                <a:ea typeface="맑은 고딕" pitchFamily="50" charset="-127"/>
              </a:rPr>
              <a:t>T. </a:t>
            </a:r>
            <a:r>
              <a:rPr kumimoji="1" lang="en-US" altLang="ko-KR" sz="1100" i="1" dirty="0" err="1">
                <a:solidFill>
                  <a:srgbClr val="FF0000"/>
                </a:solidFill>
                <a:latin typeface="맑은 고딕" pitchFamily="50" charset="-127"/>
                <a:ea typeface="맑은 고딕" pitchFamily="50" charset="-127"/>
              </a:rPr>
              <a:t>elongatus</a:t>
            </a:r>
            <a:r>
              <a:rPr kumimoji="1" lang="en-US" altLang="ko-KR" sz="1100" i="1" dirty="0">
                <a:solidFill>
                  <a:srgbClr val="FF0000"/>
                </a:solidFill>
                <a:latin typeface="맑은 고딕" pitchFamily="50" charset="-127"/>
                <a:ea typeface="맑은 고딕" pitchFamily="50" charset="-127"/>
              </a:rPr>
              <a:t> </a:t>
            </a:r>
            <a:r>
              <a:rPr kumimoji="1" lang="en-US" altLang="ko-KR" sz="1100" dirty="0">
                <a:solidFill>
                  <a:srgbClr val="FF0000"/>
                </a:solidFill>
                <a:latin typeface="맑은 고딕" pitchFamily="50" charset="-127"/>
                <a:ea typeface="맑은 고딕" pitchFamily="50" charset="-127"/>
              </a:rPr>
              <a:t>PSII )</a:t>
            </a:r>
            <a:endParaRPr kumimoji="1" lang="ko-KR" altLang="en-US" sz="1100" dirty="0">
              <a:solidFill>
                <a:srgbClr val="FF0000"/>
              </a:solidFill>
              <a:latin typeface="맑은 고딕" pitchFamily="50" charset="-127"/>
              <a:ea typeface="맑은 고딕" pitchFamily="50" charset="-127"/>
            </a:endParaRPr>
          </a:p>
        </p:txBody>
      </p:sp>
      <p:cxnSp>
        <p:nvCxnSpPr>
          <p:cNvPr id="27" name="직선 화살표 연결선 26"/>
          <p:cNvCxnSpPr/>
          <p:nvPr/>
        </p:nvCxnSpPr>
        <p:spPr>
          <a:xfrm flipV="1">
            <a:off x="1991109" y="5714908"/>
            <a:ext cx="1" cy="4413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flipV="1">
            <a:off x="1932853" y="2061095"/>
            <a:ext cx="301488" cy="36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직사각형 30"/>
          <p:cNvSpPr/>
          <p:nvPr/>
        </p:nvSpPr>
        <p:spPr>
          <a:xfrm>
            <a:off x="659954" y="1898078"/>
            <a:ext cx="1383713" cy="400110"/>
          </a:xfrm>
          <a:prstGeom prst="rect">
            <a:avLst/>
          </a:prstGeom>
        </p:spPr>
        <p:txBody>
          <a:bodyPr wrap="none">
            <a:spAutoFit/>
          </a:bodyPr>
          <a:lstStyle/>
          <a:p>
            <a:pPr algn="ctr" fontAlgn="base">
              <a:spcBef>
                <a:spcPct val="0"/>
              </a:spcBef>
              <a:spcAft>
                <a:spcPct val="0"/>
              </a:spcAft>
            </a:pPr>
            <a:r>
              <a:rPr kumimoji="1" lang="en-US" altLang="ko-KR" sz="1000" dirty="0">
                <a:solidFill>
                  <a:srgbClr val="FF0000"/>
                </a:solidFill>
                <a:latin typeface="맑은 고딕" pitchFamily="50" charset="-127"/>
                <a:ea typeface="맑은 고딕" pitchFamily="50" charset="-127"/>
              </a:rPr>
              <a:t>~310 mV </a:t>
            </a:r>
          </a:p>
          <a:p>
            <a:pPr algn="ctr" fontAlgn="base">
              <a:spcBef>
                <a:spcPct val="0"/>
              </a:spcBef>
              <a:spcAft>
                <a:spcPct val="0"/>
              </a:spcAft>
            </a:pPr>
            <a:r>
              <a:rPr kumimoji="1" lang="en-US" altLang="ko-KR" sz="1000" dirty="0">
                <a:solidFill>
                  <a:srgbClr val="FF0000"/>
                </a:solidFill>
                <a:latin typeface="맑은 고딕" pitchFamily="50" charset="-127"/>
                <a:ea typeface="맑은 고딕" pitchFamily="50" charset="-127"/>
              </a:rPr>
              <a:t>(</a:t>
            </a:r>
            <a:r>
              <a:rPr kumimoji="1" lang="en-US" altLang="ko-KR" sz="1000" dirty="0" err="1" smtClean="0">
                <a:solidFill>
                  <a:srgbClr val="FF0000"/>
                </a:solidFill>
                <a:latin typeface="맑은 고딕" pitchFamily="50" charset="-127"/>
                <a:ea typeface="맑은 고딕" pitchFamily="50" charset="-127"/>
              </a:rPr>
              <a:t>E</a:t>
            </a:r>
            <a:r>
              <a:rPr kumimoji="1" lang="en-US" altLang="ko-KR" sz="1000" baseline="-25000" dirty="0" err="1" smtClean="0">
                <a:solidFill>
                  <a:srgbClr val="FF0000"/>
                </a:solidFill>
                <a:latin typeface="맑은 고딕" pitchFamily="50" charset="-127"/>
                <a:ea typeface="맑은 고딕" pitchFamily="50" charset="-127"/>
              </a:rPr>
              <a:t>m</a:t>
            </a:r>
            <a:r>
              <a:rPr kumimoji="1" lang="en-US" altLang="ko-KR" sz="1000" baseline="-25000" dirty="0" smtClean="0">
                <a:solidFill>
                  <a:srgbClr val="FF0000"/>
                </a:solidFill>
                <a:latin typeface="맑은 고딕" pitchFamily="50" charset="-127"/>
                <a:ea typeface="맑은 고딕" pitchFamily="50" charset="-127"/>
              </a:rPr>
              <a:t> </a:t>
            </a:r>
            <a:r>
              <a:rPr kumimoji="1" lang="en-US" altLang="ko-KR" sz="1000" dirty="0" smtClean="0">
                <a:solidFill>
                  <a:srgbClr val="FF0000"/>
                </a:solidFill>
                <a:latin typeface="맑은 고딕" pitchFamily="50" charset="-127"/>
                <a:ea typeface="맑은 고딕" pitchFamily="50" charset="-127"/>
              </a:rPr>
              <a:t>for </a:t>
            </a:r>
            <a:r>
              <a:rPr kumimoji="1" lang="en-US" altLang="ko-KR" sz="1000" dirty="0">
                <a:solidFill>
                  <a:srgbClr val="FF0000"/>
                </a:solidFill>
                <a:latin typeface="맑은 고딕" pitchFamily="50" charset="-127"/>
                <a:ea typeface="맑은 고딕" pitchFamily="50" charset="-127"/>
              </a:rPr>
              <a:t>spinach PSII )</a:t>
            </a:r>
            <a:endParaRPr kumimoji="1" lang="ko-KR" altLang="en-US" sz="1000" dirty="0">
              <a:solidFill>
                <a:srgbClr val="FF0000"/>
              </a:solidFill>
              <a:latin typeface="맑은 고딕" pitchFamily="50" charset="-127"/>
              <a:ea typeface="맑은 고딕" pitchFamily="50" charset="-127"/>
            </a:endParaRPr>
          </a:p>
        </p:txBody>
      </p:sp>
      <p:cxnSp>
        <p:nvCxnSpPr>
          <p:cNvPr id="32" name="직선 화살표 연결선 31"/>
          <p:cNvCxnSpPr/>
          <p:nvPr/>
        </p:nvCxnSpPr>
        <p:spPr>
          <a:xfrm flipV="1">
            <a:off x="2018821" y="4799866"/>
            <a:ext cx="301488" cy="36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직사각형 32"/>
          <p:cNvSpPr/>
          <p:nvPr/>
        </p:nvSpPr>
        <p:spPr>
          <a:xfrm>
            <a:off x="681702" y="4569967"/>
            <a:ext cx="1383713" cy="400110"/>
          </a:xfrm>
          <a:prstGeom prst="rect">
            <a:avLst/>
          </a:prstGeom>
        </p:spPr>
        <p:txBody>
          <a:bodyPr wrap="none">
            <a:spAutoFit/>
          </a:bodyPr>
          <a:lstStyle/>
          <a:p>
            <a:pPr algn="ctr" fontAlgn="base">
              <a:spcBef>
                <a:spcPct val="0"/>
              </a:spcBef>
              <a:spcAft>
                <a:spcPct val="0"/>
              </a:spcAft>
            </a:pPr>
            <a:r>
              <a:rPr kumimoji="1" lang="en-US" altLang="ko-KR" sz="1000" dirty="0">
                <a:solidFill>
                  <a:srgbClr val="FF0000"/>
                </a:solidFill>
                <a:latin typeface="맑은 고딕" pitchFamily="50" charset="-127"/>
                <a:ea typeface="맑은 고딕" pitchFamily="50" charset="-127"/>
              </a:rPr>
              <a:t>~310 mV </a:t>
            </a:r>
          </a:p>
          <a:p>
            <a:pPr algn="ctr" fontAlgn="base">
              <a:spcBef>
                <a:spcPct val="0"/>
              </a:spcBef>
              <a:spcAft>
                <a:spcPct val="0"/>
              </a:spcAft>
            </a:pPr>
            <a:r>
              <a:rPr kumimoji="1" lang="en-US" altLang="ko-KR" sz="1000" dirty="0">
                <a:solidFill>
                  <a:srgbClr val="FF0000"/>
                </a:solidFill>
                <a:latin typeface="맑은 고딕" pitchFamily="50" charset="-127"/>
                <a:ea typeface="맑은 고딕" pitchFamily="50" charset="-127"/>
              </a:rPr>
              <a:t>(</a:t>
            </a:r>
            <a:r>
              <a:rPr kumimoji="1" lang="en-US" altLang="ko-KR" sz="1000" dirty="0" err="1" smtClean="0">
                <a:solidFill>
                  <a:srgbClr val="FF0000"/>
                </a:solidFill>
                <a:latin typeface="맑은 고딕" pitchFamily="50" charset="-127"/>
                <a:ea typeface="맑은 고딕" pitchFamily="50" charset="-127"/>
              </a:rPr>
              <a:t>E</a:t>
            </a:r>
            <a:r>
              <a:rPr kumimoji="1" lang="en-US" altLang="ko-KR" sz="1000" baseline="-25000" dirty="0" err="1" smtClean="0">
                <a:solidFill>
                  <a:srgbClr val="FF0000"/>
                </a:solidFill>
                <a:latin typeface="맑은 고딕" pitchFamily="50" charset="-127"/>
                <a:ea typeface="맑은 고딕" pitchFamily="50" charset="-127"/>
              </a:rPr>
              <a:t>m</a:t>
            </a:r>
            <a:r>
              <a:rPr kumimoji="1" lang="en-US" altLang="ko-KR" sz="1000" baseline="-25000" dirty="0" smtClean="0">
                <a:solidFill>
                  <a:srgbClr val="FF0000"/>
                </a:solidFill>
                <a:latin typeface="맑은 고딕" pitchFamily="50" charset="-127"/>
                <a:ea typeface="맑은 고딕" pitchFamily="50" charset="-127"/>
              </a:rPr>
              <a:t> </a:t>
            </a:r>
            <a:r>
              <a:rPr kumimoji="1" lang="en-US" altLang="ko-KR" sz="1000" dirty="0" smtClean="0">
                <a:solidFill>
                  <a:srgbClr val="FF0000"/>
                </a:solidFill>
                <a:latin typeface="맑은 고딕" pitchFamily="50" charset="-127"/>
                <a:ea typeface="맑은 고딕" pitchFamily="50" charset="-127"/>
              </a:rPr>
              <a:t>for </a:t>
            </a:r>
            <a:r>
              <a:rPr kumimoji="1" lang="en-US" altLang="ko-KR" sz="1000" dirty="0">
                <a:solidFill>
                  <a:srgbClr val="FF0000"/>
                </a:solidFill>
                <a:latin typeface="맑은 고딕" pitchFamily="50" charset="-127"/>
                <a:ea typeface="맑은 고딕" pitchFamily="50" charset="-127"/>
              </a:rPr>
              <a:t>spinach PSII )</a:t>
            </a:r>
            <a:endParaRPr kumimoji="1" lang="ko-KR" altLang="en-US" sz="1000" dirty="0">
              <a:solidFill>
                <a:srgbClr val="FF0000"/>
              </a:solidFill>
              <a:latin typeface="맑은 고딕" pitchFamily="50" charset="-127"/>
              <a:ea typeface="맑은 고딕" pitchFamily="50" charset="-127"/>
            </a:endParaRPr>
          </a:p>
        </p:txBody>
      </p:sp>
      <p:pic>
        <p:nvPicPr>
          <p:cNvPr id="19" name="그림 18"/>
          <p:cNvPicPr>
            <a:picLocks noChangeAspect="1"/>
          </p:cNvPicPr>
          <p:nvPr/>
        </p:nvPicPr>
        <p:blipFill>
          <a:blip r:embed="rId5"/>
          <a:stretch>
            <a:fillRect/>
          </a:stretch>
        </p:blipFill>
        <p:spPr>
          <a:xfrm>
            <a:off x="3988076" y="871538"/>
            <a:ext cx="5155923" cy="3598562"/>
          </a:xfrm>
          <a:prstGeom prst="rect">
            <a:avLst/>
          </a:prstGeom>
        </p:spPr>
      </p:pic>
      <p:sp>
        <p:nvSpPr>
          <p:cNvPr id="20" name="직사각형 19"/>
          <p:cNvSpPr/>
          <p:nvPr/>
        </p:nvSpPr>
        <p:spPr>
          <a:xfrm>
            <a:off x="4392523" y="4675447"/>
            <a:ext cx="4572000" cy="2062103"/>
          </a:xfrm>
          <a:prstGeom prst="rect">
            <a:avLst/>
          </a:prstGeom>
        </p:spPr>
        <p:txBody>
          <a:bodyPr>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To prove the onset potential for Q</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and PSII, they added the DCBQ in the both PSII systems and identified the onset and midpoint potential for DCBQ.</a:t>
            </a:r>
          </a:p>
          <a:p>
            <a:pPr marL="285750" indent="-2857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This value is consistent with the value of 320 mV derived from CV scans performed in the same buffer conditions.</a:t>
            </a:r>
          </a:p>
        </p:txBody>
      </p:sp>
      <p:pic>
        <p:nvPicPr>
          <p:cNvPr id="1026" name="Picture 2" descr="2,6-Dichloro-1,4-benzoquinone 9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876419"/>
            <a:ext cx="679329" cy="595903"/>
          </a:xfrm>
          <a:prstGeom prst="rect">
            <a:avLst/>
          </a:prstGeom>
          <a:noFill/>
          <a:ln>
            <a:solidFill>
              <a:schemeClr val="tx1"/>
            </a:solidFill>
            <a:prstDash val="dash"/>
          </a:ln>
          <a:extLst>
            <a:ext uri="{909E8E84-426E-40DD-AFC4-6F175D3DCCD1}">
              <a14:hiddenFill xmlns:a14="http://schemas.microsoft.com/office/drawing/2010/main">
                <a:solidFill>
                  <a:srgbClr val="FFFFFF"/>
                </a:solidFill>
              </a14:hiddenFill>
            </a:ext>
          </a:extLst>
        </p:spPr>
      </p:pic>
      <p:sp>
        <p:nvSpPr>
          <p:cNvPr id="4" name="직사각형 3"/>
          <p:cNvSpPr/>
          <p:nvPr/>
        </p:nvSpPr>
        <p:spPr>
          <a:xfrm>
            <a:off x="6165125" y="3509515"/>
            <a:ext cx="801823" cy="307777"/>
          </a:xfrm>
          <a:prstGeom prst="rect">
            <a:avLst/>
          </a:prstGeom>
        </p:spPr>
        <p:txBody>
          <a:bodyPr wrap="none">
            <a:spAutoFit/>
          </a:bodyPr>
          <a:lstStyle/>
          <a:p>
            <a:pPr fontAlgn="base">
              <a:spcBef>
                <a:spcPct val="0"/>
              </a:spcBef>
              <a:spcAft>
                <a:spcPct val="0"/>
              </a:spcAft>
            </a:pPr>
            <a:r>
              <a:rPr kumimoji="1" lang="en-US" altLang="ko-KR" sz="1400" dirty="0">
                <a:solidFill>
                  <a:srgbClr val="00B0F0"/>
                </a:solidFill>
                <a:latin typeface="Arial" panose="020B0604020202020204" pitchFamily="34" charset="0"/>
                <a:ea typeface="맑은 고딕" pitchFamily="50" charset="-127"/>
                <a:cs typeface="Arial" panose="020B0604020202020204" pitchFamily="34" charset="0"/>
              </a:rPr>
              <a:t>320 mV</a:t>
            </a:r>
            <a:endParaRPr kumimoji="1" lang="ko-KR" altLang="en-US" sz="1400" dirty="0">
              <a:solidFill>
                <a:srgbClr val="00B0F0"/>
              </a:solidFill>
              <a:latin typeface="맑은 고딕" pitchFamily="50" charset="-127"/>
              <a:ea typeface="맑은 고딕" pitchFamily="50" charset="-127"/>
            </a:endParaRPr>
          </a:p>
        </p:txBody>
      </p:sp>
    </p:spTree>
    <p:extLst>
      <p:ext uri="{BB962C8B-B14F-4D97-AF65-F5344CB8AC3E}">
        <p14:creationId xmlns:p14="http://schemas.microsoft.com/office/powerpoint/2010/main" val="3664189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p:cNvPicPr>
            <a:picLocks noChangeAspect="1"/>
          </p:cNvPicPr>
          <p:nvPr/>
        </p:nvPicPr>
        <p:blipFill>
          <a:blip r:embed="rId3"/>
          <a:stretch>
            <a:fillRect/>
          </a:stretch>
        </p:blipFill>
        <p:spPr>
          <a:xfrm>
            <a:off x="1587077" y="1309245"/>
            <a:ext cx="5869131" cy="3182635"/>
          </a:xfrm>
          <a:prstGeom prst="rect">
            <a:avLst/>
          </a:prstGeom>
        </p:spPr>
      </p:pic>
      <p:sp>
        <p:nvSpPr>
          <p:cNvPr id="13" name="직사각형 12"/>
          <p:cNvSpPr/>
          <p:nvPr/>
        </p:nvSpPr>
        <p:spPr>
          <a:xfrm>
            <a:off x="691337" y="190849"/>
            <a:ext cx="8118223" cy="707886"/>
          </a:xfrm>
          <a:prstGeom prst="rect">
            <a:avLst/>
          </a:prstGeom>
        </p:spPr>
        <p:txBody>
          <a:bodyPr wrap="square">
            <a:spAutoFit/>
          </a:bodyPr>
          <a:lstStyle/>
          <a:p>
            <a:pPr algn="just" fontAlgn="base">
              <a:spcBef>
                <a:spcPct val="0"/>
              </a:spcBef>
              <a:spcAft>
                <a:spcPct val="0"/>
              </a:spcAft>
            </a:pPr>
            <a:r>
              <a:rPr kumimoji="1" lang="en-US" altLang="ko-KR" sz="2000" b="1" dirty="0">
                <a:solidFill>
                  <a:srgbClr val="000000"/>
                </a:solidFill>
                <a:latin typeface="Arial" panose="020B0604020202020204" pitchFamily="34" charset="0"/>
                <a:ea typeface="맑은 고딕" pitchFamily="50" charset="-127"/>
                <a:cs typeface="Arial" panose="020B0604020202020204" pitchFamily="34" charset="0"/>
              </a:rPr>
              <a:t>Summary of the </a:t>
            </a:r>
            <a:r>
              <a:rPr kumimoji="1" lang="en-US" altLang="ko-KR" sz="2000" b="1" dirty="0" err="1">
                <a:solidFill>
                  <a:srgbClr val="000000"/>
                </a:solidFill>
                <a:latin typeface="Arial" panose="020B0604020202020204" pitchFamily="34" charset="0"/>
                <a:ea typeface="맑은 고딕" pitchFamily="50" charset="-127"/>
                <a:cs typeface="Arial" panose="020B0604020202020204" pitchFamily="34" charset="0"/>
              </a:rPr>
              <a:t>photoanodic</a:t>
            </a:r>
            <a:r>
              <a:rPr kumimoji="1" lang="en-US" altLang="ko-KR" sz="2000" b="1" dirty="0">
                <a:solidFill>
                  <a:srgbClr val="000000"/>
                </a:solidFill>
                <a:latin typeface="Arial" panose="020B0604020202020204" pitchFamily="34" charset="0"/>
                <a:ea typeface="맑은 고딕" pitchFamily="50" charset="-127"/>
                <a:cs typeface="Arial" panose="020B0604020202020204" pitchFamily="34" charset="0"/>
              </a:rPr>
              <a:t> and </a:t>
            </a:r>
            <a:r>
              <a:rPr kumimoji="1" lang="en-US" altLang="ko-KR" sz="2000" b="1" dirty="0" err="1">
                <a:solidFill>
                  <a:srgbClr val="000000"/>
                </a:solidFill>
                <a:latin typeface="Arial" panose="020B0604020202020204" pitchFamily="34" charset="0"/>
                <a:ea typeface="맑은 고딕" pitchFamily="50" charset="-127"/>
                <a:cs typeface="Arial" panose="020B0604020202020204" pitchFamily="34" charset="0"/>
              </a:rPr>
              <a:t>photocathodic</a:t>
            </a:r>
            <a:r>
              <a:rPr kumimoji="1" lang="en-US" altLang="ko-KR" sz="2000" b="1" dirty="0">
                <a:solidFill>
                  <a:srgbClr val="000000"/>
                </a:solidFill>
                <a:latin typeface="Arial" panose="020B0604020202020204" pitchFamily="34" charset="0"/>
                <a:ea typeface="맑은 고딕" pitchFamily="50" charset="-127"/>
                <a:cs typeface="Arial" panose="020B0604020202020204" pitchFamily="34" charset="0"/>
              </a:rPr>
              <a:t> charge transfer </a:t>
            </a:r>
            <a:r>
              <a:rPr kumimoji="1" lang="en-US" altLang="ko-KR" sz="2000" b="1" dirty="0" smtClean="0">
                <a:solidFill>
                  <a:srgbClr val="000000"/>
                </a:solidFill>
                <a:latin typeface="Arial" panose="020B0604020202020204" pitchFamily="34" charset="0"/>
                <a:ea typeface="맑은 고딕" pitchFamily="50" charset="-127"/>
                <a:cs typeface="Arial" panose="020B0604020202020204" pitchFamily="34" charset="0"/>
              </a:rPr>
              <a:t>pathways</a:t>
            </a:r>
            <a:endParaRPr kumimoji="1" lang="en-US" altLang="ko-KR" sz="2000" b="1"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14" name="직사각형 13"/>
          <p:cNvSpPr/>
          <p:nvPr/>
        </p:nvSpPr>
        <p:spPr>
          <a:xfrm>
            <a:off x="233723" y="4768864"/>
            <a:ext cx="8575837" cy="1754326"/>
          </a:xfrm>
          <a:prstGeom prst="rect">
            <a:avLst/>
          </a:prstGeom>
        </p:spPr>
        <p:txBody>
          <a:bodyPr wrap="square">
            <a:spAutoFit/>
          </a:bodyPr>
          <a:lstStyle/>
          <a:p>
            <a:pPr marL="176213" indent="-176213" algn="just" fontAlgn="base" latinLnBrk="0">
              <a:spcBef>
                <a:spcPct val="0"/>
              </a:spcBef>
              <a:spcAft>
                <a:spcPct val="0"/>
              </a:spcAft>
              <a:buFontTx/>
              <a:buBlip>
                <a:blip r:embed="rId4"/>
              </a:buBlip>
            </a:pP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These findings impart a fuller understanding of the charge transfer pathways within PSII and at photosystem–electrode interfaces.</a:t>
            </a:r>
          </a:p>
          <a:p>
            <a:pPr marL="176213" indent="-176213" algn="just" fontAlgn="base" latinLnBrk="0">
              <a:spcBef>
                <a:spcPct val="0"/>
              </a:spcBef>
              <a:spcAft>
                <a:spcPct val="0"/>
              </a:spcAft>
              <a:buFontTx/>
              <a:buBlip>
                <a:blip r:embed="rId4"/>
              </a:buBlip>
            </a:pPr>
            <a:endPar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176213" indent="-176213" algn="just" fontAlgn="base" latinLnBrk="0">
              <a:spcBef>
                <a:spcPct val="0"/>
              </a:spcBef>
              <a:spcAft>
                <a:spcPct val="0"/>
              </a:spcAft>
              <a:buFontTx/>
              <a:buBlip>
                <a:blip r:embed="rId4"/>
              </a:buBlip>
            </a:pP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Knowledge of the competing pathway will affect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photobioelectrodes</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incorporating photosystems, RCs, and whole cells with respect to energy-conversion efficiency and device stability. </a:t>
            </a:r>
          </a:p>
        </p:txBody>
      </p:sp>
      <p:sp>
        <p:nvSpPr>
          <p:cNvPr id="15" name="모서리가 둥근 직사각형 14"/>
          <p:cNvSpPr/>
          <p:nvPr/>
        </p:nvSpPr>
        <p:spPr>
          <a:xfrm>
            <a:off x="6161503" y="1754840"/>
            <a:ext cx="814648" cy="447217"/>
          </a:xfrm>
          <a:prstGeom prst="roundRect">
            <a:avLst/>
          </a:prstGeom>
          <a:noFill/>
          <a:ln w="381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6" name="모서리가 둥근 직사각형 15"/>
          <p:cNvSpPr/>
          <p:nvPr/>
        </p:nvSpPr>
        <p:spPr>
          <a:xfrm>
            <a:off x="2493004" y="1754840"/>
            <a:ext cx="936104" cy="428745"/>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Tree>
    <p:extLst>
      <p:ext uri="{BB962C8B-B14F-4D97-AF65-F5344CB8AC3E}">
        <p14:creationId xmlns:p14="http://schemas.microsoft.com/office/powerpoint/2010/main" val="2050303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stretch>
            <a:fillRect/>
          </a:stretch>
        </p:blipFill>
        <p:spPr>
          <a:xfrm>
            <a:off x="72957" y="2994924"/>
            <a:ext cx="4942109" cy="2205949"/>
          </a:xfrm>
          <a:prstGeom prst="rect">
            <a:avLst/>
          </a:prstGeom>
        </p:spPr>
      </p:pic>
      <p:sp>
        <p:nvSpPr>
          <p:cNvPr id="5" name="직사각형 4"/>
          <p:cNvSpPr/>
          <p:nvPr/>
        </p:nvSpPr>
        <p:spPr>
          <a:xfrm>
            <a:off x="-15945" y="5607997"/>
            <a:ext cx="5108345" cy="507831"/>
          </a:xfrm>
          <a:prstGeom prst="rect">
            <a:avLst/>
          </a:prstGeom>
        </p:spPr>
        <p:txBody>
          <a:bodyPr wrap="square">
            <a:spAutoFit/>
          </a:bodyPr>
          <a:lstStyle/>
          <a:p>
            <a:pPr algn="just"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Fig. 1</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(a) Schematic representation of an ITO electrode functionalized with </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LbL</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co-assembly of negatively-charged PSII and positively-charged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multilayered films as a </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photoanode</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(b) Schematic illustration for the relevant energy diagram.</a:t>
            </a:r>
            <a:endParaRPr kumimoji="1" lang="ko-KR" altLang="en-US" sz="2000" dirty="0">
              <a:solidFill>
                <a:srgbClr val="000000"/>
              </a:solidFill>
              <a:latin typeface="Arial" panose="020B0604020202020204" pitchFamily="34" charset="0"/>
              <a:ea typeface="맑은 고딕" pitchFamily="50" charset="-127"/>
              <a:cs typeface="Arial" panose="020B0604020202020204" pitchFamily="34" charset="0"/>
            </a:endParaRPr>
          </a:p>
        </p:txBody>
      </p:sp>
      <p:grpSp>
        <p:nvGrpSpPr>
          <p:cNvPr id="39" name="그룹 38"/>
          <p:cNvGrpSpPr/>
          <p:nvPr/>
        </p:nvGrpSpPr>
        <p:grpSpPr>
          <a:xfrm>
            <a:off x="72957" y="884090"/>
            <a:ext cx="7745518" cy="1541817"/>
            <a:chOff x="498890" y="4700258"/>
            <a:chExt cx="7745518" cy="1541817"/>
          </a:xfrm>
        </p:grpSpPr>
        <p:grpSp>
          <p:nvGrpSpPr>
            <p:cNvPr id="35" name="그룹 34"/>
            <p:cNvGrpSpPr/>
            <p:nvPr/>
          </p:nvGrpSpPr>
          <p:grpSpPr>
            <a:xfrm>
              <a:off x="498890" y="4700258"/>
              <a:ext cx="5679316" cy="1179409"/>
              <a:chOff x="954890" y="4700258"/>
              <a:chExt cx="5679316" cy="1179409"/>
            </a:xfrm>
          </p:grpSpPr>
          <p:sp>
            <p:nvSpPr>
              <p:cNvPr id="4" name="직사각형 3"/>
              <p:cNvSpPr/>
              <p:nvPr/>
            </p:nvSpPr>
            <p:spPr>
              <a:xfrm>
                <a:off x="954890" y="4735363"/>
                <a:ext cx="314946" cy="1144304"/>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nvGrpSpPr>
              <p:cNvPr id="8" name="그룹 7"/>
              <p:cNvGrpSpPr/>
              <p:nvPr/>
            </p:nvGrpSpPr>
            <p:grpSpPr>
              <a:xfrm>
                <a:off x="1854158" y="4997712"/>
                <a:ext cx="576064" cy="846850"/>
                <a:chOff x="1691680" y="5085184"/>
                <a:chExt cx="576064" cy="846850"/>
              </a:xfrm>
            </p:grpSpPr>
            <p:sp>
              <p:nvSpPr>
                <p:cNvPr id="7" name="직사각형 6"/>
                <p:cNvSpPr/>
                <p:nvPr/>
              </p:nvSpPr>
              <p:spPr>
                <a:xfrm>
                  <a:off x="1691680" y="5085184"/>
                  <a:ext cx="576064" cy="846850"/>
                </a:xfrm>
                <a:prstGeom prst="rect">
                  <a:avLst/>
                </a:prstGeom>
                <a:noFill/>
                <a:ln>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4" name="순서도: 문서 13"/>
                <p:cNvSpPr/>
                <p:nvPr/>
              </p:nvSpPr>
              <p:spPr>
                <a:xfrm rot="10800000">
                  <a:off x="1691680" y="5521595"/>
                  <a:ext cx="576064" cy="398364"/>
                </a:xfrm>
                <a:prstGeom prst="flowChartDocument">
                  <a:avLst/>
                </a:prstGeom>
                <a:solidFill>
                  <a:schemeClr val="bg2">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grpSp>
            <p:nvGrpSpPr>
              <p:cNvPr id="16" name="그룹 15"/>
              <p:cNvGrpSpPr/>
              <p:nvPr/>
            </p:nvGrpSpPr>
            <p:grpSpPr>
              <a:xfrm>
                <a:off x="4511341" y="5010346"/>
                <a:ext cx="576064" cy="846850"/>
                <a:chOff x="1691680" y="5085184"/>
                <a:chExt cx="576064" cy="846850"/>
              </a:xfrm>
            </p:grpSpPr>
            <p:sp>
              <p:nvSpPr>
                <p:cNvPr id="17" name="직사각형 16"/>
                <p:cNvSpPr/>
                <p:nvPr/>
              </p:nvSpPr>
              <p:spPr>
                <a:xfrm>
                  <a:off x="1691680" y="5085184"/>
                  <a:ext cx="576064" cy="846850"/>
                </a:xfrm>
                <a:prstGeom prst="rect">
                  <a:avLst/>
                </a:prstGeom>
                <a:noFill/>
                <a:ln>
                  <a:solidFill>
                    <a:schemeClr val="bg1">
                      <a:lumMod val="8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8" name="순서도: 문서 17"/>
                <p:cNvSpPr/>
                <p:nvPr/>
              </p:nvSpPr>
              <p:spPr>
                <a:xfrm rot="10800000">
                  <a:off x="1691680" y="5521595"/>
                  <a:ext cx="576064" cy="398364"/>
                </a:xfrm>
                <a:prstGeom prst="flowChartDocument">
                  <a:avLst/>
                </a:prstGeom>
                <a:solidFill>
                  <a:srgbClr val="0099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grpSp>
            <p:nvGrpSpPr>
              <p:cNvPr id="9" name="그룹 8"/>
              <p:cNvGrpSpPr/>
              <p:nvPr/>
            </p:nvGrpSpPr>
            <p:grpSpPr>
              <a:xfrm>
                <a:off x="3662078" y="4700258"/>
                <a:ext cx="314946" cy="1144304"/>
                <a:chOff x="1051494" y="5015096"/>
                <a:chExt cx="314946" cy="1144304"/>
              </a:xfrm>
            </p:grpSpPr>
            <p:sp>
              <p:nvSpPr>
                <p:cNvPr id="19" name="직사각형 18"/>
                <p:cNvSpPr/>
                <p:nvPr/>
              </p:nvSpPr>
              <p:spPr>
                <a:xfrm>
                  <a:off x="1051494" y="5015096"/>
                  <a:ext cx="314946" cy="1144304"/>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0" name="직사각형 19"/>
                <p:cNvSpPr/>
                <p:nvPr/>
              </p:nvSpPr>
              <p:spPr>
                <a:xfrm>
                  <a:off x="1051494" y="5636561"/>
                  <a:ext cx="314946" cy="522839"/>
                </a:xfrm>
                <a:prstGeom prst="rect">
                  <a:avLst/>
                </a:prstGeom>
                <a:solidFill>
                  <a:schemeClr val="bg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grpSp>
            <p:nvGrpSpPr>
              <p:cNvPr id="22" name="그룹 21"/>
              <p:cNvGrpSpPr/>
              <p:nvPr/>
            </p:nvGrpSpPr>
            <p:grpSpPr>
              <a:xfrm>
                <a:off x="6319260" y="4712892"/>
                <a:ext cx="314946" cy="1144304"/>
                <a:chOff x="1051494" y="5015096"/>
                <a:chExt cx="314946" cy="1144304"/>
              </a:xfrm>
            </p:grpSpPr>
            <p:sp>
              <p:nvSpPr>
                <p:cNvPr id="23" name="직사각형 22"/>
                <p:cNvSpPr/>
                <p:nvPr/>
              </p:nvSpPr>
              <p:spPr>
                <a:xfrm>
                  <a:off x="1051494" y="5015096"/>
                  <a:ext cx="314946" cy="1144304"/>
                </a:xfrm>
                <a:prstGeom prst="rect">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4" name="직사각형 23"/>
                <p:cNvSpPr/>
                <p:nvPr/>
              </p:nvSpPr>
              <p:spPr>
                <a:xfrm>
                  <a:off x="1051494" y="5636561"/>
                  <a:ext cx="314946" cy="522839"/>
                </a:xfrm>
                <a:prstGeom prst="rect">
                  <a:avLst/>
                </a:prstGeom>
                <a:solidFill>
                  <a:srgbClr val="0099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grpSp>
            <p:nvGrpSpPr>
              <p:cNvPr id="15" name="그룹 14"/>
              <p:cNvGrpSpPr/>
              <p:nvPr/>
            </p:nvGrpSpPr>
            <p:grpSpPr>
              <a:xfrm>
                <a:off x="2584752" y="5135524"/>
                <a:ext cx="936104" cy="560967"/>
                <a:chOff x="2627784" y="5135524"/>
                <a:chExt cx="936104" cy="560967"/>
              </a:xfrm>
            </p:grpSpPr>
            <p:cxnSp>
              <p:nvCxnSpPr>
                <p:cNvPr id="11" name="직선 화살표 연결선 10"/>
                <p:cNvCxnSpPr/>
                <p:nvPr/>
              </p:nvCxnSpPr>
              <p:spPr>
                <a:xfrm>
                  <a:off x="2627784" y="5434123"/>
                  <a:ext cx="93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32662" y="5135524"/>
                  <a:ext cx="737702" cy="261610"/>
                </a:xfrm>
                <a:prstGeom prst="rect">
                  <a:avLst/>
                </a:prstGeom>
                <a:noFill/>
              </p:spPr>
              <p:txBody>
                <a:bodyPr wrap="none" rtlCol="0">
                  <a:spAutoFit/>
                </a:bodyPr>
                <a:lstStyle/>
                <a:p>
                  <a:pPr fontAlgn="base">
                    <a:spcBef>
                      <a:spcPct val="0"/>
                    </a:spcBef>
                    <a:spcAft>
                      <a:spcPct val="0"/>
                    </a:spcAft>
                  </a:pPr>
                  <a:r>
                    <a:rPr kumimoji="1" lang="en-US" altLang="ko-KR" sz="1050" b="1" dirty="0">
                      <a:solidFill>
                        <a:srgbClr val="000000"/>
                      </a:solidFill>
                      <a:latin typeface="맑은 고딕" pitchFamily="50" charset="-127"/>
                      <a:ea typeface="맑은 고딕" pitchFamily="50" charset="-127"/>
                    </a:rPr>
                    <a:t>Washing</a:t>
                  </a:r>
                  <a:endParaRPr kumimoji="1" lang="ko-KR" altLang="en-US" sz="1050" b="1" dirty="0">
                    <a:solidFill>
                      <a:srgbClr val="000000"/>
                    </a:solidFill>
                    <a:latin typeface="맑은 고딕" pitchFamily="50" charset="-127"/>
                    <a:ea typeface="맑은 고딕" pitchFamily="50" charset="-127"/>
                  </a:endParaRPr>
                </a:p>
              </p:txBody>
            </p:sp>
            <p:sp>
              <p:nvSpPr>
                <p:cNvPr id="28" name="TextBox 27"/>
                <p:cNvSpPr txBox="1"/>
                <p:nvPr/>
              </p:nvSpPr>
              <p:spPr>
                <a:xfrm>
                  <a:off x="2872404" y="5442575"/>
                  <a:ext cx="410690" cy="253916"/>
                </a:xfrm>
                <a:prstGeom prst="rect">
                  <a:avLst/>
                </a:prstGeom>
                <a:noFill/>
              </p:spPr>
              <p:txBody>
                <a:bodyPr wrap="none" rtlCol="0">
                  <a:spAutoFit/>
                </a:bodyPr>
                <a:lstStyle/>
                <a:p>
                  <a:pPr fontAlgn="base">
                    <a:spcBef>
                      <a:spcPct val="0"/>
                    </a:spcBef>
                    <a:spcAft>
                      <a:spcPct val="0"/>
                    </a:spcAft>
                  </a:pPr>
                  <a:r>
                    <a:rPr kumimoji="1" lang="en-US" altLang="ko-KR" sz="1050" b="1" dirty="0">
                      <a:solidFill>
                        <a:srgbClr val="000000"/>
                      </a:solidFill>
                      <a:latin typeface="맑은 고딕" pitchFamily="50" charset="-127"/>
                      <a:ea typeface="맑은 고딕" pitchFamily="50" charset="-127"/>
                    </a:rPr>
                    <a:t>Dry</a:t>
                  </a:r>
                  <a:endParaRPr kumimoji="1" lang="ko-KR" altLang="en-US" sz="1050" b="1" dirty="0">
                    <a:solidFill>
                      <a:srgbClr val="000000"/>
                    </a:solidFill>
                    <a:latin typeface="맑은 고딕" pitchFamily="50" charset="-127"/>
                    <a:ea typeface="맑은 고딕" pitchFamily="50" charset="-127"/>
                  </a:endParaRPr>
                </a:p>
              </p:txBody>
            </p:sp>
          </p:grpSp>
          <p:grpSp>
            <p:nvGrpSpPr>
              <p:cNvPr id="30" name="그룹 29"/>
              <p:cNvGrpSpPr/>
              <p:nvPr/>
            </p:nvGrpSpPr>
            <p:grpSpPr>
              <a:xfrm>
                <a:off x="5291714" y="5153287"/>
                <a:ext cx="936104" cy="560967"/>
                <a:chOff x="2627784" y="5135524"/>
                <a:chExt cx="936104" cy="560967"/>
              </a:xfrm>
            </p:grpSpPr>
            <p:cxnSp>
              <p:nvCxnSpPr>
                <p:cNvPr id="31" name="직선 화살표 연결선 30"/>
                <p:cNvCxnSpPr/>
                <p:nvPr/>
              </p:nvCxnSpPr>
              <p:spPr>
                <a:xfrm>
                  <a:off x="2627784" y="5434123"/>
                  <a:ext cx="93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32662" y="5135524"/>
                  <a:ext cx="737702" cy="261610"/>
                </a:xfrm>
                <a:prstGeom prst="rect">
                  <a:avLst/>
                </a:prstGeom>
                <a:noFill/>
              </p:spPr>
              <p:txBody>
                <a:bodyPr wrap="none" rtlCol="0">
                  <a:spAutoFit/>
                </a:bodyPr>
                <a:lstStyle/>
                <a:p>
                  <a:pPr fontAlgn="base">
                    <a:spcBef>
                      <a:spcPct val="0"/>
                    </a:spcBef>
                    <a:spcAft>
                      <a:spcPct val="0"/>
                    </a:spcAft>
                  </a:pPr>
                  <a:r>
                    <a:rPr kumimoji="1" lang="en-US" altLang="ko-KR" sz="1050" b="1" dirty="0">
                      <a:solidFill>
                        <a:srgbClr val="000000"/>
                      </a:solidFill>
                      <a:latin typeface="맑은 고딕" pitchFamily="50" charset="-127"/>
                      <a:ea typeface="맑은 고딕" pitchFamily="50" charset="-127"/>
                    </a:rPr>
                    <a:t>Washing</a:t>
                  </a:r>
                  <a:endParaRPr kumimoji="1" lang="ko-KR" altLang="en-US" sz="1050" b="1" dirty="0">
                    <a:solidFill>
                      <a:srgbClr val="000000"/>
                    </a:solidFill>
                    <a:latin typeface="맑은 고딕" pitchFamily="50" charset="-127"/>
                    <a:ea typeface="맑은 고딕" pitchFamily="50" charset="-127"/>
                  </a:endParaRPr>
                </a:p>
              </p:txBody>
            </p:sp>
            <p:sp>
              <p:nvSpPr>
                <p:cNvPr id="33" name="TextBox 32"/>
                <p:cNvSpPr txBox="1"/>
                <p:nvPr/>
              </p:nvSpPr>
              <p:spPr>
                <a:xfrm>
                  <a:off x="2872404" y="5442575"/>
                  <a:ext cx="410690" cy="253916"/>
                </a:xfrm>
                <a:prstGeom prst="rect">
                  <a:avLst/>
                </a:prstGeom>
                <a:noFill/>
              </p:spPr>
              <p:txBody>
                <a:bodyPr wrap="none" rtlCol="0">
                  <a:spAutoFit/>
                </a:bodyPr>
                <a:lstStyle/>
                <a:p>
                  <a:pPr fontAlgn="base">
                    <a:spcBef>
                      <a:spcPct val="0"/>
                    </a:spcBef>
                    <a:spcAft>
                      <a:spcPct val="0"/>
                    </a:spcAft>
                  </a:pPr>
                  <a:r>
                    <a:rPr kumimoji="1" lang="en-US" altLang="ko-KR" sz="1050" b="1" dirty="0">
                      <a:solidFill>
                        <a:srgbClr val="000000"/>
                      </a:solidFill>
                      <a:latin typeface="맑은 고딕" pitchFamily="50" charset="-127"/>
                      <a:ea typeface="맑은 고딕" pitchFamily="50" charset="-127"/>
                    </a:rPr>
                    <a:t>Dry</a:t>
                  </a:r>
                  <a:endParaRPr kumimoji="1" lang="ko-KR" altLang="en-US" sz="1050" b="1" dirty="0">
                    <a:solidFill>
                      <a:srgbClr val="000000"/>
                    </a:solidFill>
                    <a:latin typeface="맑은 고딕" pitchFamily="50" charset="-127"/>
                    <a:ea typeface="맑은 고딕" pitchFamily="50" charset="-127"/>
                  </a:endParaRPr>
                </a:p>
              </p:txBody>
            </p:sp>
          </p:grpSp>
          <p:cxnSp>
            <p:nvCxnSpPr>
              <p:cNvPr id="25" name="구부러진 연결선 24"/>
              <p:cNvCxnSpPr>
                <a:stCxn id="4" idx="0"/>
                <a:endCxn id="7" idx="0"/>
              </p:cNvCxnSpPr>
              <p:nvPr/>
            </p:nvCxnSpPr>
            <p:spPr>
              <a:xfrm rot="16200000" flipH="1">
                <a:off x="1496101" y="4351624"/>
                <a:ext cx="262349" cy="1029827"/>
              </a:xfrm>
              <a:prstGeom prst="curvedConnector3">
                <a:avLst>
                  <a:gd name="adj1" fmla="val -8713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구부러진 연결선 35"/>
              <p:cNvCxnSpPr>
                <a:stCxn id="19" idx="0"/>
                <a:endCxn id="17" idx="0"/>
              </p:cNvCxnSpPr>
              <p:nvPr/>
            </p:nvCxnSpPr>
            <p:spPr>
              <a:xfrm rot="16200000" flipH="1">
                <a:off x="4154418" y="4365391"/>
                <a:ext cx="310088" cy="979822"/>
              </a:xfrm>
              <a:prstGeom prst="curvedConnector3">
                <a:avLst>
                  <a:gd name="adj1" fmla="val -7372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직사각형 36"/>
            <p:cNvSpPr/>
            <p:nvPr/>
          </p:nvSpPr>
          <p:spPr>
            <a:xfrm>
              <a:off x="912580" y="5988159"/>
              <a:ext cx="1547218" cy="253916"/>
            </a:xfrm>
            <a:prstGeom prst="rect">
              <a:avLst/>
            </a:prstGeom>
          </p:spPr>
          <p:txBody>
            <a:bodyPr wrap="none">
              <a:spAutoFit/>
            </a:bodyPr>
            <a:lstStyle/>
            <a:p>
              <a:pPr fontAlgn="base">
                <a:spcBef>
                  <a:spcPct val="0"/>
                </a:spcBef>
                <a:spcAft>
                  <a:spcPct val="0"/>
                </a:spcAft>
              </a:pPr>
              <a:r>
                <a:rPr kumimoji="1" lang="en-US" altLang="ko-KR" sz="1050" b="1" dirty="0">
                  <a:solidFill>
                    <a:srgbClr val="000000"/>
                  </a:solidFill>
                  <a:latin typeface="맑은 고딕" pitchFamily="50" charset="-127"/>
                  <a:ea typeface="맑은 고딕" pitchFamily="50" charset="-127"/>
                </a:rPr>
                <a:t>&lt; PEI-</a:t>
              </a:r>
              <a:r>
                <a:rPr kumimoji="1" lang="en-US" altLang="ko-KR" sz="1050" b="1" dirty="0" err="1">
                  <a:solidFill>
                    <a:srgbClr val="000000"/>
                  </a:solidFill>
                  <a:latin typeface="맑은 고딕" pitchFamily="50" charset="-127"/>
                  <a:ea typeface="맑은 고딕" pitchFamily="50" charset="-127"/>
                </a:rPr>
                <a:t>rGO</a:t>
              </a:r>
              <a:r>
                <a:rPr kumimoji="1" lang="en-US" altLang="ko-KR" sz="1050" b="1" dirty="0">
                  <a:solidFill>
                    <a:srgbClr val="000000"/>
                  </a:solidFill>
                  <a:latin typeface="맑은 고딕" pitchFamily="50" charset="-127"/>
                  <a:ea typeface="맑은 고딕" pitchFamily="50" charset="-127"/>
                </a:rPr>
                <a:t> solution &gt;</a:t>
              </a:r>
              <a:endParaRPr kumimoji="1" lang="ko-KR" altLang="en-US" sz="1050" b="1" dirty="0">
                <a:solidFill>
                  <a:srgbClr val="000000"/>
                </a:solidFill>
                <a:latin typeface="맑은 고딕" pitchFamily="50" charset="-127"/>
                <a:ea typeface="맑은 고딕" pitchFamily="50" charset="-127"/>
              </a:endParaRPr>
            </a:p>
          </p:txBody>
        </p:sp>
        <p:sp>
          <p:nvSpPr>
            <p:cNvPr id="38" name="직사각형 37"/>
            <p:cNvSpPr/>
            <p:nvPr/>
          </p:nvSpPr>
          <p:spPr>
            <a:xfrm>
              <a:off x="3704580" y="5988159"/>
              <a:ext cx="1330814" cy="253916"/>
            </a:xfrm>
            <a:prstGeom prst="rect">
              <a:avLst/>
            </a:prstGeom>
          </p:spPr>
          <p:txBody>
            <a:bodyPr wrap="none">
              <a:spAutoFit/>
            </a:bodyPr>
            <a:lstStyle/>
            <a:p>
              <a:pPr fontAlgn="base">
                <a:spcBef>
                  <a:spcPct val="0"/>
                </a:spcBef>
                <a:spcAft>
                  <a:spcPct val="0"/>
                </a:spcAft>
              </a:pPr>
              <a:r>
                <a:rPr kumimoji="1" lang="en-US" altLang="ko-KR" sz="1050" b="1" dirty="0">
                  <a:solidFill>
                    <a:srgbClr val="000000"/>
                  </a:solidFill>
                  <a:latin typeface="맑은 고딕" pitchFamily="50" charset="-127"/>
                  <a:ea typeface="맑은 고딕" pitchFamily="50" charset="-127"/>
                </a:rPr>
                <a:t>&lt; PSII solution &gt;</a:t>
              </a:r>
              <a:endParaRPr kumimoji="1" lang="ko-KR" altLang="en-US" sz="1050" b="1" dirty="0">
                <a:solidFill>
                  <a:srgbClr val="000000"/>
                </a:solidFill>
                <a:latin typeface="맑은 고딕" pitchFamily="50" charset="-127"/>
                <a:ea typeface="맑은 고딕" pitchFamily="50" charset="-127"/>
              </a:endParaRPr>
            </a:p>
          </p:txBody>
        </p:sp>
        <p:sp>
          <p:nvSpPr>
            <p:cNvPr id="44" name="직사각형 43"/>
            <p:cNvSpPr/>
            <p:nvPr/>
          </p:nvSpPr>
          <p:spPr>
            <a:xfrm>
              <a:off x="5863260" y="5334356"/>
              <a:ext cx="314946" cy="522839"/>
            </a:xfrm>
            <a:prstGeom prst="rect">
              <a:avLst/>
            </a:prstGeom>
            <a:solidFill>
              <a:schemeClr val="bg2">
                <a:lumMod val="75000"/>
              </a:schemeClr>
            </a:solidFill>
            <a:ln>
              <a:noFill/>
            </a:ln>
            <a:scene3d>
              <a:camera prst="orthographicFront"/>
              <a:lightRig rig="threePt" dir="t"/>
            </a:scene3d>
            <a:sp3d prstMaterial="translucentPowder">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cxnSp>
          <p:nvCxnSpPr>
            <p:cNvPr id="45" name="직선 화살표 연결선 44"/>
            <p:cNvCxnSpPr/>
            <p:nvPr/>
          </p:nvCxnSpPr>
          <p:spPr>
            <a:xfrm>
              <a:off x="6542348" y="5420612"/>
              <a:ext cx="93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a:off x="6948264" y="5633305"/>
              <a:ext cx="93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직선 화살표 연결선 46"/>
            <p:cNvCxnSpPr/>
            <p:nvPr/>
          </p:nvCxnSpPr>
          <p:spPr>
            <a:xfrm>
              <a:off x="7308304" y="5868461"/>
              <a:ext cx="9361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8"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333399">
                    <a:lumMod val="75000"/>
                  </a:srgbClr>
                </a:solidFill>
                <a:effectLst>
                  <a:reflection blurRad="6350" stA="55000" endA="300" endPos="45500" dir="5400000" sy="-100000" algn="bl" rotWithShape="0"/>
                </a:effectLst>
                <a:latin typeface="맑은 고딕" pitchFamily="50" charset="-127"/>
                <a:ea typeface="맑은 고딕" pitchFamily="50" charset="-127"/>
              </a:rPr>
              <a:t>Experimental Section</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49"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sp>
        <p:nvSpPr>
          <p:cNvPr id="2" name="직사각형 1"/>
          <p:cNvSpPr/>
          <p:nvPr/>
        </p:nvSpPr>
        <p:spPr>
          <a:xfrm>
            <a:off x="5065091" y="2425907"/>
            <a:ext cx="4032392" cy="4185761"/>
          </a:xfrm>
          <a:prstGeom prst="rect">
            <a:avLst/>
          </a:prstGeom>
        </p:spPr>
        <p:txBody>
          <a:bodyPr wrap="square">
            <a:spAutoFit/>
          </a:bodyPr>
          <a:lstStyle/>
          <a:p>
            <a:pPr marL="285750" indent="-285750" algn="just" eaLnBrk="0" fontAlgn="base" hangingPunct="0">
              <a:spcBef>
                <a:spcPct val="30000"/>
              </a:spcBef>
              <a:spcAft>
                <a:spcPct val="0"/>
              </a:spcAft>
              <a:buFont typeface="Wingdings" panose="05000000000000000000" pitchFamily="2" charset="2"/>
              <a:buChar char="ü"/>
              <a:defRPr/>
            </a:pPr>
            <a:r>
              <a:rPr lang="en-US" altLang="ko-KR" sz="1400" dirty="0">
                <a:latin typeface="Times New Roman" panose="02020603050405020304" pitchFamily="18" charset="0"/>
                <a:ea typeface="돋움" pitchFamily="50" charset="-127"/>
                <a:cs typeface="Times New Roman" panose="02020603050405020304" pitchFamily="18" charset="0"/>
              </a:rPr>
              <a:t>PS2 was isolated </a:t>
            </a:r>
            <a:r>
              <a:rPr lang="en-US" altLang="ko-KR" sz="1400" dirty="0">
                <a:latin typeface="Times New Roman" panose="02020603050405020304" pitchFamily="18" charset="0"/>
                <a:cs typeface="Times New Roman" panose="02020603050405020304" pitchFamily="18" charset="0"/>
              </a:rPr>
              <a:t>and purified </a:t>
            </a:r>
            <a:r>
              <a:rPr lang="en-US" altLang="ko-KR" sz="1400" dirty="0">
                <a:latin typeface="Times New Roman" panose="02020603050405020304" pitchFamily="18" charset="0"/>
                <a:ea typeface="돋움" pitchFamily="50" charset="-127"/>
                <a:cs typeface="Times New Roman" panose="02020603050405020304" pitchFamily="18" charset="0"/>
              </a:rPr>
              <a:t>from </a:t>
            </a:r>
            <a:r>
              <a:rPr lang="en-US" altLang="ko-KR" sz="1400" dirty="0">
                <a:latin typeface="Times New Roman" panose="02020603050405020304" pitchFamily="18" charset="0"/>
                <a:cs typeface="Times New Roman" panose="02020603050405020304" pitchFamily="18" charset="0"/>
              </a:rPr>
              <a:t>spinach chloroplasts</a:t>
            </a:r>
            <a:r>
              <a:rPr lang="en-US" altLang="ko-KR" sz="1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ü"/>
            </a:pPr>
            <a:endParaRPr lang="en-US" altLang="ko-KR" sz="1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ko-KR" sz="1400" dirty="0" smtClean="0">
                <a:latin typeface="Times New Roman" panose="02020603050405020304" pitchFamily="18" charset="0"/>
                <a:cs typeface="Times New Roman" panose="02020603050405020304" pitchFamily="18" charset="0"/>
              </a:rPr>
              <a:t>In </a:t>
            </a:r>
            <a:r>
              <a:rPr lang="en-US" altLang="ko-KR" sz="1400" dirty="0">
                <a:latin typeface="Times New Roman" panose="02020603050405020304" pitchFamily="18" charset="0"/>
                <a:cs typeface="Times New Roman" panose="02020603050405020304" pitchFamily="18" charset="0"/>
              </a:rPr>
              <a:t>order to introduce the PS2 on the electrode surface, the reduced graphene oxide (</a:t>
            </a:r>
            <a:r>
              <a:rPr lang="en-US" altLang="ko-KR" sz="1400" dirty="0" err="1">
                <a:latin typeface="Times New Roman" panose="02020603050405020304" pitchFamily="18" charset="0"/>
                <a:cs typeface="Times New Roman" panose="02020603050405020304" pitchFamily="18" charset="0"/>
              </a:rPr>
              <a:t>rGO</a:t>
            </a:r>
            <a:r>
              <a:rPr lang="en-US" altLang="ko-KR" sz="1400" dirty="0">
                <a:latin typeface="Times New Roman" panose="02020603050405020304" pitchFamily="18" charset="0"/>
                <a:cs typeface="Times New Roman" panose="02020603050405020304" pitchFamily="18" charset="0"/>
              </a:rPr>
              <a:t>) with the </a:t>
            </a:r>
            <a:r>
              <a:rPr lang="en-US" altLang="ko-KR" sz="1400" dirty="0" err="1">
                <a:latin typeface="Times New Roman" panose="02020603050405020304" pitchFamily="18" charset="0"/>
                <a:cs typeface="Times New Roman" panose="02020603050405020304" pitchFamily="18" charset="0"/>
              </a:rPr>
              <a:t>polyethyleneimine</a:t>
            </a:r>
            <a:r>
              <a:rPr lang="en-US" altLang="ko-KR" sz="1400" dirty="0">
                <a:latin typeface="Times New Roman" panose="02020603050405020304" pitchFamily="18" charset="0"/>
                <a:cs typeface="Times New Roman" panose="02020603050405020304" pitchFamily="18" charset="0"/>
              </a:rPr>
              <a:t> (PEI) were used.</a:t>
            </a:r>
          </a:p>
          <a:p>
            <a:pPr marL="285750" indent="-285750" algn="just">
              <a:buFont typeface="Wingdings" panose="05000000000000000000" pitchFamily="2" charset="2"/>
              <a:buChar char="ü"/>
            </a:pPr>
            <a:endParaRPr lang="en-US" altLang="ko-K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ko-KR" sz="1400" dirty="0">
                <a:latin typeface="Times New Roman" panose="02020603050405020304" pitchFamily="18" charset="0"/>
                <a:cs typeface="Times New Roman" panose="02020603050405020304" pitchFamily="18" charset="0"/>
              </a:rPr>
              <a:t>The </a:t>
            </a:r>
            <a:r>
              <a:rPr lang="en-US" altLang="ko-KR" sz="1400" dirty="0" err="1">
                <a:latin typeface="Times New Roman" panose="02020603050405020304" pitchFamily="18" charset="0"/>
                <a:cs typeface="Times New Roman" panose="02020603050405020304" pitchFamily="18" charset="0"/>
              </a:rPr>
              <a:t>biohybrid</a:t>
            </a:r>
            <a:r>
              <a:rPr lang="en-US" altLang="ko-KR" sz="1400" dirty="0">
                <a:latin typeface="Times New Roman" panose="02020603050405020304" pitchFamily="18" charset="0"/>
                <a:cs typeface="Times New Roman" panose="02020603050405020304" pitchFamily="18" charset="0"/>
              </a:rPr>
              <a:t> </a:t>
            </a:r>
            <a:r>
              <a:rPr lang="en-US" altLang="ko-KR" sz="1400" dirty="0" err="1">
                <a:latin typeface="Times New Roman" panose="02020603050405020304" pitchFamily="18" charset="0"/>
                <a:cs typeface="Times New Roman" panose="02020603050405020304" pitchFamily="18" charset="0"/>
              </a:rPr>
              <a:t>photoanode</a:t>
            </a:r>
            <a:r>
              <a:rPr lang="en-US" altLang="ko-KR" sz="1400" dirty="0">
                <a:latin typeface="Times New Roman" panose="02020603050405020304" pitchFamily="18" charset="0"/>
                <a:cs typeface="Times New Roman" panose="02020603050405020304" pitchFamily="18" charset="0"/>
              </a:rPr>
              <a:t> </a:t>
            </a:r>
            <a:r>
              <a:rPr lang="en-US" altLang="ko-KR" sz="1400" dirty="0" smtClean="0">
                <a:latin typeface="Times New Roman" panose="02020603050405020304" pitchFamily="18" charset="0"/>
                <a:cs typeface="Times New Roman" panose="02020603050405020304" pitchFamily="18" charset="0"/>
              </a:rPr>
              <a:t>was </a:t>
            </a:r>
            <a:r>
              <a:rPr lang="en-US" altLang="ko-KR" sz="1400" dirty="0">
                <a:latin typeface="Times New Roman" panose="02020603050405020304" pitchFamily="18" charset="0"/>
                <a:cs typeface="Times New Roman" panose="02020603050405020304" pitchFamily="18" charset="0"/>
              </a:rPr>
              <a:t>fabricated by layer-by-layer assembly technique.</a:t>
            </a:r>
          </a:p>
          <a:p>
            <a:pPr marL="285750" indent="-285750" algn="just">
              <a:buFont typeface="Wingdings" panose="05000000000000000000" pitchFamily="2" charset="2"/>
              <a:buChar char="ü"/>
            </a:pPr>
            <a:endParaRPr lang="en-US" altLang="ko-K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ko-KR" sz="1400" dirty="0">
                <a:latin typeface="Times New Roman" panose="02020603050405020304" pitchFamily="18" charset="0"/>
                <a:cs typeface="Times New Roman" panose="02020603050405020304" pitchFamily="18" charset="0"/>
              </a:rPr>
              <a:t>Positively charged PEI-</a:t>
            </a:r>
            <a:r>
              <a:rPr lang="en-US" altLang="ko-KR" sz="1400" dirty="0" err="1">
                <a:latin typeface="Times New Roman" panose="02020603050405020304" pitchFamily="18" charset="0"/>
                <a:cs typeface="Times New Roman" panose="02020603050405020304" pitchFamily="18" charset="0"/>
              </a:rPr>
              <a:t>rGO</a:t>
            </a:r>
            <a:r>
              <a:rPr lang="en-US" altLang="ko-KR" sz="1400" dirty="0">
                <a:latin typeface="Times New Roman" panose="02020603050405020304" pitchFamily="18" charset="0"/>
                <a:cs typeface="Times New Roman" panose="02020603050405020304" pitchFamily="18" charset="0"/>
              </a:rPr>
              <a:t> was first absorbed on the substrates by immersing these substrates into PEI-</a:t>
            </a:r>
            <a:r>
              <a:rPr lang="en-US" altLang="ko-KR" sz="1400" dirty="0" err="1">
                <a:latin typeface="Times New Roman" panose="02020603050405020304" pitchFamily="18" charset="0"/>
                <a:cs typeface="Times New Roman" panose="02020603050405020304" pitchFamily="18" charset="0"/>
              </a:rPr>
              <a:t>rGO</a:t>
            </a:r>
            <a:r>
              <a:rPr lang="en-US" altLang="ko-KR" sz="1400" dirty="0">
                <a:latin typeface="Times New Roman" panose="02020603050405020304" pitchFamily="18" charset="0"/>
                <a:cs typeface="Times New Roman" panose="02020603050405020304" pitchFamily="18" charset="0"/>
              </a:rPr>
              <a:t> solution.</a:t>
            </a:r>
          </a:p>
          <a:p>
            <a:pPr marL="285750" indent="-285750" algn="just">
              <a:buFont typeface="Wingdings" panose="05000000000000000000" pitchFamily="2" charset="2"/>
              <a:buChar char="ü"/>
            </a:pPr>
            <a:endParaRPr lang="en-US" altLang="ko-K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ko-KR" sz="1400" dirty="0">
                <a:latin typeface="Times New Roman" panose="02020603050405020304" pitchFamily="18" charset="0"/>
                <a:cs typeface="Times New Roman" panose="02020603050405020304" pitchFamily="18" charset="0"/>
              </a:rPr>
              <a:t>And then, the resultant substrates were immersed in PSII solution.</a:t>
            </a:r>
          </a:p>
          <a:p>
            <a:pPr marL="285750" indent="-285750" algn="just">
              <a:buFont typeface="Wingdings" panose="05000000000000000000" pitchFamily="2" charset="2"/>
              <a:buChar char="ü"/>
            </a:pPr>
            <a:endParaRPr lang="en-US" altLang="ko-KR"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en-US" altLang="ko-KR" sz="1400" dirty="0">
                <a:latin typeface="Times New Roman" panose="02020603050405020304" pitchFamily="18" charset="0"/>
                <a:cs typeface="Times New Roman" panose="02020603050405020304" pitchFamily="18" charset="0"/>
              </a:rPr>
              <a:t>This process was repeated until the desired number of layers was obtained</a:t>
            </a:r>
            <a:r>
              <a:rPr lang="en-US" altLang="ko-KR" sz="1400" dirty="0" smtClean="0">
                <a:latin typeface="Times New Roman" panose="02020603050405020304" pitchFamily="18" charset="0"/>
                <a:cs typeface="Times New Roman" panose="02020603050405020304" pitchFamily="18" charset="0"/>
              </a:rPr>
              <a:t>.</a:t>
            </a:r>
            <a:endParaRPr lang="en-US" altLang="ko-KR"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096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251520" y="715726"/>
            <a:ext cx="8640960" cy="830997"/>
          </a:xfrm>
          <a:prstGeom prst="rect">
            <a:avLst/>
          </a:prstGeom>
        </p:spPr>
        <p:txBody>
          <a:bodyPr wrap="square">
            <a:spAutoFit/>
          </a:bodyPr>
          <a:lstStyle/>
          <a:p>
            <a:pPr algn="ctr" fontAlgn="base">
              <a:spcBef>
                <a:spcPct val="0"/>
              </a:spcBef>
              <a:spcAft>
                <a:spcPct val="0"/>
              </a:spcAft>
            </a:pPr>
            <a:r>
              <a:rPr kumimoji="1" lang="en-US" altLang="ko-KR" sz="2400" b="1" dirty="0">
                <a:solidFill>
                  <a:srgbClr val="000000"/>
                </a:solidFill>
                <a:latin typeface="맑은 고딕" pitchFamily="50" charset="-127"/>
                <a:ea typeface="맑은 고딕" pitchFamily="50" charset="-127"/>
              </a:rPr>
              <a:t>Covalent Immobilization of Oriented </a:t>
            </a:r>
            <a:r>
              <a:rPr kumimoji="1" lang="en-US" altLang="ko-KR" sz="2400" b="1" dirty="0" err="1">
                <a:solidFill>
                  <a:srgbClr val="000000"/>
                </a:solidFill>
                <a:latin typeface="맑은 고딕" pitchFamily="50" charset="-127"/>
                <a:ea typeface="맑은 고딕" pitchFamily="50" charset="-127"/>
              </a:rPr>
              <a:t>Photosystem</a:t>
            </a:r>
            <a:r>
              <a:rPr kumimoji="1" lang="en-US" altLang="ko-KR" sz="2400" b="1" dirty="0">
                <a:solidFill>
                  <a:srgbClr val="000000"/>
                </a:solidFill>
                <a:latin typeface="맑은 고딕" pitchFamily="50" charset="-127"/>
                <a:ea typeface="맑은 고딕" pitchFamily="50" charset="-127"/>
              </a:rPr>
              <a:t> II on a</a:t>
            </a:r>
          </a:p>
          <a:p>
            <a:pPr algn="ctr" fontAlgn="base">
              <a:spcBef>
                <a:spcPct val="0"/>
              </a:spcBef>
              <a:spcAft>
                <a:spcPct val="0"/>
              </a:spcAft>
            </a:pPr>
            <a:r>
              <a:rPr kumimoji="1" lang="en-US" altLang="ko-KR" sz="2400" b="1" dirty="0" err="1">
                <a:solidFill>
                  <a:srgbClr val="000000"/>
                </a:solidFill>
                <a:latin typeface="맑은 고딕" pitchFamily="50" charset="-127"/>
                <a:ea typeface="맑은 고딕" pitchFamily="50" charset="-127"/>
              </a:rPr>
              <a:t>Nanostructured</a:t>
            </a:r>
            <a:r>
              <a:rPr kumimoji="1" lang="en-US" altLang="ko-KR" sz="2400" b="1" dirty="0">
                <a:solidFill>
                  <a:srgbClr val="000000"/>
                </a:solidFill>
                <a:latin typeface="맑은 고딕" pitchFamily="50" charset="-127"/>
                <a:ea typeface="맑은 고딕" pitchFamily="50" charset="-127"/>
              </a:rPr>
              <a:t> Electrode for Solar Water Oxidation</a:t>
            </a:r>
            <a:endParaRPr kumimoji="1" lang="ko-KR" altLang="en-US" sz="2400" b="1" dirty="0">
              <a:solidFill>
                <a:srgbClr val="000000"/>
              </a:solidFill>
              <a:latin typeface="맑은 고딕" pitchFamily="50" charset="-127"/>
              <a:ea typeface="맑은 고딕" pitchFamily="50" charset="-127"/>
            </a:endParaRPr>
          </a:p>
        </p:txBody>
      </p:sp>
      <p:sp>
        <p:nvSpPr>
          <p:cNvPr id="2" name="직사각형 1"/>
          <p:cNvSpPr/>
          <p:nvPr/>
        </p:nvSpPr>
        <p:spPr>
          <a:xfrm>
            <a:off x="2100943" y="1619641"/>
            <a:ext cx="4942114" cy="276999"/>
          </a:xfrm>
          <a:prstGeom prst="rect">
            <a:avLst/>
          </a:prstGeom>
        </p:spPr>
        <p:txBody>
          <a:bodyPr wrap="square">
            <a:spAutoFit/>
          </a:bodyPr>
          <a:lstStyle/>
          <a:p>
            <a:r>
              <a:rPr lang="en-US" altLang="ko-KR" sz="1200" b="0" i="0" u="none" strike="noStrike" baseline="0" dirty="0" smtClean="0">
                <a:latin typeface="Times New Roman" panose="02020603050405020304" pitchFamily="18" charset="0"/>
                <a:cs typeface="Times New Roman" panose="02020603050405020304" pitchFamily="18" charset="0"/>
              </a:rPr>
              <a:t>Masaru Kato,</a:t>
            </a:r>
            <a:r>
              <a:rPr lang="en-US" altLang="ko-KR" sz="1200" b="0" i="0" u="none" strike="noStrike" baseline="30000" dirty="0" smtClean="0">
                <a:latin typeface="Times New Roman" panose="02020603050405020304" pitchFamily="18" charset="0"/>
                <a:cs typeface="Times New Roman" panose="02020603050405020304" pitchFamily="18" charset="0"/>
              </a:rPr>
              <a:t>† </a:t>
            </a:r>
            <a:r>
              <a:rPr lang="en-US" altLang="ko-KR" sz="1200" b="0" i="0" u="none" strike="noStrike" baseline="0" dirty="0" err="1" smtClean="0">
                <a:latin typeface="Times New Roman" panose="02020603050405020304" pitchFamily="18" charset="0"/>
                <a:cs typeface="Times New Roman" panose="02020603050405020304" pitchFamily="18" charset="0"/>
              </a:rPr>
              <a:t>Tanai</a:t>
            </a:r>
            <a:r>
              <a:rPr lang="en-US" altLang="ko-KR" sz="1200" b="0" i="0" u="none" strike="noStrike" baseline="0" dirty="0" smtClean="0">
                <a:latin typeface="Times New Roman" panose="02020603050405020304" pitchFamily="18" charset="0"/>
                <a:cs typeface="Times New Roman" panose="02020603050405020304" pitchFamily="18" charset="0"/>
              </a:rPr>
              <a:t> Cardona,</a:t>
            </a:r>
            <a:r>
              <a:rPr lang="en-US" altLang="ko-KR" sz="1200" b="0" i="0" u="none" strike="noStrike" baseline="30000" dirty="0" smtClean="0">
                <a:latin typeface="Times New Roman" panose="02020603050405020304" pitchFamily="18" charset="0"/>
                <a:cs typeface="Times New Roman" panose="02020603050405020304" pitchFamily="18" charset="0"/>
              </a:rPr>
              <a:t>‡</a:t>
            </a:r>
            <a:r>
              <a:rPr lang="en-US" altLang="ko-KR" sz="1200" b="0" i="0" u="none" strike="noStrike" baseline="0" dirty="0" smtClean="0">
                <a:latin typeface="Times New Roman" panose="02020603050405020304" pitchFamily="18" charset="0"/>
                <a:cs typeface="Times New Roman" panose="02020603050405020304" pitchFamily="18" charset="0"/>
              </a:rPr>
              <a:t> A. William Rutherford,</a:t>
            </a:r>
            <a:r>
              <a:rPr lang="en-US" altLang="ko-KR" sz="1200" b="0" i="0" u="none" strike="noStrike" baseline="30000" dirty="0" smtClean="0">
                <a:latin typeface="Times New Roman" panose="02020603050405020304" pitchFamily="18" charset="0"/>
                <a:cs typeface="Times New Roman" panose="02020603050405020304" pitchFamily="18" charset="0"/>
              </a:rPr>
              <a:t>‡</a:t>
            </a:r>
            <a:r>
              <a:rPr lang="en-US" altLang="ko-KR" sz="1200" b="0" i="0" u="none" strike="noStrike" baseline="0" dirty="0" smtClean="0">
                <a:latin typeface="Times New Roman" panose="02020603050405020304" pitchFamily="18" charset="0"/>
                <a:cs typeface="Times New Roman" panose="02020603050405020304" pitchFamily="18" charset="0"/>
              </a:rPr>
              <a:t> and Erwin </a:t>
            </a:r>
            <a:r>
              <a:rPr lang="en-US" altLang="ko-KR" sz="1200" b="0" i="0" u="none" strike="noStrike" baseline="0" dirty="0" err="1" smtClean="0">
                <a:latin typeface="Times New Roman" panose="02020603050405020304" pitchFamily="18" charset="0"/>
                <a:cs typeface="Times New Roman" panose="02020603050405020304" pitchFamily="18" charset="0"/>
              </a:rPr>
              <a:t>Reisner</a:t>
            </a:r>
            <a:r>
              <a:rPr lang="en-US" altLang="ko-KR" sz="1200" b="0" i="0" u="none" strike="noStrike" baseline="30000" dirty="0" smtClean="0">
                <a:latin typeface="Times New Roman" panose="02020603050405020304" pitchFamily="18" charset="0"/>
                <a:cs typeface="Times New Roman" panose="02020603050405020304" pitchFamily="18" charset="0"/>
              </a:rPr>
              <a:t>*,†</a:t>
            </a:r>
            <a:endParaRPr lang="ko-KR" altLang="en-US" sz="1200" baseline="30000" dirty="0">
              <a:latin typeface="Times New Roman" panose="02020603050405020304" pitchFamily="18" charset="0"/>
              <a:cs typeface="Times New Roman" panose="02020603050405020304" pitchFamily="18" charset="0"/>
            </a:endParaRPr>
          </a:p>
        </p:txBody>
      </p:sp>
      <p:sp>
        <p:nvSpPr>
          <p:cNvPr id="4" name="직사각형 3"/>
          <p:cNvSpPr/>
          <p:nvPr/>
        </p:nvSpPr>
        <p:spPr>
          <a:xfrm>
            <a:off x="347235" y="407949"/>
            <a:ext cx="3667735" cy="307777"/>
          </a:xfrm>
          <a:prstGeom prst="rect">
            <a:avLst/>
          </a:prstGeom>
        </p:spPr>
        <p:txBody>
          <a:bodyPr wrap="none">
            <a:spAutoFit/>
          </a:bodyPr>
          <a:lstStyle/>
          <a:p>
            <a:pPr marL="285750" indent="-285750">
              <a:buFont typeface="Wingdings" panose="05000000000000000000" pitchFamily="2" charset="2"/>
              <a:buChar char="Ø"/>
            </a:pPr>
            <a:r>
              <a:rPr lang="de-DE" altLang="ko-KR" sz="1400" b="0" i="0" u="none" strike="noStrike" baseline="0" dirty="0" smtClean="0">
                <a:latin typeface="Times New Roman" panose="02020603050405020304" pitchFamily="18" charset="0"/>
                <a:cs typeface="Times New Roman" panose="02020603050405020304" pitchFamily="18" charset="0"/>
              </a:rPr>
              <a:t>J. Am. Chem. Soc. 2013, 135, 10610−10613</a:t>
            </a:r>
            <a:endParaRPr lang="ko-KR" altLang="en-US" sz="1400" dirty="0">
              <a:latin typeface="Times New Roman" panose="02020603050405020304" pitchFamily="18" charset="0"/>
              <a:cs typeface="Times New Roman" panose="02020603050405020304" pitchFamily="18" charset="0"/>
            </a:endParaRPr>
          </a:p>
        </p:txBody>
      </p:sp>
      <p:pic>
        <p:nvPicPr>
          <p:cNvPr id="14" name="Picture 5"/>
          <p:cNvPicPr>
            <a:picLocks noChangeAspect="1" noChangeArrowheads="1"/>
          </p:cNvPicPr>
          <p:nvPr/>
        </p:nvPicPr>
        <p:blipFill rotWithShape="1">
          <a:blip r:embed="rId3"/>
          <a:srcRect t="6026" r="53182"/>
          <a:stretch/>
        </p:blipFill>
        <p:spPr bwMode="auto">
          <a:xfrm>
            <a:off x="6175353" y="2509192"/>
            <a:ext cx="2877671" cy="3142032"/>
          </a:xfrm>
          <a:prstGeom prst="rect">
            <a:avLst/>
          </a:prstGeom>
          <a:noFill/>
          <a:ln w="9525">
            <a:noFill/>
            <a:round/>
            <a:headEnd/>
            <a:tailEnd/>
          </a:ln>
          <a:effectLst/>
        </p:spPr>
      </p:pic>
      <p:pic>
        <p:nvPicPr>
          <p:cNvPr id="16" name="Picture 5"/>
          <p:cNvPicPr>
            <a:picLocks noChangeAspect="1" noChangeArrowheads="1"/>
          </p:cNvPicPr>
          <p:nvPr/>
        </p:nvPicPr>
        <p:blipFill>
          <a:blip r:embed="rId4"/>
          <a:srcRect/>
          <a:stretch>
            <a:fillRect/>
          </a:stretch>
        </p:blipFill>
        <p:spPr bwMode="auto">
          <a:xfrm>
            <a:off x="347235" y="3155137"/>
            <a:ext cx="5601438" cy="2154399"/>
          </a:xfrm>
          <a:prstGeom prst="rect">
            <a:avLst/>
          </a:prstGeom>
          <a:noFill/>
          <a:ln w="9525">
            <a:noFill/>
            <a:round/>
            <a:headEnd/>
            <a:tailEnd/>
          </a:ln>
          <a:effectLst/>
        </p:spPr>
      </p:pic>
      <p:sp>
        <p:nvSpPr>
          <p:cNvPr id="17" name="직사각형 16"/>
          <p:cNvSpPr/>
          <p:nvPr/>
        </p:nvSpPr>
        <p:spPr>
          <a:xfrm>
            <a:off x="73276" y="5372868"/>
            <a:ext cx="3248203" cy="369332"/>
          </a:xfrm>
          <a:prstGeom prst="rect">
            <a:avLst/>
          </a:prstGeom>
        </p:spPr>
        <p:txBody>
          <a:bodyPr wrap="square">
            <a:spAutoFit/>
          </a:bodyPr>
          <a:lstStyle/>
          <a:p>
            <a:r>
              <a:rPr lang="en-US" altLang="ko-KR" b="1" dirty="0" smtClean="0">
                <a:solidFill>
                  <a:srgbClr val="00B050"/>
                </a:solidFill>
                <a:latin typeface="Times New Roman" panose="02020603050405020304" pitchFamily="18" charset="0"/>
                <a:cs typeface="Times New Roman" panose="02020603050405020304" pitchFamily="18" charset="0"/>
              </a:rPr>
              <a:t>e-mesoITO|SAM-C</a:t>
            </a:r>
            <a:r>
              <a:rPr lang="en-US" altLang="ko-KR" b="1" baseline="-25000" dirty="0" smtClean="0">
                <a:solidFill>
                  <a:srgbClr val="00B050"/>
                </a:solidFill>
                <a:latin typeface="Times New Roman" panose="02020603050405020304" pitchFamily="18" charset="0"/>
                <a:cs typeface="Times New Roman" panose="02020603050405020304" pitchFamily="18" charset="0"/>
              </a:rPr>
              <a:t>2</a:t>
            </a:r>
            <a:r>
              <a:rPr lang="en-US" altLang="ko-KR" b="1" dirty="0" smtClean="0">
                <a:solidFill>
                  <a:srgbClr val="00B050"/>
                </a:solidFill>
                <a:latin typeface="Times New Roman" panose="02020603050405020304" pitchFamily="18" charset="0"/>
                <a:cs typeface="Times New Roman" panose="02020603050405020304" pitchFamily="18" charset="0"/>
              </a:rPr>
              <a:t>CO</a:t>
            </a:r>
            <a:r>
              <a:rPr lang="en-US" altLang="ko-KR" b="1" baseline="-25000" dirty="0" smtClean="0">
                <a:solidFill>
                  <a:srgbClr val="00B050"/>
                </a:solidFill>
                <a:latin typeface="Times New Roman" panose="02020603050405020304" pitchFamily="18" charset="0"/>
                <a:cs typeface="Times New Roman" panose="02020603050405020304" pitchFamily="18" charset="0"/>
              </a:rPr>
              <a:t>2</a:t>
            </a:r>
            <a:r>
              <a:rPr lang="en-US" altLang="ko-KR" b="1" baseline="30000" dirty="0" smtClean="0">
                <a:solidFill>
                  <a:srgbClr val="00B050"/>
                </a:solidFill>
                <a:latin typeface="Times New Roman" panose="02020603050405020304" pitchFamily="18" charset="0"/>
                <a:cs typeface="Times New Roman" panose="02020603050405020304" pitchFamily="18" charset="0"/>
              </a:rPr>
              <a:t>−</a:t>
            </a:r>
            <a:r>
              <a:rPr lang="en-US" altLang="ko-KR" b="1" dirty="0" smtClean="0">
                <a:solidFill>
                  <a:srgbClr val="00B050"/>
                </a:solidFill>
                <a:latin typeface="Times New Roman" panose="02020603050405020304" pitchFamily="18" charset="0"/>
                <a:cs typeface="Times New Roman" panose="02020603050405020304" pitchFamily="18" charset="0"/>
              </a:rPr>
              <a:t>|PSII</a:t>
            </a:r>
            <a:endParaRPr lang="ko-KR" altLang="en-US" b="1" dirty="0">
              <a:solidFill>
                <a:srgbClr val="00B050"/>
              </a:solidFill>
              <a:latin typeface="Times New Roman" panose="02020603050405020304" pitchFamily="18" charset="0"/>
              <a:cs typeface="Times New Roman" panose="02020603050405020304" pitchFamily="18" charset="0"/>
            </a:endParaRPr>
          </a:p>
        </p:txBody>
      </p:sp>
      <p:sp>
        <p:nvSpPr>
          <p:cNvPr id="18" name="직사각형 17"/>
          <p:cNvSpPr/>
          <p:nvPr/>
        </p:nvSpPr>
        <p:spPr>
          <a:xfrm>
            <a:off x="3462876" y="5372868"/>
            <a:ext cx="3248203" cy="369332"/>
          </a:xfrm>
          <a:prstGeom prst="rect">
            <a:avLst/>
          </a:prstGeom>
        </p:spPr>
        <p:txBody>
          <a:bodyPr wrap="square">
            <a:spAutoFit/>
          </a:bodyPr>
          <a:lstStyle/>
          <a:p>
            <a:r>
              <a:rPr lang="en-US" altLang="ko-KR" b="1" dirty="0" smtClean="0">
                <a:solidFill>
                  <a:srgbClr val="0000FF"/>
                </a:solidFill>
                <a:latin typeface="Times New Roman" panose="02020603050405020304" pitchFamily="18" charset="0"/>
                <a:cs typeface="Times New Roman" panose="02020603050405020304" pitchFamily="18" charset="0"/>
              </a:rPr>
              <a:t>c-mesoITO|SAM-C</a:t>
            </a:r>
            <a:r>
              <a:rPr lang="en-US" altLang="ko-KR" b="1" baseline="-25000" dirty="0" smtClean="0">
                <a:solidFill>
                  <a:srgbClr val="0000FF"/>
                </a:solidFill>
                <a:latin typeface="Times New Roman" panose="02020603050405020304" pitchFamily="18" charset="0"/>
                <a:cs typeface="Times New Roman" panose="02020603050405020304" pitchFamily="18" charset="0"/>
              </a:rPr>
              <a:t>2</a:t>
            </a:r>
            <a:r>
              <a:rPr lang="en-US" altLang="ko-KR" b="1" dirty="0" smtClean="0">
                <a:solidFill>
                  <a:srgbClr val="0000FF"/>
                </a:solidFill>
                <a:latin typeface="Times New Roman" panose="02020603050405020304" pitchFamily="18" charset="0"/>
                <a:cs typeface="Times New Roman" panose="02020603050405020304" pitchFamily="18" charset="0"/>
              </a:rPr>
              <a:t>CO</a:t>
            </a:r>
            <a:r>
              <a:rPr lang="en-US" altLang="ko-KR" b="1" baseline="-25000" dirty="0" smtClean="0">
                <a:solidFill>
                  <a:srgbClr val="0000FF"/>
                </a:solidFill>
                <a:latin typeface="Times New Roman" panose="02020603050405020304" pitchFamily="18" charset="0"/>
                <a:cs typeface="Times New Roman" panose="02020603050405020304" pitchFamily="18" charset="0"/>
              </a:rPr>
              <a:t>2</a:t>
            </a:r>
            <a:r>
              <a:rPr lang="en-US" altLang="ko-KR" b="1" baseline="30000" dirty="0" smtClean="0">
                <a:solidFill>
                  <a:srgbClr val="0000FF"/>
                </a:solidFill>
                <a:latin typeface="Times New Roman" panose="02020603050405020304" pitchFamily="18" charset="0"/>
                <a:cs typeface="Times New Roman" panose="02020603050405020304" pitchFamily="18" charset="0"/>
              </a:rPr>
              <a:t>−</a:t>
            </a:r>
            <a:r>
              <a:rPr lang="en-US" altLang="ko-KR" b="1" dirty="0" smtClean="0">
                <a:solidFill>
                  <a:srgbClr val="0000FF"/>
                </a:solidFill>
                <a:latin typeface="Times New Roman" panose="02020603050405020304" pitchFamily="18" charset="0"/>
                <a:cs typeface="Times New Roman" panose="02020603050405020304" pitchFamily="18" charset="0"/>
              </a:rPr>
              <a:t>|PSII</a:t>
            </a:r>
            <a:endParaRPr lang="ko-KR" altLang="en-US"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47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a:srcRect t="-2497"/>
          <a:stretch/>
        </p:blipFill>
        <p:spPr bwMode="auto">
          <a:xfrm>
            <a:off x="175319" y="1563347"/>
            <a:ext cx="5034740" cy="4082143"/>
          </a:xfrm>
          <a:prstGeom prst="rect">
            <a:avLst/>
          </a:prstGeom>
          <a:noFill/>
          <a:ln w="9525">
            <a:noFill/>
            <a:round/>
            <a:headEnd/>
            <a:tailEnd/>
          </a:ln>
          <a:effectLst/>
        </p:spPr>
      </p:pic>
      <p:sp>
        <p:nvSpPr>
          <p:cNvPr id="14" name="직사각형 13"/>
          <p:cNvSpPr/>
          <p:nvPr/>
        </p:nvSpPr>
        <p:spPr>
          <a:xfrm>
            <a:off x="5359171" y="4322051"/>
            <a:ext cx="3581400" cy="1323439"/>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Positive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dipole vector is located on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the stromal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side of the thylakoid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membrane, where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potential electron donor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sites, in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particular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quinones</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Q</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and </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Q</a:t>
            </a:r>
            <a:r>
              <a:rPr kumimoji="1" lang="en-US" altLang="ko-KR" sz="1600" baseline="-25000" dirty="0" smtClean="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sz="1600" dirty="0" smtClean="0">
                <a:solidFill>
                  <a:srgbClr val="000000"/>
                </a:solidFill>
                <a:latin typeface="Times New Roman" panose="02020603050405020304" pitchFamily="18" charset="0"/>
                <a:ea typeface="맑은 고딕" pitchFamily="50" charset="-127"/>
                <a:cs typeface="Times New Roman" panose="02020603050405020304" pitchFamily="18" charset="0"/>
              </a:rPr>
              <a:t>, are </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located.</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2053" name="Picture 5"/>
          <p:cNvPicPr>
            <a:picLocks noChangeAspect="1" noChangeArrowheads="1"/>
          </p:cNvPicPr>
          <p:nvPr/>
        </p:nvPicPr>
        <p:blipFill>
          <a:blip r:embed="rId4"/>
          <a:srcRect/>
          <a:stretch>
            <a:fillRect/>
          </a:stretch>
        </p:blipFill>
        <p:spPr bwMode="auto">
          <a:xfrm>
            <a:off x="5758542" y="1619441"/>
            <a:ext cx="3182029" cy="2628632"/>
          </a:xfrm>
          <a:prstGeom prst="rect">
            <a:avLst/>
          </a:prstGeom>
          <a:noFill/>
          <a:ln w="9525">
            <a:noFill/>
            <a:miter lim="800000"/>
            <a:headEnd/>
            <a:tailEnd/>
          </a:ln>
          <a:effectLst/>
        </p:spPr>
      </p:pic>
      <p:sp>
        <p:nvSpPr>
          <p:cNvPr id="15"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333399">
                    <a:lumMod val="75000"/>
                  </a:srgbClr>
                </a:solidFill>
                <a:effectLst>
                  <a:reflection blurRad="6350" stA="55000" endA="300" endPos="45500" dir="5400000" sy="-100000" algn="bl" rotWithShape="0"/>
                </a:effectLst>
                <a:latin typeface="맑은 고딕" pitchFamily="50" charset="-127"/>
                <a:ea typeface="맑은 고딕" pitchFamily="50" charset="-127"/>
              </a:rPr>
              <a:t>Experimental Section</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16" name="그림 12" descr="번짐버튼B.png"/>
          <p:cNvPicPr>
            <a:picLocks noChangeAspect="1"/>
          </p:cNvPicPr>
          <p:nvPr/>
        </p:nvPicPr>
        <p:blipFill>
          <a:blip r:embed="rId5" cstate="print"/>
          <a:srcRect/>
          <a:stretch>
            <a:fillRect/>
          </a:stretch>
        </p:blipFill>
        <p:spPr bwMode="auto">
          <a:xfrm>
            <a:off x="355476" y="285750"/>
            <a:ext cx="314325" cy="314325"/>
          </a:xfrm>
          <a:prstGeom prst="rect">
            <a:avLst/>
          </a:prstGeom>
          <a:noFill/>
          <a:ln w="9525">
            <a:noFill/>
            <a:miter lim="800000"/>
            <a:headEnd/>
            <a:tailEnd/>
          </a:ln>
        </p:spPr>
      </p:pic>
    </p:spTree>
    <p:extLst>
      <p:ext uri="{BB962C8B-B14F-4D97-AF65-F5344CB8AC3E}">
        <p14:creationId xmlns:p14="http://schemas.microsoft.com/office/powerpoint/2010/main" val="488380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2" name="Picture 2"/>
          <p:cNvPicPr>
            <a:picLocks noChangeAspect="1" noChangeArrowheads="1"/>
          </p:cNvPicPr>
          <p:nvPr/>
        </p:nvPicPr>
        <p:blipFill>
          <a:blip r:embed="rId4"/>
          <a:srcRect/>
          <a:stretch>
            <a:fillRect/>
          </a:stretch>
        </p:blipFill>
        <p:spPr bwMode="auto">
          <a:xfrm>
            <a:off x="357158" y="1000108"/>
            <a:ext cx="3286148" cy="2428892"/>
          </a:xfrm>
          <a:prstGeom prst="rect">
            <a:avLst/>
          </a:prstGeom>
          <a:noFill/>
          <a:ln w="9525">
            <a:noFill/>
            <a:miter lim="800000"/>
            <a:headEnd/>
            <a:tailEnd/>
          </a:ln>
          <a:effectLst/>
        </p:spPr>
      </p:pic>
      <p:pic>
        <p:nvPicPr>
          <p:cNvPr id="3" name="Picture 3"/>
          <p:cNvPicPr>
            <a:picLocks noChangeAspect="1" noChangeArrowheads="1"/>
          </p:cNvPicPr>
          <p:nvPr/>
        </p:nvPicPr>
        <p:blipFill>
          <a:blip r:embed="rId5"/>
          <a:srcRect/>
          <a:stretch>
            <a:fillRect/>
          </a:stretch>
        </p:blipFill>
        <p:spPr bwMode="auto">
          <a:xfrm>
            <a:off x="3929058" y="2643182"/>
            <a:ext cx="4500594" cy="785818"/>
          </a:xfrm>
          <a:prstGeom prst="rect">
            <a:avLst/>
          </a:prstGeom>
          <a:noFill/>
          <a:ln w="9525">
            <a:noFill/>
            <a:miter lim="800000"/>
            <a:headEnd/>
            <a:tailEnd/>
          </a:ln>
          <a:effectLst/>
        </p:spPr>
      </p:pic>
      <p:sp>
        <p:nvSpPr>
          <p:cNvPr id="11" name="직사각형 10"/>
          <p:cNvSpPr/>
          <p:nvPr/>
        </p:nvSpPr>
        <p:spPr>
          <a:xfrm>
            <a:off x="2143108" y="1285860"/>
            <a:ext cx="982961" cy="369332"/>
          </a:xfrm>
          <a:prstGeom prst="rect">
            <a:avLst/>
          </a:prstGeom>
        </p:spPr>
        <p:txBody>
          <a:bodyPr wrap="none">
            <a:spAutoFit/>
          </a:bodyPr>
          <a:lstStyle/>
          <a:p>
            <a:pPr fontAlgn="base">
              <a:spcBef>
                <a:spcPct val="0"/>
              </a:spcBef>
              <a:spcAft>
                <a:spcPct val="0"/>
              </a:spcAft>
            </a:pPr>
            <a:r>
              <a:rPr kumimoji="1" lang="en-US" altLang="ko-KR" dirty="0">
                <a:solidFill>
                  <a:srgbClr val="FF0000"/>
                </a:solidFill>
                <a:latin typeface="맑은 고딕" pitchFamily="50" charset="-127"/>
                <a:ea typeface="맑은 고딕" pitchFamily="50" charset="-127"/>
              </a:rPr>
              <a:t>675 nm</a:t>
            </a:r>
            <a:endParaRPr kumimoji="1" lang="ko-KR" altLang="en-US" dirty="0">
              <a:solidFill>
                <a:srgbClr val="FF0000"/>
              </a:solidFill>
              <a:latin typeface="맑은 고딕" pitchFamily="50" charset="-127"/>
              <a:ea typeface="맑은 고딕" pitchFamily="50" charset="-127"/>
            </a:endParaRPr>
          </a:p>
        </p:txBody>
      </p:sp>
      <p:pic>
        <p:nvPicPr>
          <p:cNvPr id="4" name="Picture 4"/>
          <p:cNvPicPr>
            <a:picLocks noChangeAspect="1" noChangeArrowheads="1"/>
          </p:cNvPicPr>
          <p:nvPr/>
        </p:nvPicPr>
        <p:blipFill>
          <a:blip r:embed="rId6"/>
          <a:srcRect/>
          <a:stretch>
            <a:fillRect/>
          </a:stretch>
        </p:blipFill>
        <p:spPr bwMode="auto">
          <a:xfrm>
            <a:off x="428596" y="3631070"/>
            <a:ext cx="8143932" cy="2857520"/>
          </a:xfrm>
          <a:prstGeom prst="rect">
            <a:avLst/>
          </a:prstGeom>
          <a:noFill/>
          <a:ln w="9525">
            <a:noFill/>
            <a:miter lim="800000"/>
            <a:headEnd/>
            <a:tailEnd/>
          </a:ln>
          <a:effectLst/>
        </p:spPr>
      </p:pic>
      <p:pic>
        <p:nvPicPr>
          <p:cNvPr id="14" name="Picture 5"/>
          <p:cNvPicPr>
            <a:picLocks noChangeAspect="1" noChangeArrowheads="1"/>
          </p:cNvPicPr>
          <p:nvPr/>
        </p:nvPicPr>
        <p:blipFill>
          <a:blip r:embed="rId7"/>
          <a:srcRect l="47191" b="53448"/>
          <a:stretch>
            <a:fillRect/>
          </a:stretch>
        </p:blipFill>
        <p:spPr bwMode="auto">
          <a:xfrm>
            <a:off x="4442732" y="600075"/>
            <a:ext cx="3764095" cy="1971669"/>
          </a:xfrm>
          <a:prstGeom prst="rect">
            <a:avLst/>
          </a:prstGeom>
          <a:noFill/>
          <a:ln w="9525">
            <a:noFill/>
            <a:round/>
            <a:headEnd/>
            <a:tailEnd/>
          </a:ln>
          <a:effectLst/>
        </p:spPr>
      </p:pic>
      <p:sp>
        <p:nvSpPr>
          <p:cNvPr id="15" name="직사각형 14"/>
          <p:cNvSpPr/>
          <p:nvPr/>
        </p:nvSpPr>
        <p:spPr>
          <a:xfrm>
            <a:off x="757211" y="4421652"/>
            <a:ext cx="1214446"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6" name="직사각형 15"/>
          <p:cNvSpPr/>
          <p:nvPr/>
        </p:nvSpPr>
        <p:spPr>
          <a:xfrm>
            <a:off x="4786314" y="4421652"/>
            <a:ext cx="1214446" cy="714380"/>
          </a:xfrm>
          <a:prstGeom prst="rect">
            <a:avLst/>
          </a:prstGeom>
          <a:solidFill>
            <a:srgbClr val="FF0000">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직사각형 16"/>
          <p:cNvSpPr/>
          <p:nvPr/>
        </p:nvSpPr>
        <p:spPr>
          <a:xfrm>
            <a:off x="2357422" y="4421652"/>
            <a:ext cx="1214446" cy="714380"/>
          </a:xfrm>
          <a:prstGeom prst="rect">
            <a:avLst/>
          </a:prstGeom>
          <a:solidFill>
            <a:srgbClr val="0000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sp>
        <p:nvSpPr>
          <p:cNvPr id="18" name="직사각형 17"/>
          <p:cNvSpPr/>
          <p:nvPr/>
        </p:nvSpPr>
        <p:spPr>
          <a:xfrm>
            <a:off x="2562211" y="4607391"/>
            <a:ext cx="714380"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1" name="직사각형 20"/>
          <p:cNvSpPr/>
          <p:nvPr/>
        </p:nvSpPr>
        <p:spPr>
          <a:xfrm>
            <a:off x="5053016" y="4607391"/>
            <a:ext cx="714380"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2" name="직사각형 21"/>
          <p:cNvSpPr/>
          <p:nvPr/>
        </p:nvSpPr>
        <p:spPr>
          <a:xfrm>
            <a:off x="2409810" y="4388314"/>
            <a:ext cx="1095172" cy="246221"/>
          </a:xfrm>
          <a:prstGeom prst="rect">
            <a:avLst/>
          </a:prstGeom>
        </p:spPr>
        <p:txBody>
          <a:bodyPr wrap="none">
            <a:spAutoFit/>
          </a:bodyPr>
          <a:lstStyle/>
          <a:p>
            <a:pPr fontAlgn="base">
              <a:spcBef>
                <a:spcPct val="0"/>
              </a:spcBef>
              <a:spcAft>
                <a:spcPct val="0"/>
              </a:spcAft>
            </a:pPr>
            <a:r>
              <a:rPr kumimoji="1" lang="en-US" altLang="ko-KR" sz="1000" b="1" dirty="0">
                <a:solidFill>
                  <a:srgbClr val="FF0000"/>
                </a:solidFill>
                <a:latin typeface="맑은 고딕" pitchFamily="50" charset="-127"/>
                <a:ea typeface="맑은 고딕" pitchFamily="50" charset="-127"/>
              </a:rPr>
              <a:t>3-fold increase</a:t>
            </a:r>
            <a:endParaRPr kumimoji="1" lang="ko-KR" altLang="en-US" sz="1000" b="1" dirty="0">
              <a:solidFill>
                <a:srgbClr val="FF0000"/>
              </a:solidFill>
              <a:latin typeface="맑은 고딕" pitchFamily="50" charset="-127"/>
              <a:ea typeface="맑은 고딕" pitchFamily="50" charset="-127"/>
            </a:endParaRPr>
          </a:p>
        </p:txBody>
      </p:sp>
      <p:sp>
        <p:nvSpPr>
          <p:cNvPr id="23" name="직사각형 22"/>
          <p:cNvSpPr/>
          <p:nvPr/>
        </p:nvSpPr>
        <p:spPr>
          <a:xfrm>
            <a:off x="2562211" y="4778842"/>
            <a:ext cx="714380" cy="28575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sp>
        <p:nvSpPr>
          <p:cNvPr id="24" name="직사각형 23"/>
          <p:cNvSpPr/>
          <p:nvPr/>
        </p:nvSpPr>
        <p:spPr>
          <a:xfrm>
            <a:off x="428595" y="6488590"/>
            <a:ext cx="2847995" cy="276999"/>
          </a:xfrm>
          <a:prstGeom prst="rect">
            <a:avLst/>
          </a:prstGeom>
        </p:spPr>
        <p:txBody>
          <a:bodyPr wrap="square">
            <a:spAutoFit/>
          </a:bodyPr>
          <a:lstStyle/>
          <a:p>
            <a:pPr fontAlgn="base">
              <a:spcBef>
                <a:spcPct val="0"/>
              </a:spcBef>
              <a:spcAft>
                <a:spcPct val="0"/>
              </a:spcAft>
            </a:pPr>
            <a:r>
              <a:rPr kumimoji="1" lang="en-US" altLang="ko-KR" sz="1200" b="1" dirty="0">
                <a:solidFill>
                  <a:srgbClr val="008000"/>
                </a:solidFill>
                <a:latin typeface="Times New Roman" panose="02020603050405020304" pitchFamily="18" charset="0"/>
                <a:ea typeface="맑은 고딕" pitchFamily="50" charset="-127"/>
                <a:cs typeface="Times New Roman" panose="02020603050405020304" pitchFamily="18" charset="0"/>
              </a:rPr>
              <a:t>* Mediated Electron Transfer (MET)</a:t>
            </a:r>
            <a:endParaRPr kumimoji="1" lang="ko-KR" altLang="en-US" sz="1200" b="1" dirty="0">
              <a:solidFill>
                <a:srgbClr val="008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4165928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kumimoji="1" lang="en-US" altLang="ko-KR" sz="16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16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Results and Discussions.</a:t>
            </a:r>
            <a:endParaRPr kumimoji="1" lang="ko-KR" altLang="en-US" sz="1600" b="1" dirty="0">
              <a:solidFill>
                <a:srgbClr val="002060"/>
              </a:solidFill>
              <a:effectLst>
                <a:reflection blurRad="6350" stA="55000" endA="300" endPos="45500" dir="5400000" sy="-100000" algn="bl" rotWithShape="0"/>
              </a:effectLst>
              <a:latin typeface="돋움" pitchFamily="50" charset="-127"/>
              <a:ea typeface="돋움" pitchFamily="50" charset="-127"/>
            </a:endParaRPr>
          </a:p>
        </p:txBody>
      </p:sp>
      <p:pic>
        <p:nvPicPr>
          <p:cNvPr id="20" name="그림 12" descr="번짐버튼B.png"/>
          <p:cNvPicPr>
            <a:picLocks noChangeAspect="1"/>
          </p:cNvPicPr>
          <p:nvPr/>
        </p:nvPicPr>
        <p:blipFill>
          <a:blip r:embed="rId3" cstate="print"/>
          <a:srcRect/>
          <a:stretch>
            <a:fillRect/>
          </a:stretch>
        </p:blipFill>
        <p:spPr bwMode="auto">
          <a:xfrm>
            <a:off x="322986" y="285750"/>
            <a:ext cx="314325" cy="314325"/>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428596" y="3652842"/>
            <a:ext cx="8143932" cy="2857520"/>
          </a:xfrm>
          <a:prstGeom prst="rect">
            <a:avLst/>
          </a:prstGeom>
          <a:noFill/>
          <a:ln w="9525">
            <a:noFill/>
            <a:miter lim="800000"/>
            <a:headEnd/>
            <a:tailEnd/>
          </a:ln>
          <a:effectLst/>
        </p:spPr>
      </p:pic>
      <p:sp>
        <p:nvSpPr>
          <p:cNvPr id="15" name="직사각형 14"/>
          <p:cNvSpPr/>
          <p:nvPr/>
        </p:nvSpPr>
        <p:spPr>
          <a:xfrm>
            <a:off x="757211" y="5100652"/>
            <a:ext cx="1214446"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6" name="직사각형 15"/>
          <p:cNvSpPr/>
          <p:nvPr/>
        </p:nvSpPr>
        <p:spPr>
          <a:xfrm>
            <a:off x="4786314" y="5153040"/>
            <a:ext cx="1214446" cy="714380"/>
          </a:xfrm>
          <a:prstGeom prst="rect">
            <a:avLst/>
          </a:prstGeom>
          <a:solidFill>
            <a:srgbClr val="FF0000">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직사각형 16"/>
          <p:cNvSpPr/>
          <p:nvPr/>
        </p:nvSpPr>
        <p:spPr>
          <a:xfrm>
            <a:off x="2357422" y="5153040"/>
            <a:ext cx="1214446" cy="714380"/>
          </a:xfrm>
          <a:prstGeom prst="rect">
            <a:avLst/>
          </a:prstGeom>
          <a:solidFill>
            <a:srgbClr val="0000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sp>
        <p:nvSpPr>
          <p:cNvPr id="18" name="직사각형 17"/>
          <p:cNvSpPr/>
          <p:nvPr/>
        </p:nvSpPr>
        <p:spPr>
          <a:xfrm>
            <a:off x="2562211" y="5253053"/>
            <a:ext cx="714380"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1" name="직사각형 20"/>
          <p:cNvSpPr/>
          <p:nvPr/>
        </p:nvSpPr>
        <p:spPr>
          <a:xfrm>
            <a:off x="5053016" y="5243528"/>
            <a:ext cx="714380"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3" name="직사각형 22"/>
          <p:cNvSpPr/>
          <p:nvPr/>
        </p:nvSpPr>
        <p:spPr>
          <a:xfrm>
            <a:off x="5072066" y="4633924"/>
            <a:ext cx="714380" cy="13811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grpSp>
        <p:nvGrpSpPr>
          <p:cNvPr id="27" name="그룹 26"/>
          <p:cNvGrpSpPr/>
          <p:nvPr/>
        </p:nvGrpSpPr>
        <p:grpSpPr>
          <a:xfrm>
            <a:off x="265137" y="895350"/>
            <a:ext cx="8552118" cy="2432071"/>
            <a:chOff x="500034" y="1357298"/>
            <a:chExt cx="7929618" cy="1857388"/>
          </a:xfrm>
        </p:grpSpPr>
        <p:pic>
          <p:nvPicPr>
            <p:cNvPr id="25" name="Picture 5"/>
            <p:cNvPicPr>
              <a:picLocks noChangeAspect="1" noChangeArrowheads="1"/>
            </p:cNvPicPr>
            <p:nvPr/>
          </p:nvPicPr>
          <p:blipFill>
            <a:blip r:embed="rId5"/>
            <a:srcRect b="52830"/>
            <a:stretch>
              <a:fillRect/>
            </a:stretch>
          </p:blipFill>
          <p:spPr bwMode="auto">
            <a:xfrm>
              <a:off x="500034" y="1357298"/>
              <a:ext cx="3786214" cy="1785950"/>
            </a:xfrm>
            <a:prstGeom prst="rect">
              <a:avLst/>
            </a:prstGeom>
            <a:noFill/>
            <a:ln w="9525">
              <a:noFill/>
              <a:round/>
              <a:headEnd/>
              <a:tailEnd/>
            </a:ln>
            <a:effectLst/>
          </p:spPr>
        </p:pic>
        <p:pic>
          <p:nvPicPr>
            <p:cNvPr id="26" name="Picture 5"/>
            <p:cNvPicPr>
              <a:picLocks noChangeAspect="1" noChangeArrowheads="1"/>
            </p:cNvPicPr>
            <p:nvPr/>
          </p:nvPicPr>
          <p:blipFill>
            <a:blip r:embed="rId5"/>
            <a:srcRect t="47170"/>
            <a:stretch>
              <a:fillRect/>
            </a:stretch>
          </p:blipFill>
          <p:spPr bwMode="auto">
            <a:xfrm>
              <a:off x="4643438" y="1357298"/>
              <a:ext cx="3786214" cy="1857388"/>
            </a:xfrm>
            <a:prstGeom prst="rect">
              <a:avLst/>
            </a:prstGeom>
            <a:noFill/>
            <a:ln w="9525">
              <a:noFill/>
              <a:round/>
              <a:headEnd/>
              <a:tailEnd/>
            </a:ln>
            <a:effectLst/>
          </p:spPr>
        </p:pic>
      </p:grpSp>
      <p:sp>
        <p:nvSpPr>
          <p:cNvPr id="22" name="직사각형 21"/>
          <p:cNvSpPr/>
          <p:nvPr/>
        </p:nvSpPr>
        <p:spPr>
          <a:xfrm>
            <a:off x="428595" y="6488590"/>
            <a:ext cx="2847995" cy="276999"/>
          </a:xfrm>
          <a:prstGeom prst="rect">
            <a:avLst/>
          </a:prstGeom>
        </p:spPr>
        <p:txBody>
          <a:bodyPr wrap="square">
            <a:spAutoFit/>
          </a:bodyPr>
          <a:lstStyle/>
          <a:p>
            <a:pPr fontAlgn="base">
              <a:spcBef>
                <a:spcPct val="0"/>
              </a:spcBef>
              <a:spcAft>
                <a:spcPct val="0"/>
              </a:spcAft>
            </a:pPr>
            <a:r>
              <a:rPr kumimoji="1" lang="en-US" altLang="ko-KR" sz="1200" b="1" dirty="0">
                <a:solidFill>
                  <a:srgbClr val="008000"/>
                </a:solidFill>
                <a:latin typeface="Times New Roman" panose="02020603050405020304" pitchFamily="18" charset="0"/>
                <a:ea typeface="맑은 고딕" pitchFamily="50" charset="-127"/>
                <a:cs typeface="Times New Roman" panose="02020603050405020304" pitchFamily="18" charset="0"/>
              </a:rPr>
              <a:t>* Mediated Electron Transfer (MET)</a:t>
            </a:r>
            <a:endParaRPr kumimoji="1" lang="ko-KR" altLang="en-US" sz="1200" b="1" dirty="0">
              <a:solidFill>
                <a:srgbClr val="008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42347576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srcRect/>
          <a:stretch>
            <a:fillRect/>
          </a:stretch>
        </p:blipFill>
        <p:spPr bwMode="auto">
          <a:xfrm>
            <a:off x="428596" y="3685500"/>
            <a:ext cx="8143932" cy="2857520"/>
          </a:xfrm>
          <a:prstGeom prst="rect">
            <a:avLst/>
          </a:prstGeom>
          <a:noFill/>
          <a:ln w="9525">
            <a:noFill/>
            <a:miter lim="800000"/>
            <a:headEnd/>
            <a:tailEnd/>
          </a:ln>
          <a:effectLst/>
        </p:spPr>
      </p:pic>
      <p:sp>
        <p:nvSpPr>
          <p:cNvPr id="15" name="직사각형 14"/>
          <p:cNvSpPr/>
          <p:nvPr/>
        </p:nvSpPr>
        <p:spPr>
          <a:xfrm>
            <a:off x="757211" y="5133310"/>
            <a:ext cx="1214446"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6" name="직사각형 15"/>
          <p:cNvSpPr/>
          <p:nvPr/>
        </p:nvSpPr>
        <p:spPr>
          <a:xfrm>
            <a:off x="4786314" y="5185698"/>
            <a:ext cx="1214446" cy="714380"/>
          </a:xfrm>
          <a:prstGeom prst="rect">
            <a:avLst/>
          </a:prstGeom>
          <a:solidFill>
            <a:srgbClr val="FF0000">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직사각형 16"/>
          <p:cNvSpPr/>
          <p:nvPr/>
        </p:nvSpPr>
        <p:spPr>
          <a:xfrm>
            <a:off x="2357422" y="5185698"/>
            <a:ext cx="1214446" cy="714380"/>
          </a:xfrm>
          <a:prstGeom prst="rect">
            <a:avLst/>
          </a:prstGeom>
          <a:solidFill>
            <a:srgbClr val="0000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sp>
        <p:nvSpPr>
          <p:cNvPr id="18" name="직사각형 17"/>
          <p:cNvSpPr/>
          <p:nvPr/>
        </p:nvSpPr>
        <p:spPr>
          <a:xfrm>
            <a:off x="2562211" y="5285711"/>
            <a:ext cx="714380"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1" name="직사각형 20"/>
          <p:cNvSpPr/>
          <p:nvPr/>
        </p:nvSpPr>
        <p:spPr>
          <a:xfrm>
            <a:off x="5053016" y="5276186"/>
            <a:ext cx="714380" cy="142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3" name="직사각형 22"/>
          <p:cNvSpPr/>
          <p:nvPr/>
        </p:nvSpPr>
        <p:spPr>
          <a:xfrm>
            <a:off x="5072066" y="4666582"/>
            <a:ext cx="714380" cy="13811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grpSp>
        <p:nvGrpSpPr>
          <p:cNvPr id="2" name="그룹 1"/>
          <p:cNvGrpSpPr/>
          <p:nvPr/>
        </p:nvGrpSpPr>
        <p:grpSpPr>
          <a:xfrm>
            <a:off x="164708" y="155350"/>
            <a:ext cx="7828586" cy="3530150"/>
            <a:chOff x="-63009" y="741820"/>
            <a:chExt cx="6223764" cy="2817812"/>
          </a:xfrm>
        </p:grpSpPr>
        <p:pic>
          <p:nvPicPr>
            <p:cNvPr id="22" name="Picture 5"/>
            <p:cNvPicPr>
              <a:picLocks noChangeAspect="1" noChangeArrowheads="1"/>
            </p:cNvPicPr>
            <p:nvPr/>
          </p:nvPicPr>
          <p:blipFill>
            <a:blip r:embed="rId4"/>
            <a:srcRect/>
            <a:stretch>
              <a:fillRect/>
            </a:stretch>
          </p:blipFill>
          <p:spPr bwMode="auto">
            <a:xfrm>
              <a:off x="1464402" y="741820"/>
              <a:ext cx="4696353" cy="2817812"/>
            </a:xfrm>
            <a:prstGeom prst="rect">
              <a:avLst/>
            </a:prstGeom>
            <a:noFill/>
            <a:ln w="9525">
              <a:noFill/>
              <a:round/>
              <a:headEnd/>
              <a:tailEnd/>
            </a:ln>
            <a:effectLst/>
          </p:spPr>
        </p:pic>
        <p:sp>
          <p:nvSpPr>
            <p:cNvPr id="28" name="직사각형 27"/>
            <p:cNvSpPr/>
            <p:nvPr/>
          </p:nvSpPr>
          <p:spPr>
            <a:xfrm>
              <a:off x="10938" y="2654068"/>
              <a:ext cx="1678665" cy="230832"/>
            </a:xfrm>
            <a:prstGeom prst="rect">
              <a:avLst/>
            </a:prstGeom>
          </p:spPr>
          <p:txBody>
            <a:bodyPr wrap="none">
              <a:spAutoFit/>
            </a:bodyPr>
            <a:lstStyle/>
            <a:p>
              <a:pPr fontAlgn="base">
                <a:spcBef>
                  <a:spcPct val="0"/>
                </a:spcBef>
                <a:spcAft>
                  <a:spcPct val="0"/>
                </a:spcAft>
              </a:pPr>
              <a:r>
                <a:rPr kumimoji="1" lang="en-US" altLang="ko-KR" sz="900" b="1" i="1" dirty="0" err="1">
                  <a:solidFill>
                    <a:srgbClr val="FF6600"/>
                  </a:solidFill>
                  <a:latin typeface="맑은 고딕" pitchFamily="50" charset="-127"/>
                  <a:ea typeface="맑은 고딕" pitchFamily="50" charset="-127"/>
                </a:rPr>
                <a:t>meso</a:t>
              </a:r>
              <a:r>
                <a:rPr kumimoji="1" lang="en-US" altLang="ko-KR" sz="900" b="1" dirty="0" err="1">
                  <a:solidFill>
                    <a:srgbClr val="FF6600"/>
                  </a:solidFill>
                  <a:latin typeface="맑은 고딕" pitchFamily="50" charset="-127"/>
                  <a:ea typeface="맑은 고딕" pitchFamily="50" charset="-127"/>
                </a:rPr>
                <a:t>ITO|PSII</a:t>
              </a:r>
              <a:r>
                <a:rPr kumimoji="1" lang="en-US" altLang="ko-KR" sz="900" b="1" dirty="0">
                  <a:solidFill>
                    <a:srgbClr val="FF6600"/>
                  </a:solidFill>
                  <a:latin typeface="맑은 고딕" pitchFamily="50" charset="-127"/>
                  <a:ea typeface="맑은 고딕" pitchFamily="50" charset="-127"/>
                </a:rPr>
                <a:t> without SAM</a:t>
              </a:r>
              <a:endParaRPr kumimoji="1" lang="ko-KR" altLang="en-US" sz="900" b="1" dirty="0">
                <a:solidFill>
                  <a:srgbClr val="FF6600"/>
                </a:solidFill>
                <a:latin typeface="맑은 고딕" pitchFamily="50" charset="-127"/>
                <a:ea typeface="맑은 고딕" pitchFamily="50" charset="-127"/>
              </a:endParaRPr>
            </a:p>
          </p:txBody>
        </p:sp>
        <p:sp>
          <p:nvSpPr>
            <p:cNvPr id="29" name="직사각형 28"/>
            <p:cNvSpPr/>
            <p:nvPr/>
          </p:nvSpPr>
          <p:spPr>
            <a:xfrm>
              <a:off x="-63009" y="2325453"/>
              <a:ext cx="1785950" cy="230832"/>
            </a:xfrm>
            <a:prstGeom prst="rect">
              <a:avLst/>
            </a:prstGeom>
          </p:spPr>
          <p:txBody>
            <a:bodyPr wrap="square">
              <a:spAutoFit/>
            </a:bodyPr>
            <a:lstStyle/>
            <a:p>
              <a:pPr fontAlgn="base">
                <a:spcBef>
                  <a:spcPct val="0"/>
                </a:spcBef>
                <a:spcAft>
                  <a:spcPct val="0"/>
                </a:spcAft>
              </a:pPr>
              <a:r>
                <a:rPr kumimoji="1" lang="en-US" altLang="ko-KR" sz="900" b="1" dirty="0">
                  <a:solidFill>
                    <a:srgbClr val="00B050"/>
                  </a:solidFill>
                  <a:latin typeface="맑은 고딕" pitchFamily="50" charset="-127"/>
                  <a:ea typeface="맑은 고딕" pitchFamily="50" charset="-127"/>
                </a:rPr>
                <a:t>e-mesoITO|SAM-C</a:t>
              </a:r>
              <a:r>
                <a:rPr kumimoji="1" lang="en-US" altLang="ko-KR" sz="900" b="1" baseline="-25000" dirty="0">
                  <a:solidFill>
                    <a:srgbClr val="00B050"/>
                  </a:solidFill>
                  <a:latin typeface="맑은 고딕" pitchFamily="50" charset="-127"/>
                  <a:ea typeface="맑은 고딕" pitchFamily="50" charset="-127"/>
                </a:rPr>
                <a:t>2</a:t>
              </a:r>
              <a:r>
                <a:rPr kumimoji="1" lang="en-US" altLang="ko-KR" sz="900" b="1" dirty="0">
                  <a:solidFill>
                    <a:srgbClr val="00B050"/>
                  </a:solidFill>
                  <a:latin typeface="맑은 고딕" pitchFamily="50" charset="-127"/>
                  <a:ea typeface="맑은 고딕" pitchFamily="50" charset="-127"/>
                </a:rPr>
                <a:t>CO</a:t>
              </a:r>
              <a:r>
                <a:rPr kumimoji="1" lang="en-US" altLang="ko-KR" sz="900" b="1" baseline="-25000" dirty="0">
                  <a:solidFill>
                    <a:srgbClr val="00B050"/>
                  </a:solidFill>
                  <a:latin typeface="맑은 고딕" pitchFamily="50" charset="-127"/>
                  <a:ea typeface="맑은 고딕" pitchFamily="50" charset="-127"/>
                </a:rPr>
                <a:t>2</a:t>
              </a:r>
              <a:r>
                <a:rPr kumimoji="1" lang="en-US" altLang="ko-KR" sz="900" b="1" baseline="30000" dirty="0">
                  <a:solidFill>
                    <a:srgbClr val="00B050"/>
                  </a:solidFill>
                  <a:latin typeface="맑은 고딕" pitchFamily="50" charset="-127"/>
                  <a:ea typeface="맑은 고딕" pitchFamily="50" charset="-127"/>
                </a:rPr>
                <a:t>−</a:t>
              </a:r>
              <a:r>
                <a:rPr kumimoji="1" lang="en-US" altLang="ko-KR" sz="900" b="1" dirty="0">
                  <a:solidFill>
                    <a:srgbClr val="00B050"/>
                  </a:solidFill>
                  <a:latin typeface="맑은 고딕" pitchFamily="50" charset="-127"/>
                  <a:ea typeface="맑은 고딕" pitchFamily="50" charset="-127"/>
                </a:rPr>
                <a:t>|PSII</a:t>
              </a:r>
              <a:endParaRPr kumimoji="1" lang="ko-KR" altLang="en-US" sz="900" b="1" dirty="0">
                <a:solidFill>
                  <a:srgbClr val="00B050"/>
                </a:solidFill>
                <a:latin typeface="맑은 고딕" pitchFamily="50" charset="-127"/>
                <a:ea typeface="맑은 고딕" pitchFamily="50" charset="-127"/>
              </a:endParaRPr>
            </a:p>
          </p:txBody>
        </p:sp>
        <p:sp>
          <p:nvSpPr>
            <p:cNvPr id="30" name="직사각형 29"/>
            <p:cNvSpPr/>
            <p:nvPr/>
          </p:nvSpPr>
          <p:spPr>
            <a:xfrm>
              <a:off x="-43927" y="1968263"/>
              <a:ext cx="1785950" cy="230832"/>
            </a:xfrm>
            <a:prstGeom prst="rect">
              <a:avLst/>
            </a:prstGeom>
          </p:spPr>
          <p:txBody>
            <a:bodyPr wrap="square">
              <a:spAutoFit/>
            </a:bodyPr>
            <a:lstStyle/>
            <a:p>
              <a:pPr fontAlgn="base">
                <a:spcBef>
                  <a:spcPct val="0"/>
                </a:spcBef>
                <a:spcAft>
                  <a:spcPct val="0"/>
                </a:spcAft>
              </a:pPr>
              <a:r>
                <a:rPr kumimoji="1" lang="en-US" altLang="ko-KR" sz="900" b="1" dirty="0">
                  <a:solidFill>
                    <a:srgbClr val="0000FF"/>
                  </a:solidFill>
                  <a:latin typeface="맑은 고딕" pitchFamily="50" charset="-127"/>
                  <a:ea typeface="맑은 고딕" pitchFamily="50" charset="-127"/>
                </a:rPr>
                <a:t>c-mesoITO|SAM-C</a:t>
              </a:r>
              <a:r>
                <a:rPr kumimoji="1" lang="en-US" altLang="ko-KR" sz="900" b="1" baseline="-25000" dirty="0">
                  <a:solidFill>
                    <a:srgbClr val="0000FF"/>
                  </a:solidFill>
                  <a:latin typeface="맑은 고딕" pitchFamily="50" charset="-127"/>
                  <a:ea typeface="맑은 고딕" pitchFamily="50" charset="-127"/>
                </a:rPr>
                <a:t>2</a:t>
              </a:r>
              <a:r>
                <a:rPr kumimoji="1" lang="en-US" altLang="ko-KR" sz="900" b="1" dirty="0">
                  <a:solidFill>
                    <a:srgbClr val="0000FF"/>
                  </a:solidFill>
                  <a:latin typeface="맑은 고딕" pitchFamily="50" charset="-127"/>
                  <a:ea typeface="맑은 고딕" pitchFamily="50" charset="-127"/>
                </a:rPr>
                <a:t>CO</a:t>
              </a:r>
              <a:r>
                <a:rPr kumimoji="1" lang="en-US" altLang="ko-KR" sz="900" b="1" baseline="-25000" dirty="0">
                  <a:solidFill>
                    <a:srgbClr val="0000FF"/>
                  </a:solidFill>
                  <a:latin typeface="맑은 고딕" pitchFamily="50" charset="-127"/>
                  <a:ea typeface="맑은 고딕" pitchFamily="50" charset="-127"/>
                </a:rPr>
                <a:t>2</a:t>
              </a:r>
              <a:r>
                <a:rPr kumimoji="1" lang="en-US" altLang="ko-KR" sz="900" b="1" baseline="30000" dirty="0">
                  <a:solidFill>
                    <a:srgbClr val="0000FF"/>
                  </a:solidFill>
                  <a:latin typeface="맑은 고딕" pitchFamily="50" charset="-127"/>
                  <a:ea typeface="맑은 고딕" pitchFamily="50" charset="-127"/>
                </a:rPr>
                <a:t>−</a:t>
              </a:r>
              <a:r>
                <a:rPr kumimoji="1" lang="en-US" altLang="ko-KR" sz="900" b="1" dirty="0">
                  <a:solidFill>
                    <a:srgbClr val="0000FF"/>
                  </a:solidFill>
                  <a:latin typeface="맑은 고딕" pitchFamily="50" charset="-127"/>
                  <a:ea typeface="맑은 고딕" pitchFamily="50" charset="-127"/>
                </a:rPr>
                <a:t>|PSII</a:t>
              </a:r>
              <a:endParaRPr kumimoji="1" lang="ko-KR" altLang="en-US" sz="900" b="1" dirty="0">
                <a:solidFill>
                  <a:srgbClr val="0000FF"/>
                </a:solidFill>
                <a:latin typeface="맑은 고딕" pitchFamily="50" charset="-127"/>
                <a:ea typeface="맑은 고딕" pitchFamily="50" charset="-127"/>
              </a:endParaRPr>
            </a:p>
          </p:txBody>
        </p:sp>
        <p:sp>
          <p:nvSpPr>
            <p:cNvPr id="31" name="직사각형 30"/>
            <p:cNvSpPr/>
            <p:nvPr/>
          </p:nvSpPr>
          <p:spPr>
            <a:xfrm>
              <a:off x="4578576" y="1722902"/>
              <a:ext cx="1422184"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맑은 고딕" pitchFamily="50" charset="-127"/>
                  <a:ea typeface="맑은 고딕" pitchFamily="50" charset="-127"/>
                </a:rPr>
                <a:t>Half-life time ∼12 min</a:t>
              </a:r>
              <a:endParaRPr kumimoji="1" lang="ko-KR" altLang="en-US" sz="900" b="1" dirty="0">
                <a:solidFill>
                  <a:srgbClr val="0000FF"/>
                </a:solidFill>
                <a:latin typeface="맑은 고딕" pitchFamily="50" charset="-127"/>
                <a:ea typeface="맑은 고딕" pitchFamily="50" charset="-127"/>
              </a:endParaRPr>
            </a:p>
          </p:txBody>
        </p:sp>
      </p:grpSp>
    </p:spTree>
    <p:extLst>
      <p:ext uri="{BB962C8B-B14F-4D97-AF65-F5344CB8AC3E}">
        <p14:creationId xmlns:p14="http://schemas.microsoft.com/office/powerpoint/2010/main" val="730840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11319" y="595262"/>
            <a:ext cx="4227285" cy="368635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142844" y="4786322"/>
            <a:ext cx="4214810" cy="1285884"/>
          </a:xfrm>
          <a:prstGeom prst="rect">
            <a:avLst/>
          </a:prstGeom>
          <a:noFill/>
          <a:ln w="9525">
            <a:noFill/>
            <a:miter lim="800000"/>
            <a:headEnd/>
            <a:tailEnd/>
          </a:ln>
          <a:effectLst/>
        </p:spPr>
      </p:pic>
      <p:sp>
        <p:nvSpPr>
          <p:cNvPr id="11" name="직사각형 10"/>
          <p:cNvSpPr/>
          <p:nvPr/>
        </p:nvSpPr>
        <p:spPr>
          <a:xfrm>
            <a:off x="4357654" y="595262"/>
            <a:ext cx="4623030" cy="2308324"/>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photocurrent response of c-mesoITO|SAM-C</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CO</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PSII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also reflects the intrinsic activity of PSII with </a:t>
            </a:r>
            <a:r>
              <a:rPr kumimoji="1" lang="en-US" altLang="ko-KR" dirty="0">
                <a:solidFill>
                  <a:srgbClr val="FF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dirty="0" smtClean="0">
                <a:solidFill>
                  <a:srgbClr val="FF0000"/>
                </a:solidFill>
                <a:latin typeface="Times New Roman" panose="02020603050405020304" pitchFamily="18" charset="0"/>
                <a:ea typeface="맑은 고딕" pitchFamily="50" charset="-127"/>
                <a:cs typeface="Times New Roman" panose="02020603050405020304" pitchFamily="18" charset="0"/>
              </a:rPr>
              <a:t>highest activity at pH 6.5</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a:t>
            </a:r>
          </a:p>
          <a:p>
            <a:pPr marL="285750" indent="-285750" fontAlgn="base">
              <a:spcBef>
                <a:spcPct val="0"/>
              </a:spcBef>
              <a:spcAft>
                <a:spcPct val="0"/>
              </a:spcAft>
              <a:buFont typeface="Wingdings" panose="05000000000000000000" pitchFamily="2" charset="2"/>
              <a:buChar char="ü"/>
            </a:pPr>
            <a:endPar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Decreased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DET photocurrents were observed at pH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5.5 (0.053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0.003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μA</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cm</a:t>
            </a:r>
            <a:r>
              <a:rPr kumimoji="1" lang="en-US" altLang="ko-KR"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and pH 7.5 (0.08 ± 0.03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μA</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cm</a:t>
            </a:r>
            <a:r>
              <a:rPr kumimoji="1" lang="en-US" altLang="ko-KR"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12" name="직사각형 11"/>
          <p:cNvSpPr/>
          <p:nvPr/>
        </p:nvSpPr>
        <p:spPr>
          <a:xfrm>
            <a:off x="4357654" y="2781355"/>
            <a:ext cx="4603980" cy="3693319"/>
          </a:xfrm>
          <a:prstGeom prst="rect">
            <a:avLst/>
          </a:prstGeom>
        </p:spPr>
        <p:txBody>
          <a:bodyPr wrap="square">
            <a:spAutoFit/>
          </a:bodyPr>
          <a:lstStyle/>
          <a:p>
            <a:pPr marL="285750" indent="-285750"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Q</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site inhibitor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DCMU (3-</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(3,4-dichlorophenyl)-</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1,1-imethylurea)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binds to the Q</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pocket and blocks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electron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transfer from Q</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to Q</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
            </a:r>
          </a:p>
          <a:p>
            <a:pPr marL="285750" indent="-285750" fontAlgn="base">
              <a:spcBef>
                <a:spcPct val="0"/>
              </a:spcBef>
              <a:spcAft>
                <a:spcPct val="0"/>
              </a:spcAft>
              <a:buFont typeface="Wingdings" panose="05000000000000000000" pitchFamily="2" charset="2"/>
              <a:buChar char="ü"/>
            </a:pPr>
            <a:endPar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Addition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of 3-(3,4-dichlorophenyl)-1,1-dimethylurea (1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mM</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to the electrolyte solution for c-mesoITO|SAM-C</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CO</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PSII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resulted in a two-third reduction in photocurrent of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DET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(0.15 ± 0.01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μA</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cm</a:t>
            </a:r>
            <a:r>
              <a:rPr kumimoji="1" lang="en-US" altLang="ko-KR"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suggesting a DET pathway via Q</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A</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to the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electrode in addition to the dominating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electron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delivery by Q</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B</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2939272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srcRect/>
          <a:stretch>
            <a:fillRect/>
          </a:stretch>
        </p:blipFill>
        <p:spPr bwMode="auto">
          <a:xfrm>
            <a:off x="428596" y="3663723"/>
            <a:ext cx="8143932" cy="2857520"/>
          </a:xfrm>
          <a:prstGeom prst="rect">
            <a:avLst/>
          </a:prstGeom>
          <a:noFill/>
          <a:ln w="9525">
            <a:noFill/>
            <a:miter lim="800000"/>
            <a:headEnd/>
            <a:tailEnd/>
          </a:ln>
          <a:effectLst/>
        </p:spPr>
      </p:pic>
      <p:sp>
        <p:nvSpPr>
          <p:cNvPr id="15" name="직사각형 14"/>
          <p:cNvSpPr/>
          <p:nvPr/>
        </p:nvSpPr>
        <p:spPr>
          <a:xfrm>
            <a:off x="742923" y="5121389"/>
            <a:ext cx="1214446" cy="6048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6" name="직사각형 15"/>
          <p:cNvSpPr/>
          <p:nvPr/>
        </p:nvSpPr>
        <p:spPr>
          <a:xfrm>
            <a:off x="6286512" y="4592417"/>
            <a:ext cx="2214578" cy="1252546"/>
          </a:xfrm>
          <a:prstGeom prst="rect">
            <a:avLst/>
          </a:prstGeom>
          <a:solidFill>
            <a:srgbClr val="FF0000">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17" name="직사각형 16"/>
          <p:cNvSpPr/>
          <p:nvPr/>
        </p:nvSpPr>
        <p:spPr>
          <a:xfrm>
            <a:off x="2357422" y="4592417"/>
            <a:ext cx="2428892" cy="1257309"/>
          </a:xfrm>
          <a:prstGeom prst="rect">
            <a:avLst/>
          </a:prstGeom>
          <a:solidFill>
            <a:srgbClr val="0000FF">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dirty="0">
              <a:solidFill>
                <a:srgbClr val="0000FF"/>
              </a:solidFill>
            </a:endParaRPr>
          </a:p>
        </p:txBody>
      </p:sp>
      <p:pic>
        <p:nvPicPr>
          <p:cNvPr id="25" name="Picture 5"/>
          <p:cNvPicPr>
            <a:picLocks noChangeAspect="1" noChangeArrowheads="1"/>
          </p:cNvPicPr>
          <p:nvPr/>
        </p:nvPicPr>
        <p:blipFill>
          <a:blip r:embed="rId4"/>
          <a:srcRect/>
          <a:stretch>
            <a:fillRect/>
          </a:stretch>
        </p:blipFill>
        <p:spPr bwMode="auto">
          <a:xfrm>
            <a:off x="251520" y="1270551"/>
            <a:ext cx="5539193" cy="2000264"/>
          </a:xfrm>
          <a:prstGeom prst="rect">
            <a:avLst/>
          </a:prstGeom>
          <a:noFill/>
          <a:ln w="9525">
            <a:noFill/>
            <a:round/>
            <a:headEnd/>
            <a:tailEnd/>
          </a:ln>
          <a:effectLst/>
        </p:spPr>
      </p:pic>
      <p:sp>
        <p:nvSpPr>
          <p:cNvPr id="26" name="직사각형 25"/>
          <p:cNvSpPr/>
          <p:nvPr/>
        </p:nvSpPr>
        <p:spPr>
          <a:xfrm>
            <a:off x="2562210" y="5235358"/>
            <a:ext cx="5796003" cy="185739"/>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7" name="직사각형 26"/>
          <p:cNvSpPr/>
          <p:nvPr/>
        </p:nvSpPr>
        <p:spPr>
          <a:xfrm>
            <a:off x="2776428" y="1675265"/>
            <a:ext cx="2857520" cy="28575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 name="TextBox 1"/>
          <p:cNvSpPr txBox="1"/>
          <p:nvPr/>
        </p:nvSpPr>
        <p:spPr>
          <a:xfrm>
            <a:off x="5743223" y="2618111"/>
            <a:ext cx="3211135" cy="369332"/>
          </a:xfrm>
          <a:prstGeom prst="rect">
            <a:avLst/>
          </a:prstGeom>
          <a:noFill/>
        </p:spPr>
        <p:txBody>
          <a:bodyPr wrap="none" rtlCol="0">
            <a:spAutoFit/>
          </a:bodyPr>
          <a:lstStyle/>
          <a:p>
            <a:r>
              <a:rPr lang="en-US" altLang="ko-KR" dirty="0" smtClean="0">
                <a:latin typeface="Arial Unicode MS" panose="020B0604020202020204" pitchFamily="50" charset="-127"/>
                <a:ea typeface="Arial Unicode MS" panose="020B0604020202020204" pitchFamily="50" charset="-127"/>
                <a:cs typeface="Arial Unicode MS" panose="020B0604020202020204" pitchFamily="50" charset="-127"/>
              </a:rPr>
              <a:t>Long linker : low photocurrent</a:t>
            </a:r>
            <a:endParaRPr lang="ko-KR" altLang="en-US"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
        <p:nvSpPr>
          <p:cNvPr id="3" name="TextBox 2"/>
          <p:cNvSpPr txBox="1"/>
          <p:nvPr/>
        </p:nvSpPr>
        <p:spPr>
          <a:xfrm>
            <a:off x="1580147" y="385020"/>
            <a:ext cx="6412333" cy="461665"/>
          </a:xfrm>
          <a:prstGeom prst="rect">
            <a:avLst/>
          </a:prstGeom>
          <a:noFill/>
        </p:spPr>
        <p:txBody>
          <a:bodyPr wrap="none" rtlCol="0">
            <a:spAutoFit/>
          </a:bodyPr>
          <a:lstStyle/>
          <a:p>
            <a:r>
              <a:rPr lang="en-US" altLang="ko-KR" sz="2400" b="1" dirty="0" smtClean="0">
                <a:latin typeface="Arial Unicode MS" panose="020B0604020202020204" pitchFamily="50" charset="-127"/>
                <a:ea typeface="Arial Unicode MS" panose="020B0604020202020204" pitchFamily="50" charset="-127"/>
                <a:cs typeface="Arial Unicode MS" panose="020B0604020202020204" pitchFamily="50" charset="-127"/>
              </a:rPr>
              <a:t>Effect of length of a linker on the photocurrent</a:t>
            </a:r>
            <a:endParaRPr lang="ko-KR" altLang="en-US" sz="2400" b="1" dirty="0">
              <a:latin typeface="Arial Unicode MS" panose="020B0604020202020204" pitchFamily="50" charset="-127"/>
              <a:ea typeface="Arial Unicode MS" panose="020B0604020202020204" pitchFamily="50" charset="-127"/>
              <a:cs typeface="Arial Unicode MS" panose="020B0604020202020204" pitchFamily="50" charset="-127"/>
            </a:endParaRPr>
          </a:p>
        </p:txBody>
      </p:sp>
    </p:spTree>
    <p:extLst>
      <p:ext uri="{BB962C8B-B14F-4D97-AF65-F5344CB8AC3E}">
        <p14:creationId xmlns:p14="http://schemas.microsoft.com/office/powerpoint/2010/main" val="29293827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p:cNvPicPr>
            <a:picLocks noChangeAspect="1" noChangeArrowheads="1"/>
          </p:cNvPicPr>
          <p:nvPr/>
        </p:nvPicPr>
        <p:blipFill>
          <a:blip r:embed="rId3" cstate="print"/>
          <a:srcRect/>
          <a:stretch>
            <a:fillRect/>
          </a:stretch>
        </p:blipFill>
        <p:spPr bwMode="auto">
          <a:xfrm>
            <a:off x="0" y="0"/>
            <a:ext cx="9144000" cy="1000125"/>
          </a:xfrm>
          <a:prstGeom prst="rect">
            <a:avLst/>
          </a:prstGeom>
          <a:noFill/>
          <a:ln w="9525">
            <a:noFill/>
            <a:miter lim="800000"/>
            <a:headEnd/>
            <a:tailEnd/>
          </a:ln>
        </p:spPr>
      </p:pic>
      <p:sp>
        <p:nvSpPr>
          <p:cNvPr id="3075" name="Rectangle 4"/>
          <p:cNvSpPr>
            <a:spLocks noChangeArrowheads="1"/>
          </p:cNvSpPr>
          <p:nvPr/>
        </p:nvSpPr>
        <p:spPr bwMode="auto">
          <a:xfrm>
            <a:off x="0" y="6597650"/>
            <a:ext cx="9144000" cy="260350"/>
          </a:xfrm>
          <a:prstGeom prst="rect">
            <a:avLst/>
          </a:prstGeom>
          <a:solidFill>
            <a:schemeClr val="accent1">
              <a:alpha val="61176"/>
            </a:schemeClr>
          </a:solidFill>
          <a:ln w="9525">
            <a:noFill/>
            <a:miter lim="800000"/>
            <a:headEnd/>
            <a:tailEnd/>
          </a:ln>
        </p:spPr>
        <p:txBody>
          <a:bodyPr wrap="none" anchor="ct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76" name="Line 7"/>
          <p:cNvSpPr>
            <a:spLocks noChangeShapeType="1"/>
          </p:cNvSpPr>
          <p:nvPr/>
        </p:nvSpPr>
        <p:spPr bwMode="auto">
          <a:xfrm>
            <a:off x="323850" y="692150"/>
            <a:ext cx="8820150" cy="0"/>
          </a:xfrm>
          <a:prstGeom prst="line">
            <a:avLst/>
          </a:prstGeom>
          <a:noFill/>
          <a:ln w="28575">
            <a:solidFill>
              <a:srgbClr val="969696"/>
            </a:solidFill>
            <a:round/>
            <a:headEnd/>
            <a:tailEnd/>
          </a:ln>
        </p:spPr>
        <p:txBody>
          <a:bodyPr/>
          <a:lstStyle/>
          <a:p>
            <a:pPr fontAlgn="base">
              <a:spcBef>
                <a:spcPct val="0"/>
              </a:spcBef>
              <a:spcAft>
                <a:spcPct val="0"/>
              </a:spcAft>
            </a:pPr>
            <a:endParaRPr kumimoji="1" lang="ko-KR" altLang="en-US">
              <a:solidFill>
                <a:srgbClr val="000000"/>
              </a:solidFill>
              <a:latin typeface="맑은 고딕" pitchFamily="50" charset="-127"/>
              <a:ea typeface="맑은 고딕" pitchFamily="50" charset="-127"/>
            </a:endParaRPr>
          </a:p>
        </p:txBody>
      </p:sp>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9700" name="Picture 4" descr="http://jandimall.com/shop/data/editor/1275974990.jpg"/>
          <p:cNvPicPr>
            <a:picLocks noChangeAspect="1" noChangeArrowheads="1"/>
          </p:cNvPicPr>
          <p:nvPr/>
        </p:nvPicPr>
        <p:blipFill>
          <a:blip r:embed="rId4" cstate="print"/>
          <a:srcRect/>
          <a:stretch>
            <a:fillRect/>
          </a:stretch>
        </p:blipFill>
        <p:spPr bwMode="auto">
          <a:xfrm>
            <a:off x="8072454" y="0"/>
            <a:ext cx="1071546" cy="1071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그림 12" descr="번짐버튼B.png"/>
          <p:cNvPicPr>
            <a:picLocks noChangeAspect="1"/>
          </p:cNvPicPr>
          <p:nvPr/>
        </p:nvPicPr>
        <p:blipFill>
          <a:blip r:embed="rId5" cstate="print"/>
          <a:srcRect/>
          <a:stretch>
            <a:fillRect/>
          </a:stretch>
        </p:blipFill>
        <p:spPr bwMode="auto">
          <a:xfrm>
            <a:off x="571500" y="285750"/>
            <a:ext cx="314325" cy="314325"/>
          </a:xfrm>
          <a:prstGeom prst="rect">
            <a:avLst/>
          </a:prstGeom>
          <a:noFill/>
          <a:ln w="9525">
            <a:noFill/>
            <a:miter lim="800000"/>
            <a:headEnd/>
            <a:tailEnd/>
          </a:ln>
        </p:spPr>
      </p:pic>
      <p:sp>
        <p:nvSpPr>
          <p:cNvPr id="9" name="슬라이드 번호 개체 틀 8"/>
          <p:cNvSpPr>
            <a:spLocks noGrp="1"/>
          </p:cNvSpPr>
          <p:nvPr>
            <p:ph type="sldNum" sz="quarter" idx="12"/>
          </p:nvPr>
        </p:nvSpPr>
        <p:spPr/>
        <p:txBody>
          <a:bodyPr/>
          <a:lstStyle/>
          <a:p>
            <a:pPr>
              <a:defRPr/>
            </a:pPr>
            <a:fld id="{CAC80D74-3009-4B50-9181-33AAF474A1B8}" type="slidenum">
              <a:rPr lang="en-US" altLang="ko-KR" smtClean="0">
                <a:solidFill>
                  <a:srgbClr val="000000"/>
                </a:solidFill>
              </a:rPr>
              <a:pPr>
                <a:defRPr/>
              </a:pPr>
              <a:t>37</a:t>
            </a:fld>
            <a:endParaRPr lang="en-US" altLang="ko-KR">
              <a:solidFill>
                <a:srgbClr val="000000"/>
              </a:solidFill>
            </a:endParaRPr>
          </a:p>
        </p:txBody>
      </p:sp>
      <p:sp>
        <p:nvSpPr>
          <p:cNvPr id="10" name="직사각형 9"/>
          <p:cNvSpPr/>
          <p:nvPr/>
        </p:nvSpPr>
        <p:spPr>
          <a:xfrm>
            <a:off x="241527" y="1739751"/>
            <a:ext cx="8660946" cy="3693319"/>
          </a:xfrm>
          <a:prstGeom prst="rect">
            <a:avLst/>
          </a:prstGeom>
        </p:spPr>
        <p:txBody>
          <a:bodyPr wrap="square">
            <a:spAutoFit/>
          </a:bodyPr>
          <a:lstStyle/>
          <a:p>
            <a:pPr marL="285750" indent="-285750" algn="just"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Electrostatic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interactions between PSII and the negatively charged </a:t>
            </a:r>
            <a:r>
              <a:rPr kumimoji="1" lang="en-US" altLang="ko-KR" i="1" dirty="0" err="1">
                <a:solidFill>
                  <a:srgbClr val="000000"/>
                </a:solidFill>
                <a:latin typeface="Times New Roman" panose="02020603050405020304" pitchFamily="18" charset="0"/>
                <a:ea typeface="맑은 고딕" pitchFamily="50" charset="-127"/>
                <a:cs typeface="Times New Roman" panose="02020603050405020304" pitchFamily="18" charset="0"/>
              </a:rPr>
              <a:t>meso</a:t>
            </a:r>
            <a:r>
              <a:rPr kumimoji="1" lang="en-US" altLang="ko-KR" i="1" dirty="0">
                <a:solidFill>
                  <a:srgbClr val="000000"/>
                </a:solidFill>
                <a:latin typeface="Times New Roman" panose="02020603050405020304" pitchFamily="18" charset="0"/>
                <a:ea typeface="맑은 고딕" pitchFamily="50" charset="-127"/>
                <a:cs typeface="Times New Roman" panose="02020603050405020304" pitchFamily="18" charset="0"/>
              </a:rPr>
              <a:t>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ITO electrode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orient PSII via its dipole moment in its favorable orientation for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interfacial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electron transfer.</a:t>
            </a:r>
          </a:p>
          <a:p>
            <a:pPr marL="285750" indent="-285750" algn="just" fontAlgn="base">
              <a:spcBef>
                <a:spcPct val="0"/>
              </a:spcBef>
              <a:spcAft>
                <a:spcPct val="0"/>
              </a:spcAft>
              <a:buFont typeface="Wingdings" panose="05000000000000000000" pitchFamily="2" charset="2"/>
              <a:buChar char="ü"/>
            </a:pPr>
            <a:endPar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carboxylates from the SAM can be covalently coupled with EDC and NHS to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amine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residues from amino acids in PSII.</a:t>
            </a:r>
          </a:p>
          <a:p>
            <a:pPr marL="285750" indent="-285750" algn="just" fontAlgn="base">
              <a:spcBef>
                <a:spcPct val="0"/>
              </a:spcBef>
              <a:spcAft>
                <a:spcPct val="0"/>
              </a:spcAft>
              <a:buFont typeface="Wingdings" panose="05000000000000000000" pitchFamily="2" charset="2"/>
              <a:buChar char="ü"/>
            </a:pPr>
            <a:endPar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Covalent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attachment of PSII in its electrostatically improved orientation to the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SAM-modified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ITO electrode was accomplished via an amide bond to further enhance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red-light-driven</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direct electron transfer and stability of the PSII hybrid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photoelectrode</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a:t>
            </a:r>
          </a:p>
          <a:p>
            <a:pPr marL="285750" indent="-285750" algn="just" fontAlgn="base">
              <a:spcBef>
                <a:spcPct val="0"/>
              </a:spcBef>
              <a:spcAft>
                <a:spcPct val="0"/>
              </a:spcAft>
              <a:buFont typeface="Wingdings" panose="05000000000000000000" pitchFamily="2" charset="2"/>
              <a:buChar char="ü"/>
            </a:pPr>
            <a:endPar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285750" indent="-285750" algn="just" fontAlgn="base">
              <a:spcBef>
                <a:spcPct val="0"/>
              </a:spcBef>
              <a:spcAft>
                <a:spcPct val="0"/>
              </a:spcAft>
              <a:buFont typeface="Wingdings" panose="05000000000000000000" pitchFamily="2" charset="2"/>
              <a:buChar char="ü"/>
            </a:pP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photon-to-current conversion efficiency of </a:t>
            </a:r>
            <a:r>
              <a:rPr kumimoji="1" lang="en-US" altLang="ko-KR" dirty="0" err="1">
                <a:solidFill>
                  <a:srgbClr val="000000"/>
                </a:solidFill>
                <a:latin typeface="Times New Roman" panose="02020603050405020304" pitchFamily="18" charset="0"/>
                <a:ea typeface="맑은 고딕" pitchFamily="50" charset="-127"/>
                <a:cs typeface="Times New Roman" panose="02020603050405020304" pitchFamily="18" charset="0"/>
              </a:rPr>
              <a:t>cmesoITO</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 SAM-C</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CO</a:t>
            </a:r>
            <a:r>
              <a:rPr kumimoji="1" lang="en-US" altLang="ko-KR"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2</a:t>
            </a:r>
            <a:r>
              <a:rPr kumimoji="1" lang="en-US" altLang="ko-KR" baseline="30000" dirty="0">
                <a:solidFill>
                  <a:srgbClr val="000000"/>
                </a:solidFill>
                <a:latin typeface="Times New Roman" panose="02020603050405020304" pitchFamily="18" charset="0"/>
                <a:ea typeface="맑은 고딕" pitchFamily="50" charset="-127"/>
                <a:cs typeface="Times New Roman" panose="02020603050405020304" pitchFamily="18" charset="0"/>
              </a:rPr>
              <a:t>−</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|PSII was </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determined </a:t>
            </a:r>
            <a:r>
              <a:rPr kumimoji="1" lang="en-US" altLang="ko-KR" dirty="0">
                <a:solidFill>
                  <a:srgbClr val="000000"/>
                </a:solidFill>
                <a:latin typeface="Times New Roman" panose="02020603050405020304" pitchFamily="18" charset="0"/>
                <a:ea typeface="맑은 고딕" pitchFamily="50" charset="-127"/>
                <a:cs typeface="Times New Roman" panose="02020603050405020304" pitchFamily="18" charset="0"/>
              </a:rPr>
              <a:t>to be ∼0.01% and 0.1% for DET and MET, respectively</a:t>
            </a:r>
            <a:r>
              <a:rPr kumimoji="1" lang="en-US" altLang="ko-KR" dirty="0" smtClean="0">
                <a:solidFill>
                  <a:srgbClr val="000000"/>
                </a:solidFill>
                <a:latin typeface="Times New Roman" panose="02020603050405020304" pitchFamily="18" charset="0"/>
                <a:ea typeface="맑은 고딕" pitchFamily="50" charset="-127"/>
                <a:cs typeface="Times New Roman" panose="02020603050405020304" pitchFamily="18" charset="0"/>
              </a:rPr>
              <a:t>.</a:t>
            </a:r>
            <a:endParaRPr kumimoji="1" lang="ko-KR" altLang="en-US"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Tree>
    <p:extLst>
      <p:ext uri="{BB962C8B-B14F-4D97-AF65-F5344CB8AC3E}">
        <p14:creationId xmlns:p14="http://schemas.microsoft.com/office/powerpoint/2010/main" val="129035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그룹 16"/>
          <p:cNvGrpSpPr/>
          <p:nvPr/>
        </p:nvGrpSpPr>
        <p:grpSpPr>
          <a:xfrm>
            <a:off x="6155428" y="141238"/>
            <a:ext cx="2841569" cy="2526396"/>
            <a:chOff x="-2879247" y="1455433"/>
            <a:chExt cx="2841569" cy="2526396"/>
          </a:xfrm>
        </p:grpSpPr>
        <p:grpSp>
          <p:nvGrpSpPr>
            <p:cNvPr id="9" name="그룹 8"/>
            <p:cNvGrpSpPr/>
            <p:nvPr/>
          </p:nvGrpSpPr>
          <p:grpSpPr>
            <a:xfrm>
              <a:off x="-2879247" y="1455433"/>
              <a:ext cx="2841569" cy="2526396"/>
              <a:chOff x="376762" y="986665"/>
              <a:chExt cx="2885318" cy="2743869"/>
            </a:xfrm>
          </p:grpSpPr>
          <p:pic>
            <p:nvPicPr>
              <p:cNvPr id="14" name="그림 13"/>
              <p:cNvPicPr>
                <a:picLocks noChangeAspect="1"/>
              </p:cNvPicPr>
              <p:nvPr/>
            </p:nvPicPr>
            <p:blipFill rotWithShape="1">
              <a:blip r:embed="rId3"/>
              <a:srcRect l="-459" t="683" r="51557" b="-4870"/>
              <a:stretch/>
            </p:blipFill>
            <p:spPr>
              <a:xfrm>
                <a:off x="376762" y="986665"/>
                <a:ext cx="2885318" cy="2743869"/>
              </a:xfrm>
              <a:prstGeom prst="rect">
                <a:avLst/>
              </a:prstGeom>
            </p:spPr>
          </p:pic>
          <p:sp>
            <p:nvSpPr>
              <p:cNvPr id="8" name="직사각형 7"/>
              <p:cNvSpPr/>
              <p:nvPr/>
            </p:nvSpPr>
            <p:spPr>
              <a:xfrm>
                <a:off x="376762" y="998063"/>
                <a:ext cx="575263" cy="35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sp>
          <p:nvSpPr>
            <p:cNvPr id="22" name="직사각형 21"/>
            <p:cNvSpPr/>
            <p:nvPr/>
          </p:nvSpPr>
          <p:spPr>
            <a:xfrm>
              <a:off x="-1824644" y="1891920"/>
              <a:ext cx="453083" cy="308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3" name="직사각형 22"/>
            <p:cNvSpPr/>
            <p:nvPr/>
          </p:nvSpPr>
          <p:spPr>
            <a:xfrm>
              <a:off x="-765757" y="1793778"/>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sp>
          <p:nvSpPr>
            <p:cNvPr id="24" name="직사각형 23"/>
            <p:cNvSpPr/>
            <p:nvPr/>
          </p:nvSpPr>
          <p:spPr>
            <a:xfrm>
              <a:off x="-1294638" y="1484784"/>
              <a:ext cx="682062" cy="624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FFFFFF"/>
                </a:solidFill>
              </a:endParaRPr>
            </a:p>
          </p:txBody>
        </p:sp>
      </p:grpSp>
      <p:pic>
        <p:nvPicPr>
          <p:cNvPr id="15" name="그림 14"/>
          <p:cNvPicPr>
            <a:picLocks noChangeAspect="1"/>
          </p:cNvPicPr>
          <p:nvPr/>
        </p:nvPicPr>
        <p:blipFill>
          <a:blip r:embed="rId4"/>
          <a:stretch>
            <a:fillRect/>
          </a:stretch>
        </p:blipFill>
        <p:spPr>
          <a:xfrm>
            <a:off x="6576819" y="3075374"/>
            <a:ext cx="2567181" cy="2264095"/>
          </a:xfrm>
          <a:prstGeom prst="rect">
            <a:avLst/>
          </a:prstGeom>
        </p:spPr>
      </p:pic>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5" cstate="print"/>
          <a:srcRect/>
          <a:stretch>
            <a:fillRect/>
          </a:stretch>
        </p:blipFill>
        <p:spPr bwMode="auto">
          <a:xfrm>
            <a:off x="355476" y="285750"/>
            <a:ext cx="314325" cy="314325"/>
          </a:xfrm>
          <a:prstGeom prst="rect">
            <a:avLst/>
          </a:prstGeom>
          <a:noFill/>
          <a:ln w="9525">
            <a:noFill/>
            <a:miter lim="800000"/>
            <a:headEnd/>
            <a:tailEnd/>
          </a:ln>
        </p:spPr>
      </p:pic>
      <p:grpSp>
        <p:nvGrpSpPr>
          <p:cNvPr id="20" name="그룹 19"/>
          <p:cNvGrpSpPr/>
          <p:nvPr/>
        </p:nvGrpSpPr>
        <p:grpSpPr>
          <a:xfrm>
            <a:off x="155560" y="1191846"/>
            <a:ext cx="3920941" cy="4788438"/>
            <a:chOff x="5076056" y="1036861"/>
            <a:chExt cx="3920941" cy="4788438"/>
          </a:xfrm>
        </p:grpSpPr>
        <p:sp>
          <p:nvSpPr>
            <p:cNvPr id="4" name="직사각형 3"/>
            <p:cNvSpPr/>
            <p:nvPr/>
          </p:nvSpPr>
          <p:spPr>
            <a:xfrm>
              <a:off x="5076056" y="4347971"/>
              <a:ext cx="3920941" cy="1477328"/>
            </a:xfrm>
            <a:prstGeom prst="rect">
              <a:avLst/>
            </a:prstGeom>
          </p:spPr>
          <p:txBody>
            <a:bodyPr wrap="square">
              <a:spAutoFit/>
            </a:bodyPr>
            <a:lstStyle/>
            <a:p>
              <a:pPr algn="just"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Fig. 2 </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AFM images of (a) GO and (b)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on silicon wafers. Insets show the corresponding photographs of the GO and </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aqueous dispersions. (c) UV-vis spectra of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 multilayered films with varying numbers of </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LbL</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depositions on the ITO substrate. The inset shows the absorbance difference at 680 and 720 nm of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 films on the ITO substrate. (d) SEM image of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a:t>
              </a:r>
              <a:r>
                <a:rPr kumimoji="1" lang="en-US" altLang="ko-KR" sz="900" baseline="-25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films on the ITO substrate. The inset shows an AFM image of the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/PSII)2 films on the ITO substrate. PSII enriched membranes are circled by green dashed lines. Z-scale bar is 30 nm for (a) and (b), and 40 nm for the inset of (d).</a:t>
              </a:r>
              <a:endParaRPr kumimoji="1" lang="ko-KR" altLang="en-US" sz="2000" dirty="0">
                <a:solidFill>
                  <a:srgbClr val="000000"/>
                </a:solidFill>
                <a:latin typeface="Arial" panose="020B0604020202020204" pitchFamily="34" charset="0"/>
                <a:ea typeface="맑은 고딕" pitchFamily="50" charset="-127"/>
                <a:cs typeface="Arial" panose="020B0604020202020204" pitchFamily="34" charset="0"/>
              </a:endParaRPr>
            </a:p>
          </p:txBody>
        </p:sp>
        <p:grpSp>
          <p:nvGrpSpPr>
            <p:cNvPr id="6" name="그룹 5"/>
            <p:cNvGrpSpPr/>
            <p:nvPr/>
          </p:nvGrpSpPr>
          <p:grpSpPr>
            <a:xfrm>
              <a:off x="5076056" y="1036861"/>
              <a:ext cx="3813506" cy="3250174"/>
              <a:chOff x="251520" y="914124"/>
              <a:chExt cx="5012805" cy="4286427"/>
            </a:xfrm>
          </p:grpSpPr>
          <p:pic>
            <p:nvPicPr>
              <p:cNvPr id="3" name="그림 2"/>
              <p:cNvPicPr>
                <a:picLocks noChangeAspect="1"/>
              </p:cNvPicPr>
              <p:nvPr/>
            </p:nvPicPr>
            <p:blipFill>
              <a:blip r:embed="rId6"/>
              <a:stretch>
                <a:fillRect/>
              </a:stretch>
            </p:blipFill>
            <p:spPr>
              <a:xfrm>
                <a:off x="251520" y="914124"/>
                <a:ext cx="5012805" cy="4286427"/>
              </a:xfrm>
              <a:prstGeom prst="rect">
                <a:avLst/>
              </a:prstGeom>
            </p:spPr>
          </p:pic>
          <p:sp>
            <p:nvSpPr>
              <p:cNvPr id="5" name="직사각형 4"/>
              <p:cNvSpPr/>
              <p:nvPr/>
            </p:nvSpPr>
            <p:spPr>
              <a:xfrm>
                <a:off x="2998581" y="2629988"/>
                <a:ext cx="1120820" cy="369332"/>
              </a:xfrm>
              <a:prstGeom prst="rect">
                <a:avLst/>
              </a:prstGeom>
            </p:spPr>
            <p:txBody>
              <a:bodyPr wrap="none">
                <a:spAutoFit/>
              </a:bodyPr>
              <a:lstStyle/>
              <a:p>
                <a:pPr fontAlgn="base">
                  <a:spcBef>
                    <a:spcPct val="0"/>
                  </a:spcBef>
                  <a:spcAft>
                    <a:spcPct val="0"/>
                  </a:spcAft>
                </a:pPr>
                <a:r>
                  <a:rPr kumimoji="1" lang="en-US" altLang="ko-KR" dirty="0">
                    <a:solidFill>
                      <a:srgbClr val="FFFFFF">
                        <a:lumMod val="95000"/>
                      </a:srgbClr>
                    </a:solidFill>
                    <a:latin typeface="Arial" panose="020B0604020202020204" pitchFamily="34" charset="0"/>
                    <a:ea typeface="맑은 고딕" pitchFamily="50" charset="-127"/>
                    <a:cs typeface="Arial" panose="020B0604020202020204" pitchFamily="34" charset="0"/>
                  </a:rPr>
                  <a:t>PEI–</a:t>
                </a:r>
                <a:r>
                  <a:rPr kumimoji="1" lang="en-US" altLang="ko-KR" dirty="0" err="1">
                    <a:solidFill>
                      <a:srgbClr val="FFFFFF">
                        <a:lumMod val="95000"/>
                      </a:srgbClr>
                    </a:solidFill>
                    <a:latin typeface="Arial" panose="020B0604020202020204" pitchFamily="34" charset="0"/>
                    <a:ea typeface="맑은 고딕" pitchFamily="50" charset="-127"/>
                    <a:cs typeface="Arial" panose="020B0604020202020204" pitchFamily="34" charset="0"/>
                  </a:rPr>
                  <a:t>rGO</a:t>
                </a:r>
                <a:endParaRPr kumimoji="1" lang="ko-KR" altLang="en-US" dirty="0">
                  <a:solidFill>
                    <a:srgbClr val="FFFFFF">
                      <a:lumMod val="95000"/>
                    </a:srgbClr>
                  </a:solidFill>
                  <a:latin typeface="맑은 고딕" pitchFamily="50" charset="-127"/>
                  <a:ea typeface="맑은 고딕" pitchFamily="50" charset="-127"/>
                </a:endParaRPr>
              </a:p>
            </p:txBody>
          </p:sp>
          <p:sp>
            <p:nvSpPr>
              <p:cNvPr id="12" name="직사각형 11"/>
              <p:cNvSpPr/>
              <p:nvPr/>
            </p:nvSpPr>
            <p:spPr>
              <a:xfrm>
                <a:off x="415442" y="2629988"/>
                <a:ext cx="543739" cy="369332"/>
              </a:xfrm>
              <a:prstGeom prst="rect">
                <a:avLst/>
              </a:prstGeom>
            </p:spPr>
            <p:txBody>
              <a:bodyPr wrap="none">
                <a:spAutoFit/>
              </a:bodyPr>
              <a:lstStyle/>
              <a:p>
                <a:pPr fontAlgn="base">
                  <a:spcBef>
                    <a:spcPct val="0"/>
                  </a:spcBef>
                  <a:spcAft>
                    <a:spcPct val="0"/>
                  </a:spcAft>
                </a:pPr>
                <a:r>
                  <a:rPr kumimoji="1" lang="en-US" altLang="ko-KR" dirty="0">
                    <a:solidFill>
                      <a:srgbClr val="FFFFFF">
                        <a:lumMod val="95000"/>
                      </a:srgbClr>
                    </a:solidFill>
                    <a:latin typeface="Arial" panose="020B0604020202020204" pitchFamily="34" charset="0"/>
                    <a:ea typeface="맑은 고딕" pitchFamily="50" charset="-127"/>
                    <a:cs typeface="Arial" panose="020B0604020202020204" pitchFamily="34" charset="0"/>
                  </a:rPr>
                  <a:t>GO</a:t>
                </a:r>
                <a:endParaRPr kumimoji="1" lang="ko-KR" altLang="en-US" dirty="0">
                  <a:solidFill>
                    <a:srgbClr val="FFFFFF">
                      <a:lumMod val="95000"/>
                    </a:srgbClr>
                  </a:solidFill>
                  <a:latin typeface="맑은 고딕" pitchFamily="50" charset="-127"/>
                  <a:ea typeface="맑은 고딕" pitchFamily="50" charset="-127"/>
                </a:endParaRPr>
              </a:p>
            </p:txBody>
          </p:sp>
        </p:grpSp>
      </p:grpSp>
      <p:sp>
        <p:nvSpPr>
          <p:cNvPr id="7" name="직사각형 6"/>
          <p:cNvSpPr/>
          <p:nvPr/>
        </p:nvSpPr>
        <p:spPr>
          <a:xfrm>
            <a:off x="14358" y="5951021"/>
            <a:ext cx="8982639" cy="830997"/>
          </a:xfrm>
          <a:prstGeom prst="rect">
            <a:avLst/>
          </a:prstGeom>
        </p:spPr>
        <p:txBody>
          <a:bodyPr wrap="square">
            <a:spAutoFit/>
          </a:bodyPr>
          <a:lstStyle/>
          <a:p>
            <a:pPr marL="171450" indent="-171450" algn="just" fontAlgn="base">
              <a:lnSpc>
                <a:spcPct val="150000"/>
              </a:lnSpc>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relative amount of PSII absorbed was quantified by calculating the absorbance difference (ΔA</a:t>
            </a:r>
            <a:r>
              <a:rPr kumimoji="1" lang="en-US" altLang="ko-KR" sz="1600" baseline="-25000" dirty="0">
                <a:solidFill>
                  <a:srgbClr val="000000"/>
                </a:solidFill>
                <a:latin typeface="Times New Roman" panose="02020603050405020304" pitchFamily="18" charset="0"/>
                <a:ea typeface="맑은 고딕" pitchFamily="50" charset="-127"/>
                <a:cs typeface="Times New Roman" panose="02020603050405020304" pitchFamily="18" charset="0"/>
              </a:rPr>
              <a:t>680–720</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at 680 and 720 nm considering the absorption background.</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pic>
        <p:nvPicPr>
          <p:cNvPr id="10" name="그림 9"/>
          <p:cNvPicPr>
            <a:picLocks noChangeAspect="1"/>
          </p:cNvPicPr>
          <p:nvPr/>
        </p:nvPicPr>
        <p:blipFill>
          <a:blip r:embed="rId7"/>
          <a:stretch>
            <a:fillRect/>
          </a:stretch>
        </p:blipFill>
        <p:spPr>
          <a:xfrm>
            <a:off x="4079432" y="2808704"/>
            <a:ext cx="2531107" cy="2377485"/>
          </a:xfrm>
          <a:prstGeom prst="rect">
            <a:avLst/>
          </a:prstGeom>
        </p:spPr>
      </p:pic>
      <p:sp>
        <p:nvSpPr>
          <p:cNvPr id="11" name="직사각형 10"/>
          <p:cNvSpPr/>
          <p:nvPr/>
        </p:nvSpPr>
        <p:spPr>
          <a:xfrm>
            <a:off x="4066554" y="5195454"/>
            <a:ext cx="2586434" cy="784830"/>
          </a:xfrm>
          <a:prstGeom prst="rect">
            <a:avLst/>
          </a:prstGeom>
        </p:spPr>
        <p:txBody>
          <a:bodyPr wrap="square">
            <a:spAutoFit/>
          </a:bodyPr>
          <a:lstStyle/>
          <a:p>
            <a:pPr algn="just"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Figure S8. </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AFM images of (a)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a:t>
            </a:r>
            <a:r>
              <a:rPr kumimoji="1" lang="en-US" altLang="ko-KR" sz="900" baseline="-25000" dirty="0">
                <a:solidFill>
                  <a:srgbClr val="000000"/>
                </a:solidFill>
                <a:latin typeface="Arial" panose="020B0604020202020204" pitchFamily="34" charset="0"/>
                <a:ea typeface="맑은 고딕" pitchFamily="50" charset="-127"/>
                <a:cs typeface="Arial" panose="020B0604020202020204" pitchFamily="34" charset="0"/>
              </a:rPr>
              <a:t>1</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(b)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a:t>
            </a:r>
            <a:r>
              <a:rPr kumimoji="1" lang="en-US" altLang="ko-KR" sz="900" baseline="-25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(c)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a:t>
            </a:r>
            <a:r>
              <a:rPr kumimoji="1" lang="en-US" altLang="ko-KR" sz="900" baseline="-25000" dirty="0">
                <a:solidFill>
                  <a:srgbClr val="000000"/>
                </a:solidFill>
                <a:latin typeface="Arial" panose="020B0604020202020204" pitchFamily="34" charset="0"/>
                <a:ea typeface="맑은 고딕" pitchFamily="50" charset="-127"/>
                <a:cs typeface="Arial" panose="020B0604020202020204" pitchFamily="34" charset="0"/>
              </a:rPr>
              <a:t>3</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and (d) (PEI/PSII)</a:t>
            </a:r>
            <a:r>
              <a:rPr kumimoji="1" lang="en-US" altLang="ko-KR" sz="900" baseline="-25000" dirty="0">
                <a:solidFill>
                  <a:srgbClr val="000000"/>
                </a:solidFill>
                <a:latin typeface="Arial" panose="020B0604020202020204" pitchFamily="34" charset="0"/>
                <a:ea typeface="맑은 고딕" pitchFamily="50" charset="-127"/>
                <a:cs typeface="Arial" panose="020B0604020202020204" pitchFamily="34" charset="0"/>
              </a:rPr>
              <a:t>3</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 multilayered films on ITO substrates. Z-scale bar is 40 nm for (a), (b) and (c), 160 nm for (d), respectively.</a:t>
            </a:r>
            <a:endParaRPr kumimoji="1" lang="ko-KR" altLang="en-US" sz="9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16" name="직사각형 15"/>
          <p:cNvSpPr/>
          <p:nvPr/>
        </p:nvSpPr>
        <p:spPr>
          <a:xfrm>
            <a:off x="6652988" y="5258096"/>
            <a:ext cx="2489622" cy="369332"/>
          </a:xfrm>
          <a:prstGeom prst="rect">
            <a:avLst/>
          </a:prstGeom>
        </p:spPr>
        <p:txBody>
          <a:bodyPr wrap="square">
            <a:spAutoFit/>
          </a:bodyPr>
          <a:lstStyle/>
          <a:p>
            <a:pPr algn="just"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Figure S9. </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Surface coverage of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 multilayered films. </a:t>
            </a:r>
            <a:endParaRPr kumimoji="1" lang="ko-KR" altLang="en-US" sz="9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18" name="직사각형 17"/>
          <p:cNvSpPr/>
          <p:nvPr/>
        </p:nvSpPr>
        <p:spPr>
          <a:xfrm>
            <a:off x="4399530" y="2231687"/>
            <a:ext cx="1895071"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맑은 고딕" pitchFamily="50" charset="-127"/>
                <a:ea typeface="맑은 고딕" pitchFamily="50" charset="-127"/>
              </a:rPr>
              <a:t>Positively charged (+29.2 mV) </a:t>
            </a:r>
            <a:endParaRPr kumimoji="1" lang="ko-KR" altLang="en-US" sz="900" b="1" dirty="0">
              <a:solidFill>
                <a:srgbClr val="0000FF"/>
              </a:solidFill>
              <a:latin typeface="맑은 고딕" pitchFamily="50" charset="-127"/>
              <a:ea typeface="맑은 고딕" pitchFamily="50" charset="-127"/>
            </a:endParaRPr>
          </a:p>
        </p:txBody>
      </p:sp>
      <p:sp>
        <p:nvSpPr>
          <p:cNvPr id="19" name="직사각형 18"/>
          <p:cNvSpPr/>
          <p:nvPr/>
        </p:nvSpPr>
        <p:spPr>
          <a:xfrm>
            <a:off x="4388085" y="1846868"/>
            <a:ext cx="1925527" cy="230832"/>
          </a:xfrm>
          <a:prstGeom prst="rect">
            <a:avLst/>
          </a:prstGeom>
        </p:spPr>
        <p:txBody>
          <a:bodyPr wrap="none">
            <a:spAutoFit/>
          </a:bodyPr>
          <a:lstStyle/>
          <a:p>
            <a:pPr fontAlgn="base">
              <a:spcBef>
                <a:spcPct val="0"/>
              </a:spcBef>
              <a:spcAft>
                <a:spcPct val="0"/>
              </a:spcAft>
            </a:pPr>
            <a:r>
              <a:rPr kumimoji="1" lang="en-US" altLang="ko-KR" sz="900" b="1" dirty="0">
                <a:solidFill>
                  <a:srgbClr val="FF0000"/>
                </a:solidFill>
                <a:latin typeface="맑은 고딕" pitchFamily="50" charset="-127"/>
                <a:ea typeface="맑은 고딕" pitchFamily="50" charset="-127"/>
              </a:rPr>
              <a:t>Negatively charged (−14.8 mV)</a:t>
            </a:r>
            <a:endParaRPr kumimoji="1" lang="ko-KR" altLang="en-US" sz="900" b="1" dirty="0">
              <a:solidFill>
                <a:srgbClr val="FF0000"/>
              </a:solidFill>
              <a:latin typeface="맑은 고딕" pitchFamily="50" charset="-127"/>
              <a:ea typeface="맑은 고딕" pitchFamily="50" charset="-127"/>
            </a:endParaRPr>
          </a:p>
        </p:txBody>
      </p:sp>
      <p:sp>
        <p:nvSpPr>
          <p:cNvPr id="21" name="직사각형 20"/>
          <p:cNvSpPr/>
          <p:nvPr/>
        </p:nvSpPr>
        <p:spPr>
          <a:xfrm>
            <a:off x="4066820" y="3750025"/>
            <a:ext cx="915635" cy="215444"/>
          </a:xfrm>
          <a:prstGeom prst="rect">
            <a:avLst/>
          </a:prstGeom>
        </p:spPr>
        <p:txBody>
          <a:bodyPr wrap="none">
            <a:spAutoFit/>
          </a:bodyPr>
          <a:lstStyle/>
          <a:p>
            <a:pPr fontAlgn="base">
              <a:spcBef>
                <a:spcPct val="0"/>
              </a:spcBef>
              <a:spcAft>
                <a:spcPct val="0"/>
              </a:spcAft>
            </a:pP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(PEI-</a:t>
            </a:r>
            <a:r>
              <a:rPr kumimoji="1" lang="en-US" altLang="ko-KR" sz="800" b="1" dirty="0" err="1">
                <a:solidFill>
                  <a:srgbClr val="FFFFFF">
                    <a:lumMod val="85000"/>
                  </a:srgbClr>
                </a:solidFill>
                <a:latin typeface="Arial" panose="020B0604020202020204" pitchFamily="34" charset="0"/>
                <a:ea typeface="맑은 고딕" pitchFamily="50" charset="-127"/>
                <a:cs typeface="Arial" panose="020B0604020202020204" pitchFamily="34" charset="0"/>
              </a:rPr>
              <a:t>rGO</a:t>
            </a: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/PSII)</a:t>
            </a:r>
            <a:r>
              <a:rPr kumimoji="1" lang="en-US" altLang="ko-KR" sz="800" b="1" baseline="-25000" dirty="0">
                <a:solidFill>
                  <a:srgbClr val="FFFFFF">
                    <a:lumMod val="85000"/>
                  </a:srgbClr>
                </a:solidFill>
                <a:latin typeface="Arial" panose="020B0604020202020204" pitchFamily="34" charset="0"/>
                <a:ea typeface="맑은 고딕" pitchFamily="50" charset="-127"/>
                <a:cs typeface="Arial" panose="020B0604020202020204" pitchFamily="34" charset="0"/>
              </a:rPr>
              <a:t>1</a:t>
            </a:r>
            <a:endParaRPr kumimoji="1" lang="ko-KR" altLang="en-US" sz="800" b="1" dirty="0">
              <a:solidFill>
                <a:srgbClr val="FFFFFF">
                  <a:lumMod val="85000"/>
                </a:srgbClr>
              </a:solidFill>
              <a:latin typeface="맑은 고딕" pitchFamily="50" charset="-127"/>
              <a:ea typeface="맑은 고딕" pitchFamily="50" charset="-127"/>
            </a:endParaRPr>
          </a:p>
        </p:txBody>
      </p:sp>
      <p:sp>
        <p:nvSpPr>
          <p:cNvPr id="30" name="직사각형 29"/>
          <p:cNvSpPr/>
          <p:nvPr/>
        </p:nvSpPr>
        <p:spPr>
          <a:xfrm>
            <a:off x="5384557" y="3739892"/>
            <a:ext cx="934871" cy="215444"/>
          </a:xfrm>
          <a:prstGeom prst="rect">
            <a:avLst/>
          </a:prstGeom>
        </p:spPr>
        <p:txBody>
          <a:bodyPr wrap="none">
            <a:spAutoFit/>
          </a:bodyPr>
          <a:lstStyle/>
          <a:p>
            <a:pPr fontAlgn="base">
              <a:spcBef>
                <a:spcPct val="0"/>
              </a:spcBef>
              <a:spcAft>
                <a:spcPct val="0"/>
              </a:spcAft>
            </a:pP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(PEI-</a:t>
            </a:r>
            <a:r>
              <a:rPr kumimoji="1" lang="en-US" altLang="ko-KR" sz="800" b="1" dirty="0" err="1">
                <a:solidFill>
                  <a:srgbClr val="FFFFFF">
                    <a:lumMod val="85000"/>
                  </a:srgbClr>
                </a:solidFill>
                <a:latin typeface="Arial" panose="020B0604020202020204" pitchFamily="34" charset="0"/>
                <a:ea typeface="맑은 고딕" pitchFamily="50" charset="-127"/>
                <a:cs typeface="Arial" panose="020B0604020202020204" pitchFamily="34" charset="0"/>
              </a:rPr>
              <a:t>rGO</a:t>
            </a: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/PSII)</a:t>
            </a:r>
            <a:r>
              <a:rPr kumimoji="1" lang="en-US" altLang="ko-KR" sz="800" b="1" baseline="-25000" dirty="0">
                <a:solidFill>
                  <a:srgbClr val="FFFFFF">
                    <a:lumMod val="85000"/>
                  </a:srgbClr>
                </a:solidFill>
                <a:latin typeface="Arial" panose="020B0604020202020204" pitchFamily="34" charset="0"/>
                <a:ea typeface="맑은 고딕" pitchFamily="50" charset="-127"/>
                <a:cs typeface="Arial" panose="020B0604020202020204" pitchFamily="34" charset="0"/>
              </a:rPr>
              <a:t>2</a:t>
            </a:r>
            <a:endParaRPr kumimoji="1" lang="ko-KR" altLang="en-US" sz="800" b="1" baseline="-25000" dirty="0">
              <a:solidFill>
                <a:srgbClr val="FFFFFF">
                  <a:lumMod val="85000"/>
                </a:srgbClr>
              </a:solidFill>
              <a:latin typeface="맑은 고딕" pitchFamily="50" charset="-127"/>
              <a:ea typeface="맑은 고딕" pitchFamily="50" charset="-127"/>
            </a:endParaRPr>
          </a:p>
        </p:txBody>
      </p:sp>
      <p:sp>
        <p:nvSpPr>
          <p:cNvPr id="31" name="직사각형 30"/>
          <p:cNvSpPr/>
          <p:nvPr/>
        </p:nvSpPr>
        <p:spPr>
          <a:xfrm>
            <a:off x="4058430" y="4953221"/>
            <a:ext cx="934871" cy="215444"/>
          </a:xfrm>
          <a:prstGeom prst="rect">
            <a:avLst/>
          </a:prstGeom>
        </p:spPr>
        <p:txBody>
          <a:bodyPr wrap="none">
            <a:spAutoFit/>
          </a:bodyPr>
          <a:lstStyle/>
          <a:p>
            <a:pPr fontAlgn="base">
              <a:spcBef>
                <a:spcPct val="0"/>
              </a:spcBef>
              <a:spcAft>
                <a:spcPct val="0"/>
              </a:spcAft>
            </a:pP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(PEI-</a:t>
            </a:r>
            <a:r>
              <a:rPr kumimoji="1" lang="en-US" altLang="ko-KR" sz="800" b="1" dirty="0" err="1">
                <a:solidFill>
                  <a:srgbClr val="FFFFFF">
                    <a:lumMod val="85000"/>
                  </a:srgbClr>
                </a:solidFill>
                <a:latin typeface="Arial" panose="020B0604020202020204" pitchFamily="34" charset="0"/>
                <a:ea typeface="맑은 고딕" pitchFamily="50" charset="-127"/>
                <a:cs typeface="Arial" panose="020B0604020202020204" pitchFamily="34" charset="0"/>
              </a:rPr>
              <a:t>rGO</a:t>
            </a: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/PSII)</a:t>
            </a:r>
            <a:r>
              <a:rPr kumimoji="1" lang="en-US" altLang="ko-KR" sz="800" b="1" baseline="-25000" dirty="0">
                <a:solidFill>
                  <a:srgbClr val="FFFFFF">
                    <a:lumMod val="85000"/>
                  </a:srgbClr>
                </a:solidFill>
                <a:latin typeface="Arial" panose="020B0604020202020204" pitchFamily="34" charset="0"/>
                <a:ea typeface="맑은 고딕" pitchFamily="50" charset="-127"/>
                <a:cs typeface="Arial" panose="020B0604020202020204" pitchFamily="34" charset="0"/>
              </a:rPr>
              <a:t>3</a:t>
            </a:r>
            <a:endParaRPr kumimoji="1" lang="ko-KR" altLang="en-US" sz="800" b="1" baseline="-25000" dirty="0">
              <a:solidFill>
                <a:srgbClr val="FFFFFF">
                  <a:lumMod val="85000"/>
                </a:srgbClr>
              </a:solidFill>
              <a:latin typeface="맑은 고딕" pitchFamily="50" charset="-127"/>
              <a:ea typeface="맑은 고딕" pitchFamily="50" charset="-127"/>
            </a:endParaRPr>
          </a:p>
        </p:txBody>
      </p:sp>
      <p:sp>
        <p:nvSpPr>
          <p:cNvPr id="36" name="직사각형 35"/>
          <p:cNvSpPr/>
          <p:nvPr/>
        </p:nvSpPr>
        <p:spPr>
          <a:xfrm>
            <a:off x="5384557" y="4953221"/>
            <a:ext cx="681597" cy="215444"/>
          </a:xfrm>
          <a:prstGeom prst="rect">
            <a:avLst/>
          </a:prstGeom>
        </p:spPr>
        <p:txBody>
          <a:bodyPr wrap="none">
            <a:spAutoFit/>
          </a:bodyPr>
          <a:lstStyle/>
          <a:p>
            <a:pPr fontAlgn="base">
              <a:spcBef>
                <a:spcPct val="0"/>
              </a:spcBef>
              <a:spcAft>
                <a:spcPct val="0"/>
              </a:spcAft>
            </a:pPr>
            <a:r>
              <a:rPr kumimoji="1" lang="en-US" altLang="ko-KR" sz="800" b="1" dirty="0">
                <a:solidFill>
                  <a:srgbClr val="FFFFFF">
                    <a:lumMod val="85000"/>
                  </a:srgbClr>
                </a:solidFill>
                <a:latin typeface="Arial" panose="020B0604020202020204" pitchFamily="34" charset="0"/>
                <a:ea typeface="맑은 고딕" pitchFamily="50" charset="-127"/>
                <a:cs typeface="Arial" panose="020B0604020202020204" pitchFamily="34" charset="0"/>
              </a:rPr>
              <a:t>(PEI/PSII)</a:t>
            </a:r>
            <a:r>
              <a:rPr kumimoji="1" lang="en-US" altLang="ko-KR" sz="800" b="1" baseline="-25000" dirty="0">
                <a:solidFill>
                  <a:srgbClr val="FFFFFF">
                    <a:lumMod val="85000"/>
                  </a:srgbClr>
                </a:solidFill>
                <a:latin typeface="Arial" panose="020B0604020202020204" pitchFamily="34" charset="0"/>
                <a:ea typeface="맑은 고딕" pitchFamily="50" charset="-127"/>
                <a:cs typeface="Arial" panose="020B0604020202020204" pitchFamily="34" charset="0"/>
              </a:rPr>
              <a:t>3</a:t>
            </a:r>
            <a:endParaRPr kumimoji="1" lang="ko-KR" altLang="en-US" sz="800" b="1" baseline="-25000" dirty="0">
              <a:solidFill>
                <a:srgbClr val="FFFFFF">
                  <a:lumMod val="85000"/>
                </a:srgbClr>
              </a:solidFill>
              <a:latin typeface="맑은 고딕" pitchFamily="50" charset="-127"/>
              <a:ea typeface="맑은 고딕" pitchFamily="50" charset="-127"/>
            </a:endParaRPr>
          </a:p>
        </p:txBody>
      </p:sp>
      <p:sp>
        <p:nvSpPr>
          <p:cNvPr id="25" name="직사각형 24"/>
          <p:cNvSpPr/>
          <p:nvPr/>
        </p:nvSpPr>
        <p:spPr>
          <a:xfrm>
            <a:off x="1992877" y="4156336"/>
            <a:ext cx="1112805" cy="246221"/>
          </a:xfrm>
          <a:prstGeom prst="rect">
            <a:avLst/>
          </a:prstGeom>
        </p:spPr>
        <p:txBody>
          <a:bodyPr wrap="none">
            <a:spAutoFit/>
          </a:bodyPr>
          <a:lstStyle/>
          <a:p>
            <a:pPr fontAlgn="base">
              <a:spcBef>
                <a:spcPct val="0"/>
              </a:spcBef>
              <a:spcAft>
                <a:spcPct val="0"/>
              </a:spcAft>
            </a:pPr>
            <a:r>
              <a:rPr kumimoji="1" lang="en-US" altLang="ko-KR" sz="1000" b="1" dirty="0">
                <a:solidFill>
                  <a:srgbClr val="FFFFFF"/>
                </a:solidFill>
                <a:latin typeface="Arial" panose="020B0604020202020204" pitchFamily="34" charset="0"/>
                <a:ea typeface="맑은 고딕" pitchFamily="50" charset="-127"/>
                <a:cs typeface="Arial" panose="020B0604020202020204" pitchFamily="34" charset="0"/>
              </a:rPr>
              <a:t>(PEI–</a:t>
            </a:r>
            <a:r>
              <a:rPr kumimoji="1" lang="en-US" altLang="ko-KR" sz="1000" b="1" dirty="0" err="1">
                <a:solidFill>
                  <a:srgbClr val="FFFFFF"/>
                </a:solidFill>
                <a:latin typeface="Arial" panose="020B0604020202020204" pitchFamily="34" charset="0"/>
                <a:ea typeface="맑은 고딕" pitchFamily="50" charset="-127"/>
                <a:cs typeface="Arial" panose="020B0604020202020204" pitchFamily="34" charset="0"/>
              </a:rPr>
              <a:t>rGO</a:t>
            </a:r>
            <a:r>
              <a:rPr kumimoji="1" lang="en-US" altLang="ko-KR" sz="1000" b="1" dirty="0">
                <a:solidFill>
                  <a:srgbClr val="FFFFFF"/>
                </a:solidFill>
                <a:latin typeface="Arial" panose="020B0604020202020204" pitchFamily="34" charset="0"/>
                <a:ea typeface="맑은 고딕" pitchFamily="50" charset="-127"/>
                <a:cs typeface="Arial" panose="020B0604020202020204" pitchFamily="34" charset="0"/>
              </a:rPr>
              <a:t>/PSII)</a:t>
            </a:r>
            <a:r>
              <a:rPr kumimoji="1" lang="en-US" altLang="ko-KR" sz="1000" b="1" baseline="-25000" dirty="0">
                <a:solidFill>
                  <a:srgbClr val="FFFFFF"/>
                </a:solidFill>
                <a:latin typeface="Arial" panose="020B0604020202020204" pitchFamily="34" charset="0"/>
                <a:ea typeface="맑은 고딕" pitchFamily="50" charset="-127"/>
                <a:cs typeface="Arial" panose="020B0604020202020204" pitchFamily="34" charset="0"/>
              </a:rPr>
              <a:t>2</a:t>
            </a:r>
            <a:endParaRPr kumimoji="1" lang="ko-KR" altLang="en-US" sz="1000" b="1" dirty="0">
              <a:solidFill>
                <a:srgbClr val="FFFFFF"/>
              </a:solidFill>
              <a:latin typeface="맑은 고딕" pitchFamily="50" charset="-127"/>
              <a:ea typeface="맑은 고딕" pitchFamily="50" charset="-127"/>
            </a:endParaRPr>
          </a:p>
        </p:txBody>
      </p:sp>
    </p:spTree>
    <p:extLst>
      <p:ext uri="{BB962C8B-B14F-4D97-AF65-F5344CB8AC3E}">
        <p14:creationId xmlns:p14="http://schemas.microsoft.com/office/powerpoint/2010/main" val="1835848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그룹 17"/>
          <p:cNvGrpSpPr/>
          <p:nvPr/>
        </p:nvGrpSpPr>
        <p:grpSpPr>
          <a:xfrm>
            <a:off x="179512" y="3645024"/>
            <a:ext cx="2996621" cy="2376068"/>
            <a:chOff x="853599" y="3688954"/>
            <a:chExt cx="2996621" cy="2376068"/>
          </a:xfrm>
        </p:grpSpPr>
        <p:pic>
          <p:nvPicPr>
            <p:cNvPr id="9" name="그림 8"/>
            <p:cNvPicPr>
              <a:picLocks noChangeAspect="1"/>
            </p:cNvPicPr>
            <p:nvPr/>
          </p:nvPicPr>
          <p:blipFill>
            <a:blip r:embed="rId3"/>
            <a:stretch>
              <a:fillRect/>
            </a:stretch>
          </p:blipFill>
          <p:spPr>
            <a:xfrm>
              <a:off x="853599" y="3688954"/>
              <a:ext cx="2996621" cy="2376068"/>
            </a:xfrm>
            <a:prstGeom prst="rect">
              <a:avLst/>
            </a:prstGeom>
          </p:spPr>
        </p:pic>
        <p:cxnSp>
          <p:nvCxnSpPr>
            <p:cNvPr id="12" name="직선 화살표 연결선 11"/>
            <p:cNvCxnSpPr/>
            <p:nvPr/>
          </p:nvCxnSpPr>
          <p:spPr>
            <a:xfrm flipV="1">
              <a:off x="2498628" y="4718448"/>
              <a:ext cx="0" cy="905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모서리가 둥근 직사각형 13"/>
            <p:cNvSpPr/>
            <p:nvPr/>
          </p:nvSpPr>
          <p:spPr>
            <a:xfrm>
              <a:off x="2327417" y="4124588"/>
              <a:ext cx="348100" cy="569368"/>
            </a:xfrm>
            <a:prstGeom prst="round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009900"/>
                </a:solidFill>
              </a:endParaRPr>
            </a:p>
          </p:txBody>
        </p:sp>
      </p:grpSp>
      <p:pic>
        <p:nvPicPr>
          <p:cNvPr id="5" name="그림 4"/>
          <p:cNvPicPr>
            <a:picLocks noChangeAspect="1"/>
          </p:cNvPicPr>
          <p:nvPr/>
        </p:nvPicPr>
        <p:blipFill rotWithShape="1">
          <a:blip r:embed="rId4"/>
          <a:srcRect l="10047" r="10195"/>
          <a:stretch/>
        </p:blipFill>
        <p:spPr>
          <a:xfrm>
            <a:off x="6335688" y="3734939"/>
            <a:ext cx="2808312" cy="2480336"/>
          </a:xfrm>
          <a:prstGeom prst="rect">
            <a:avLst/>
          </a:prstGeom>
        </p:spPr>
      </p:pic>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5" cstate="print"/>
          <a:srcRect/>
          <a:stretch>
            <a:fillRect/>
          </a:stretch>
        </p:blipFill>
        <p:spPr bwMode="auto">
          <a:xfrm>
            <a:off x="355476" y="285750"/>
            <a:ext cx="314325" cy="314325"/>
          </a:xfrm>
          <a:prstGeom prst="rect">
            <a:avLst/>
          </a:prstGeom>
          <a:noFill/>
          <a:ln w="9525">
            <a:noFill/>
            <a:miter lim="800000"/>
            <a:headEnd/>
            <a:tailEnd/>
          </a:ln>
        </p:spPr>
      </p:pic>
      <p:pic>
        <p:nvPicPr>
          <p:cNvPr id="3" name="그림 2"/>
          <p:cNvPicPr>
            <a:picLocks noChangeAspect="1"/>
          </p:cNvPicPr>
          <p:nvPr/>
        </p:nvPicPr>
        <p:blipFill rotWithShape="1">
          <a:blip r:embed="rId6"/>
          <a:srcRect b="49382"/>
          <a:stretch/>
        </p:blipFill>
        <p:spPr>
          <a:xfrm>
            <a:off x="35933" y="727125"/>
            <a:ext cx="5255965" cy="2223839"/>
          </a:xfrm>
          <a:prstGeom prst="rect">
            <a:avLst/>
          </a:prstGeom>
        </p:spPr>
      </p:pic>
      <p:pic>
        <p:nvPicPr>
          <p:cNvPr id="1026" name="Picture 2" descr="Graphical abstract: Co-assembly of photosystem II/reduced graphene oxide multilayered biohybrid films for enhanced photocur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819" y="736080"/>
            <a:ext cx="5652721" cy="2142876"/>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6362006" y="6171537"/>
            <a:ext cx="2810796" cy="369332"/>
          </a:xfrm>
          <a:prstGeom prst="rect">
            <a:avLst/>
          </a:prstGeom>
        </p:spPr>
        <p:txBody>
          <a:bodyPr wrap="square">
            <a:spAutoFit/>
          </a:bodyPr>
          <a:lstStyle/>
          <a:p>
            <a:pPr algn="just"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Figure S11. </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Photocurrent action spectrum of PSII films on ITO substrate.</a:t>
            </a:r>
            <a:endParaRPr kumimoji="1" lang="ko-KR" altLang="en-US" sz="9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7" name="직사각형 6"/>
          <p:cNvSpPr/>
          <p:nvPr/>
        </p:nvSpPr>
        <p:spPr>
          <a:xfrm>
            <a:off x="8262027" y="1627427"/>
            <a:ext cx="881973" cy="230832"/>
          </a:xfrm>
          <a:prstGeom prst="rect">
            <a:avLst/>
          </a:prstGeom>
        </p:spPr>
        <p:txBody>
          <a:bodyPr wrap="none">
            <a:spAutoFit/>
          </a:bodyPr>
          <a:lstStyle/>
          <a:p>
            <a:pPr fontAlgn="base">
              <a:spcBef>
                <a:spcPct val="0"/>
              </a:spcBef>
              <a:spcAft>
                <a:spcPct val="0"/>
              </a:spcAft>
            </a:pPr>
            <a:r>
              <a:rPr kumimoji="1" lang="en-US" altLang="ko-KR" sz="900" b="1" dirty="0">
                <a:solidFill>
                  <a:srgbClr val="009900"/>
                </a:solidFill>
                <a:latin typeface="Arial" panose="020B0604020202020204" pitchFamily="34" charset="0"/>
                <a:ea typeface="맑은 고딕" pitchFamily="50" charset="-127"/>
                <a:cs typeface="Arial" panose="020B0604020202020204" pitchFamily="34" charset="0"/>
              </a:rPr>
              <a:t>37.2 </a:t>
            </a:r>
            <a:r>
              <a:rPr kumimoji="1" lang="en-US" altLang="ko-KR" sz="900" b="1" dirty="0" err="1">
                <a:solidFill>
                  <a:srgbClr val="009900"/>
                </a:solidFill>
                <a:latin typeface="Arial" panose="020B0604020202020204" pitchFamily="34" charset="0"/>
                <a:ea typeface="맑은 고딕" pitchFamily="50" charset="-127"/>
                <a:cs typeface="Arial" panose="020B0604020202020204" pitchFamily="34" charset="0"/>
              </a:rPr>
              <a:t>nA</a:t>
            </a:r>
            <a:r>
              <a:rPr kumimoji="1" lang="en-US" altLang="ko-KR" sz="900" b="1" dirty="0">
                <a:solidFill>
                  <a:srgbClr val="009900"/>
                </a:solidFill>
                <a:latin typeface="Arial" panose="020B0604020202020204" pitchFamily="34" charset="0"/>
                <a:ea typeface="맑은 고딕" pitchFamily="50" charset="-127"/>
                <a:cs typeface="Arial" panose="020B0604020202020204" pitchFamily="34" charset="0"/>
              </a:rPr>
              <a:t> cm</a:t>
            </a:r>
            <a:r>
              <a:rPr kumimoji="1" lang="en-US" altLang="ko-KR" sz="900" b="1" baseline="30000" dirty="0">
                <a:solidFill>
                  <a:srgbClr val="009900"/>
                </a:solidFill>
                <a:latin typeface="Arial" panose="020B0604020202020204" pitchFamily="34" charset="0"/>
                <a:ea typeface="맑은 고딕" pitchFamily="50" charset="-127"/>
                <a:cs typeface="Arial" panose="020B0604020202020204" pitchFamily="34" charset="0"/>
              </a:rPr>
              <a:t>−2</a:t>
            </a:r>
            <a:endParaRPr kumimoji="1" lang="ko-KR" altLang="en-US" sz="900" b="1" baseline="30000" dirty="0">
              <a:solidFill>
                <a:srgbClr val="009900"/>
              </a:solidFill>
              <a:latin typeface="Arial" panose="020B0604020202020204" pitchFamily="34" charset="0"/>
              <a:ea typeface="맑은 고딕" pitchFamily="50" charset="-127"/>
              <a:cs typeface="Arial" panose="020B0604020202020204" pitchFamily="34" charset="0"/>
            </a:endParaRPr>
          </a:p>
        </p:txBody>
      </p:sp>
      <p:pic>
        <p:nvPicPr>
          <p:cNvPr id="15" name="그림 14"/>
          <p:cNvPicPr>
            <a:picLocks noChangeAspect="1"/>
          </p:cNvPicPr>
          <p:nvPr/>
        </p:nvPicPr>
        <p:blipFill rotWithShape="1">
          <a:blip r:embed="rId6"/>
          <a:srcRect l="50037" t="7" r="44483" b="93437"/>
          <a:stretch/>
        </p:blipFill>
        <p:spPr>
          <a:xfrm>
            <a:off x="2771618" y="692213"/>
            <a:ext cx="288032" cy="288032"/>
          </a:xfrm>
          <a:prstGeom prst="rect">
            <a:avLst/>
          </a:prstGeom>
        </p:spPr>
      </p:pic>
      <p:sp>
        <p:nvSpPr>
          <p:cNvPr id="16" name="직사각형 15"/>
          <p:cNvSpPr/>
          <p:nvPr/>
        </p:nvSpPr>
        <p:spPr>
          <a:xfrm>
            <a:off x="7776260" y="2071297"/>
            <a:ext cx="817853" cy="230832"/>
          </a:xfrm>
          <a:prstGeom prst="rect">
            <a:avLst/>
          </a:prstGeom>
        </p:spPr>
        <p:txBody>
          <a:bodyPr wrap="none">
            <a:spAutoFit/>
          </a:bodyPr>
          <a:lstStyle/>
          <a:p>
            <a:pPr fontAlgn="base">
              <a:spcBef>
                <a:spcPct val="0"/>
              </a:spcBef>
              <a:spcAft>
                <a:spcPct val="0"/>
              </a:spcAft>
            </a:pPr>
            <a:r>
              <a:rPr kumimoji="1" lang="en-US" altLang="ko-KR" sz="900" b="1" dirty="0">
                <a:solidFill>
                  <a:srgbClr val="0000FF"/>
                </a:solidFill>
                <a:latin typeface="Arial" panose="020B0604020202020204" pitchFamily="34" charset="0"/>
                <a:ea typeface="맑은 고딕" pitchFamily="50" charset="-127"/>
                <a:cs typeface="Arial" panose="020B0604020202020204" pitchFamily="34" charset="0"/>
              </a:rPr>
              <a:t>9.2 </a:t>
            </a:r>
            <a:r>
              <a:rPr kumimoji="1" lang="en-US" altLang="ko-KR" sz="900" b="1" dirty="0" err="1">
                <a:solidFill>
                  <a:srgbClr val="0000FF"/>
                </a:solidFill>
                <a:latin typeface="Arial" panose="020B0604020202020204" pitchFamily="34" charset="0"/>
                <a:ea typeface="맑은 고딕" pitchFamily="50" charset="-127"/>
                <a:cs typeface="Arial" panose="020B0604020202020204" pitchFamily="34" charset="0"/>
              </a:rPr>
              <a:t>nA</a:t>
            </a:r>
            <a:r>
              <a:rPr kumimoji="1" lang="en-US" altLang="ko-KR" sz="900" b="1" dirty="0">
                <a:solidFill>
                  <a:srgbClr val="0000FF"/>
                </a:solidFill>
                <a:latin typeface="Arial" panose="020B0604020202020204" pitchFamily="34" charset="0"/>
                <a:ea typeface="맑은 고딕" pitchFamily="50" charset="-127"/>
                <a:cs typeface="Arial" panose="020B0604020202020204" pitchFamily="34" charset="0"/>
              </a:rPr>
              <a:t> cm</a:t>
            </a:r>
            <a:r>
              <a:rPr kumimoji="1" lang="en-US" altLang="ko-KR" sz="900" b="1" baseline="30000" dirty="0">
                <a:solidFill>
                  <a:srgbClr val="0000FF"/>
                </a:solidFill>
                <a:latin typeface="Arial" panose="020B0604020202020204" pitchFamily="34" charset="0"/>
                <a:ea typeface="맑은 고딕" pitchFamily="50" charset="-127"/>
                <a:cs typeface="Arial" panose="020B0604020202020204" pitchFamily="34" charset="0"/>
              </a:rPr>
              <a:t>−2</a:t>
            </a:r>
            <a:endParaRPr kumimoji="1" lang="ko-KR" altLang="en-US" sz="900" b="1" baseline="30000" dirty="0">
              <a:solidFill>
                <a:srgbClr val="0000FF"/>
              </a:solidFill>
              <a:latin typeface="Arial" panose="020B0604020202020204" pitchFamily="34" charset="0"/>
              <a:ea typeface="맑은 고딕" pitchFamily="50" charset="-127"/>
              <a:cs typeface="Arial" panose="020B0604020202020204" pitchFamily="34" charset="0"/>
            </a:endParaRPr>
          </a:p>
        </p:txBody>
      </p:sp>
      <p:sp>
        <p:nvSpPr>
          <p:cNvPr id="17" name="직사각형 16"/>
          <p:cNvSpPr/>
          <p:nvPr/>
        </p:nvSpPr>
        <p:spPr>
          <a:xfrm>
            <a:off x="7968226" y="1891246"/>
            <a:ext cx="881973" cy="230832"/>
          </a:xfrm>
          <a:prstGeom prst="rect">
            <a:avLst/>
          </a:prstGeom>
        </p:spPr>
        <p:txBody>
          <a:bodyPr wrap="none">
            <a:spAutoFit/>
          </a:bodyPr>
          <a:lstStyle/>
          <a:p>
            <a:pPr fontAlgn="base">
              <a:spcBef>
                <a:spcPct val="0"/>
              </a:spcBef>
              <a:spcAft>
                <a:spcPct val="0"/>
              </a:spcAft>
            </a:pPr>
            <a:r>
              <a:rPr kumimoji="1" lang="en-US" altLang="ko-KR" sz="900" b="1" dirty="0">
                <a:solidFill>
                  <a:srgbClr val="CC00FF"/>
                </a:solidFill>
                <a:latin typeface="Arial" panose="020B0604020202020204" pitchFamily="34" charset="0"/>
                <a:ea typeface="맑은 고딕" pitchFamily="50" charset="-127"/>
                <a:cs typeface="Arial" panose="020B0604020202020204" pitchFamily="34" charset="0"/>
              </a:rPr>
              <a:t>19.9 </a:t>
            </a:r>
            <a:r>
              <a:rPr kumimoji="1" lang="en-US" altLang="ko-KR" sz="900" b="1" dirty="0" err="1">
                <a:solidFill>
                  <a:srgbClr val="CC00FF"/>
                </a:solidFill>
                <a:latin typeface="Arial" panose="020B0604020202020204" pitchFamily="34" charset="0"/>
                <a:ea typeface="맑은 고딕" pitchFamily="50" charset="-127"/>
                <a:cs typeface="Arial" panose="020B0604020202020204" pitchFamily="34" charset="0"/>
              </a:rPr>
              <a:t>nA</a:t>
            </a:r>
            <a:r>
              <a:rPr kumimoji="1" lang="en-US" altLang="ko-KR" sz="900" b="1" dirty="0">
                <a:solidFill>
                  <a:srgbClr val="CC00FF"/>
                </a:solidFill>
                <a:latin typeface="Arial" panose="020B0604020202020204" pitchFamily="34" charset="0"/>
                <a:ea typeface="맑은 고딕" pitchFamily="50" charset="-127"/>
                <a:cs typeface="Arial" panose="020B0604020202020204" pitchFamily="34" charset="0"/>
              </a:rPr>
              <a:t> cm</a:t>
            </a:r>
            <a:r>
              <a:rPr kumimoji="1" lang="en-US" altLang="ko-KR" sz="900" b="1" baseline="30000" dirty="0">
                <a:solidFill>
                  <a:srgbClr val="CC00FF"/>
                </a:solidFill>
                <a:latin typeface="Arial" panose="020B0604020202020204" pitchFamily="34" charset="0"/>
                <a:ea typeface="맑은 고딕" pitchFamily="50" charset="-127"/>
                <a:cs typeface="Arial" panose="020B0604020202020204" pitchFamily="34" charset="0"/>
              </a:rPr>
              <a:t>−2</a:t>
            </a:r>
            <a:endParaRPr kumimoji="1" lang="ko-KR" altLang="en-US" sz="900" b="1" baseline="30000" dirty="0">
              <a:solidFill>
                <a:srgbClr val="CC00FF"/>
              </a:solidFill>
              <a:latin typeface="Arial" panose="020B0604020202020204" pitchFamily="34" charset="0"/>
              <a:ea typeface="맑은 고딕" pitchFamily="50" charset="-127"/>
              <a:cs typeface="Arial" panose="020B0604020202020204" pitchFamily="34" charset="0"/>
            </a:endParaRPr>
          </a:p>
        </p:txBody>
      </p:sp>
      <p:sp>
        <p:nvSpPr>
          <p:cNvPr id="11" name="직사각형 10"/>
          <p:cNvSpPr/>
          <p:nvPr/>
        </p:nvSpPr>
        <p:spPr>
          <a:xfrm>
            <a:off x="-33608" y="5993719"/>
            <a:ext cx="3165448" cy="646331"/>
          </a:xfrm>
          <a:prstGeom prst="rect">
            <a:avLst/>
          </a:prstGeom>
        </p:spPr>
        <p:txBody>
          <a:bodyPr wrap="square">
            <a:spAutoFit/>
          </a:bodyPr>
          <a:lstStyle/>
          <a:p>
            <a:pPr algn="just" fontAlgn="base">
              <a:spcBef>
                <a:spcPct val="0"/>
              </a:spcBef>
              <a:spcAft>
                <a:spcPct val="0"/>
              </a:spcAft>
            </a:pPr>
            <a:r>
              <a:rPr kumimoji="1" lang="en-US" altLang="ko-KR" sz="900" b="1" dirty="0">
                <a:solidFill>
                  <a:srgbClr val="000000"/>
                </a:solidFill>
                <a:latin typeface="Arial" panose="020B0604020202020204" pitchFamily="34" charset="0"/>
                <a:ea typeface="맑은 고딕" pitchFamily="50" charset="-127"/>
                <a:cs typeface="Arial" panose="020B0604020202020204" pitchFamily="34" charset="0"/>
              </a:rPr>
              <a:t>Figure S14. </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Photocurrent response of PEI-</a:t>
            </a:r>
            <a:r>
              <a:rPr kumimoji="1" lang="en-US" altLang="ko-KR" sz="9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900" dirty="0">
                <a:solidFill>
                  <a:srgbClr val="000000"/>
                </a:solidFill>
                <a:latin typeface="Arial" panose="020B0604020202020204" pitchFamily="34" charset="0"/>
                <a:ea typeface="맑은 고딕" pitchFamily="50" charset="-127"/>
                <a:cs typeface="Arial" panose="020B0604020202020204" pitchFamily="34" charset="0"/>
              </a:rPr>
              <a:t>/PSII and PEI/PSII multilayered films as a function of different bilayer numbers. All data points represent the average of three independent data sets with standard deviation.</a:t>
            </a:r>
            <a:endParaRPr kumimoji="1" lang="ko-KR" altLang="en-US" sz="9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4" name="직사각형 3"/>
          <p:cNvSpPr/>
          <p:nvPr/>
        </p:nvSpPr>
        <p:spPr>
          <a:xfrm>
            <a:off x="35314" y="2823276"/>
            <a:ext cx="8932300" cy="830997"/>
          </a:xfrm>
          <a:prstGeom prst="rect">
            <a:avLst/>
          </a:prstGeom>
        </p:spPr>
        <p:txBody>
          <a:bodyPr wrap="square">
            <a:spAutoFit/>
          </a:bodyPr>
          <a:lstStyle/>
          <a:p>
            <a:pPr algn="just" fontAlgn="base">
              <a:spcBef>
                <a:spcPct val="0"/>
              </a:spcBef>
              <a:spcAft>
                <a:spcPct val="0"/>
              </a:spcAft>
            </a:pPr>
            <a:r>
              <a:rPr kumimoji="1" lang="en-US" altLang="ko-KR" sz="800" b="1" dirty="0">
                <a:solidFill>
                  <a:srgbClr val="000000"/>
                </a:solidFill>
                <a:latin typeface="Arial" panose="020B0604020202020204" pitchFamily="34" charset="0"/>
                <a:ea typeface="맑은 고딕" pitchFamily="50" charset="-127"/>
                <a:cs typeface="Arial" panose="020B0604020202020204" pitchFamily="34" charset="0"/>
              </a:rPr>
              <a:t>Fig. 3 </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(a) Photocurrent response upon cyclically switched illumination of PEI–</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/PSII multilayered films supported by the ITO substrate. (b) Comparison of the photocurrent response of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i</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pure ITO, (ii) ITO–</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t>
            </a:r>
            <a:r>
              <a:rPr kumimoji="1" lang="it-IT" altLang="ko-KR" sz="800" dirty="0">
                <a:solidFill>
                  <a:srgbClr val="000000"/>
                </a:solidFill>
                <a:latin typeface="Arial" panose="020B0604020202020204" pitchFamily="34" charset="0"/>
                <a:ea typeface="맑은 고딕" pitchFamily="50" charset="-127"/>
                <a:cs typeface="Arial" panose="020B0604020202020204" pitchFamily="34" charset="0"/>
              </a:rPr>
              <a:t>(iii) ITO–PSII, (iv) ITO–PEI/PSII, (v) ITO–PEI–rGO/PSII and (vi) ITO–PEIrGO/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PSII with additional 30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μM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3-(3,4-dichlorophenyl)-1,1-dimethylurea (DCMU) as the inhibitor of PSII in an electrolyte buffer solution. The latter four films possess the identical amount of PSII. (c) Dependence of the photocurrent on the external potential applied on ITO–PSII, ITO–PEI/PSII and ITO–PEI–</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/PSII, respectively. (d) Photocurrent stability of different electrodes under continuous light irradiation. The above photocurrents were measured with a bias potential of 0.25 V vs. saturated calomel electrode (SCE) in an aqueous electrolyte buffer solution (pH 6.5, 20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4-morpholinoethanesulfonic acid (MES), 50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KCl</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5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MgCl</a:t>
            </a:r>
            <a:r>
              <a:rPr kumimoji="1" lang="en-US" altLang="ko-KR" sz="800" baseline="-25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and 3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CaCl</a:t>
            </a:r>
            <a:r>
              <a:rPr kumimoji="1" lang="en-US" altLang="ko-KR" sz="800" baseline="-25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under light illumination (800 nm &gt; λ &gt; 550 nm, P</a:t>
            </a:r>
            <a:r>
              <a:rPr kumimoji="1" lang="en-US" altLang="ko-KR" sz="800" baseline="-25000" dirty="0">
                <a:solidFill>
                  <a:srgbClr val="000000"/>
                </a:solidFill>
                <a:latin typeface="Arial" panose="020B0604020202020204" pitchFamily="34" charset="0"/>
                <a:ea typeface="맑은 고딕" pitchFamily="50" charset="-127"/>
                <a:cs typeface="Arial" panose="020B0604020202020204" pitchFamily="34" charset="0"/>
              </a:rPr>
              <a:t>680</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nm = 10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mW</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cm</a:t>
            </a:r>
            <a:r>
              <a:rPr kumimoji="1" lang="en-US" altLang="ko-KR" sz="800" baseline="30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at 25 °C.</a:t>
            </a:r>
            <a:endParaRPr kumimoji="1" lang="ko-KR" altLang="en-US" sz="8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8" name="직사각형 7"/>
          <p:cNvSpPr/>
          <p:nvPr/>
        </p:nvSpPr>
        <p:spPr>
          <a:xfrm>
            <a:off x="611378" y="612969"/>
            <a:ext cx="1598515" cy="246221"/>
          </a:xfrm>
          <a:prstGeom prst="rect">
            <a:avLst/>
          </a:prstGeom>
        </p:spPr>
        <p:txBody>
          <a:bodyPr wrap="none">
            <a:spAutoFit/>
          </a:bodyPr>
          <a:lstStyle/>
          <a:p>
            <a:pPr fontAlgn="base">
              <a:spcBef>
                <a:spcPct val="0"/>
              </a:spcBef>
              <a:spcAft>
                <a:spcPct val="0"/>
              </a:spcAft>
            </a:pPr>
            <a:r>
              <a:rPr kumimoji="1" lang="en-US" altLang="ko-KR" sz="1000" b="1" dirty="0">
                <a:solidFill>
                  <a:srgbClr val="009900"/>
                </a:solidFill>
                <a:latin typeface="맑은 고딕" pitchFamily="50" charset="-127"/>
                <a:ea typeface="맑은 고딕" pitchFamily="50" charset="-127"/>
              </a:rPr>
              <a:t>( ITO–PEI–</a:t>
            </a:r>
            <a:r>
              <a:rPr kumimoji="1" lang="en-US" altLang="ko-KR" sz="1000" b="1" dirty="0" err="1">
                <a:solidFill>
                  <a:srgbClr val="009900"/>
                </a:solidFill>
                <a:latin typeface="맑은 고딕" pitchFamily="50" charset="-127"/>
                <a:ea typeface="맑은 고딕" pitchFamily="50" charset="-127"/>
              </a:rPr>
              <a:t>rGO</a:t>
            </a:r>
            <a:r>
              <a:rPr kumimoji="1" lang="en-US" altLang="ko-KR" sz="1000" b="1" dirty="0">
                <a:solidFill>
                  <a:srgbClr val="009900"/>
                </a:solidFill>
                <a:latin typeface="맑은 고딕" pitchFamily="50" charset="-127"/>
                <a:ea typeface="맑은 고딕" pitchFamily="50" charset="-127"/>
              </a:rPr>
              <a:t>/ PSII )n </a:t>
            </a:r>
            <a:endParaRPr kumimoji="1" lang="ko-KR" altLang="en-US" sz="1000" b="1" dirty="0">
              <a:solidFill>
                <a:srgbClr val="009900"/>
              </a:solidFill>
              <a:latin typeface="맑은 고딕" pitchFamily="50" charset="-127"/>
              <a:ea typeface="맑은 고딕" pitchFamily="50" charset="-127"/>
            </a:endParaRPr>
          </a:p>
        </p:txBody>
      </p:sp>
      <p:sp>
        <p:nvSpPr>
          <p:cNvPr id="19" name="직사각형 18"/>
          <p:cNvSpPr/>
          <p:nvPr/>
        </p:nvSpPr>
        <p:spPr>
          <a:xfrm>
            <a:off x="3085205" y="4456965"/>
            <a:ext cx="3132784" cy="2308324"/>
          </a:xfrm>
          <a:prstGeom prst="rect">
            <a:avLst/>
          </a:prstGeom>
        </p:spPr>
        <p:txBody>
          <a:bodyPr wrap="square">
            <a:spAutoFit/>
          </a:bodyPr>
          <a:lstStyle/>
          <a:p>
            <a:pPr marL="171450" indent="-171450" algn="just" fontAlgn="base">
              <a:lnSpc>
                <a:spcPct val="150000"/>
              </a:lnSpc>
              <a:spcBef>
                <a:spcPct val="0"/>
              </a:spcBef>
              <a:spcAft>
                <a:spcPct val="0"/>
              </a:spcAft>
              <a:buFont typeface="Wingdings" panose="05000000000000000000" pitchFamily="2" charset="2"/>
              <a:buChar char="ü"/>
            </a:pPr>
            <a:r>
              <a:rPr kumimoji="1" lang="en-US" altLang="ko-KR" sz="1200" b="1" dirty="0">
                <a:solidFill>
                  <a:srgbClr val="000000"/>
                </a:solidFill>
                <a:latin typeface="Arial" panose="020B0604020202020204" pitchFamily="34" charset="0"/>
                <a:ea typeface="맑은 고딕" pitchFamily="50" charset="-127"/>
                <a:cs typeface="Arial" panose="020B0604020202020204" pitchFamily="34" charset="0"/>
              </a:rPr>
              <a:t>With the increase of deposition cycle, no further enhancement of the photocurrent was observed.</a:t>
            </a:r>
          </a:p>
          <a:p>
            <a:pPr marL="171450" indent="-171450" algn="just" fontAlgn="base">
              <a:lnSpc>
                <a:spcPct val="150000"/>
              </a:lnSpc>
              <a:spcBef>
                <a:spcPct val="0"/>
              </a:spcBef>
              <a:spcAft>
                <a:spcPct val="0"/>
              </a:spcAft>
              <a:buFont typeface="Wingdings" panose="05000000000000000000" pitchFamily="2" charset="2"/>
              <a:buChar char="ü"/>
            </a:pPr>
            <a:endParaRPr kumimoji="1" lang="en-US" altLang="ko-KR" sz="1200" b="1" dirty="0">
              <a:solidFill>
                <a:srgbClr val="000000"/>
              </a:solidFill>
              <a:latin typeface="Arial" panose="020B0604020202020204" pitchFamily="34" charset="0"/>
              <a:ea typeface="맑은 고딕" pitchFamily="50" charset="-127"/>
              <a:cs typeface="Arial" panose="020B0604020202020204" pitchFamily="34" charset="0"/>
            </a:endParaRPr>
          </a:p>
          <a:p>
            <a:pPr marL="171450" indent="-171450" algn="just" fontAlgn="base">
              <a:lnSpc>
                <a:spcPct val="150000"/>
              </a:lnSpc>
              <a:spcBef>
                <a:spcPct val="0"/>
              </a:spcBef>
              <a:spcAft>
                <a:spcPct val="0"/>
              </a:spcAft>
              <a:buFont typeface="Wingdings" panose="05000000000000000000" pitchFamily="2" charset="2"/>
              <a:buChar char="ü"/>
            </a:pPr>
            <a:r>
              <a:rPr kumimoji="1" lang="en-US" altLang="ko-KR" sz="1200" b="1" dirty="0">
                <a:solidFill>
                  <a:srgbClr val="000000"/>
                </a:solidFill>
                <a:latin typeface="Arial" panose="020B0604020202020204" pitchFamily="34" charset="0"/>
                <a:ea typeface="맑은 고딕" pitchFamily="50" charset="-127"/>
                <a:cs typeface="Arial" panose="020B0604020202020204" pitchFamily="34" charset="0"/>
              </a:rPr>
              <a:t>This result probably is due to an increasing resistance between the PSII and the electrode and long electron transfer distances.</a:t>
            </a:r>
          </a:p>
        </p:txBody>
      </p:sp>
      <p:sp>
        <p:nvSpPr>
          <p:cNvPr id="26" name="모서리가 둥근 직사각형 25"/>
          <p:cNvSpPr/>
          <p:nvPr/>
        </p:nvSpPr>
        <p:spPr>
          <a:xfrm>
            <a:off x="2166774" y="3994124"/>
            <a:ext cx="821049" cy="1121837"/>
          </a:xfrm>
          <a:prstGeom prst="roundRect">
            <a:avLst/>
          </a:prstGeom>
          <a:no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ko-KR" altLang="en-US">
              <a:solidFill>
                <a:srgbClr val="009900"/>
              </a:solidFill>
            </a:endParaRPr>
          </a:p>
        </p:txBody>
      </p:sp>
    </p:spTree>
    <p:extLst>
      <p:ext uri="{BB962C8B-B14F-4D97-AF65-F5344CB8AC3E}">
        <p14:creationId xmlns:p14="http://schemas.microsoft.com/office/powerpoint/2010/main" val="2240389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srcRect t="48979"/>
          <a:stretch/>
        </p:blipFill>
        <p:spPr>
          <a:xfrm>
            <a:off x="387794" y="464089"/>
            <a:ext cx="8368412" cy="3568973"/>
          </a:xfrm>
          <a:prstGeom prst="rect">
            <a:avLst/>
          </a:prstGeom>
        </p:spPr>
      </p:pic>
      <p:sp>
        <p:nvSpPr>
          <p:cNvPr id="308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002060"/>
                </a:solidFill>
                <a:effectLst>
                  <a:reflection blurRad="6350" stA="55000" endA="300" endPos="45500" dir="5400000" sy="-100000" algn="bl" rotWithShape="0"/>
                </a:effectLst>
                <a:latin typeface="맑은 고딕" pitchFamily="50" charset="-127"/>
                <a:ea typeface="맑은 고딕" pitchFamily="50" charset="-127"/>
              </a:rPr>
              <a:t>R</a:t>
            </a:r>
            <a:r>
              <a:rPr kumimoji="1" lang="en-US" altLang="ko-KR" sz="2000" dirty="0">
                <a:solidFill>
                  <a:srgbClr val="002060"/>
                </a:solidFill>
                <a:effectLst>
                  <a:reflection blurRad="6350" stA="55000" endA="300" endPos="45500" dir="5400000" sy="-100000" algn="bl" rotWithShape="0"/>
                </a:effectLst>
                <a:latin typeface="맑은 고딕" pitchFamily="50" charset="-127"/>
                <a:ea typeface="맑은 고딕" pitchFamily="50" charset="-127"/>
              </a:rPr>
              <a:t>esults</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2"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sp>
        <p:nvSpPr>
          <p:cNvPr id="4" name="직사각형 3"/>
          <p:cNvSpPr/>
          <p:nvPr/>
        </p:nvSpPr>
        <p:spPr>
          <a:xfrm>
            <a:off x="89756" y="4064489"/>
            <a:ext cx="8964488" cy="830997"/>
          </a:xfrm>
          <a:prstGeom prst="rect">
            <a:avLst/>
          </a:prstGeom>
        </p:spPr>
        <p:txBody>
          <a:bodyPr wrap="square">
            <a:spAutoFit/>
          </a:bodyPr>
          <a:lstStyle/>
          <a:p>
            <a:pPr algn="just" fontAlgn="base">
              <a:spcBef>
                <a:spcPct val="0"/>
              </a:spcBef>
              <a:spcAft>
                <a:spcPct val="0"/>
              </a:spcAft>
            </a:pPr>
            <a:r>
              <a:rPr kumimoji="1" lang="en-US" altLang="ko-KR" sz="800" b="1" dirty="0">
                <a:solidFill>
                  <a:srgbClr val="000000"/>
                </a:solidFill>
                <a:latin typeface="Arial" panose="020B0604020202020204" pitchFamily="34" charset="0"/>
                <a:ea typeface="맑은 고딕" pitchFamily="50" charset="-127"/>
                <a:cs typeface="Arial" panose="020B0604020202020204" pitchFamily="34" charset="0"/>
              </a:rPr>
              <a:t>Fig. 3 </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(a) Photocurrent response upon cyclically switched illumination of PEI–</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/PSII multilayered films supported by the ITO substrate. (b) Comparison of the photocurrent response of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i</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pure ITO, (ii) ITO–</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t>
            </a:r>
            <a:r>
              <a:rPr kumimoji="1" lang="it-IT" altLang="ko-KR" sz="800" dirty="0">
                <a:solidFill>
                  <a:srgbClr val="000000"/>
                </a:solidFill>
                <a:latin typeface="Arial" panose="020B0604020202020204" pitchFamily="34" charset="0"/>
                <a:ea typeface="맑은 고딕" pitchFamily="50" charset="-127"/>
                <a:cs typeface="Arial" panose="020B0604020202020204" pitchFamily="34" charset="0"/>
              </a:rPr>
              <a:t>(iii) ITO–PSII, (iv) ITO–PEI/PSII, (v) ITO–PEI–rGO/PSII and (vi) ITO–PEIrGO/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PSII with additional 30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μM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3-(3,4-dichlorophenyl)-1,1-dimethylurea (DCMU) as the inhibitor of PSII in an electrolyte buffer solution. The latter four films possess the identical amount of PSII. (c) Dependence of the photocurrent on the external potential applied on ITO–PSII, ITO–PEI/PSII and ITO–PEI–</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rGO</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/PSII, respectively. (d) Photocurrent stability of different electrodes under continuous light irradiation. The above photocurrents were measured with a bias potential of 0.25 V vs. saturated calomel electrode (SCE) in an aqueous electrolyte buffer solution (pH 6.5, 20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4-morpholinoethanesulfonic acid (MES), 50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KCl</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5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MgCl</a:t>
            </a:r>
            <a:r>
              <a:rPr kumimoji="1" lang="en-US" altLang="ko-KR" sz="800" baseline="-25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and 3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mM</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CaCl</a:t>
            </a:r>
            <a:r>
              <a:rPr kumimoji="1" lang="en-US" altLang="ko-KR" sz="800" baseline="-25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under light illumination (800 nm &gt; λ &gt; 550 nm, P</a:t>
            </a:r>
            <a:r>
              <a:rPr kumimoji="1" lang="en-US" altLang="ko-KR" sz="800" baseline="-25000" dirty="0">
                <a:solidFill>
                  <a:srgbClr val="000000"/>
                </a:solidFill>
                <a:latin typeface="Arial" panose="020B0604020202020204" pitchFamily="34" charset="0"/>
                <a:ea typeface="맑은 고딕" pitchFamily="50" charset="-127"/>
                <a:cs typeface="Arial" panose="020B0604020202020204" pitchFamily="34" charset="0"/>
              </a:rPr>
              <a:t>680</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nm = 10 </a:t>
            </a:r>
            <a:r>
              <a:rPr kumimoji="1" lang="en-US" altLang="ko-KR" sz="800" dirty="0" err="1">
                <a:solidFill>
                  <a:srgbClr val="000000"/>
                </a:solidFill>
                <a:latin typeface="Arial" panose="020B0604020202020204" pitchFamily="34" charset="0"/>
                <a:ea typeface="맑은 고딕" pitchFamily="50" charset="-127"/>
                <a:cs typeface="Arial" panose="020B0604020202020204" pitchFamily="34" charset="0"/>
              </a:rPr>
              <a:t>mW</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cm</a:t>
            </a:r>
            <a:r>
              <a:rPr kumimoji="1" lang="en-US" altLang="ko-KR" sz="800" baseline="30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800" dirty="0">
                <a:solidFill>
                  <a:srgbClr val="000000"/>
                </a:solidFill>
                <a:latin typeface="Arial" panose="020B0604020202020204" pitchFamily="34" charset="0"/>
                <a:ea typeface="맑은 고딕" pitchFamily="50" charset="-127"/>
                <a:cs typeface="Arial" panose="020B0604020202020204" pitchFamily="34" charset="0"/>
              </a:rPr>
              <a:t>) at 25 °C.</a:t>
            </a:r>
            <a:endParaRPr kumimoji="1" lang="ko-KR" altLang="en-US" sz="8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8" name="직사각형 7"/>
          <p:cNvSpPr/>
          <p:nvPr/>
        </p:nvSpPr>
        <p:spPr>
          <a:xfrm>
            <a:off x="129286" y="5020002"/>
            <a:ext cx="8802724" cy="1815882"/>
          </a:xfrm>
          <a:prstGeom prst="rect">
            <a:avLst/>
          </a:prstGeom>
        </p:spPr>
        <p:txBody>
          <a:bodyPr wrap="square">
            <a:spAutoFit/>
          </a:bodyPr>
          <a:lstStyle/>
          <a:p>
            <a:pPr marL="171450" indent="-1714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Light-induced decrease of photosynthetic activity, generally known as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photoinhibition</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is a general phenomenon in all photosynthetic organisms, especially in PSII.</a:t>
            </a:r>
          </a:p>
          <a:p>
            <a:pPr marL="171450" indent="-1714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171450" indent="-1714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stability of the films decreased as PEI–</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rGO</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&gt; PEI/PSII &gt; PSII.</a:t>
            </a:r>
          </a:p>
          <a:p>
            <a:pPr marL="171450" indent="-171450" algn="just" fontAlgn="base">
              <a:spcBef>
                <a:spcPct val="0"/>
              </a:spcBef>
              <a:spcAft>
                <a:spcPct val="0"/>
              </a:spcAft>
              <a:buFont typeface="Wingdings" panose="05000000000000000000" pitchFamily="2" charset="2"/>
              <a:buChar char="ü"/>
            </a:pPr>
            <a:endPar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a:p>
            <a:pPr marL="171450" indent="-171450" algn="just" fontAlgn="base">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photogenerated</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electrons from PSII can be transferred to the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rGO</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sheets quickly through the delocalized π electrons, leading to enhanced photocurrent and reduced photo damage of PSII.</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9" name="직사각형 8"/>
          <p:cNvSpPr/>
          <p:nvPr/>
        </p:nvSpPr>
        <p:spPr>
          <a:xfrm>
            <a:off x="8696208" y="2627106"/>
            <a:ext cx="471604" cy="261610"/>
          </a:xfrm>
          <a:prstGeom prst="rect">
            <a:avLst/>
          </a:prstGeom>
        </p:spPr>
        <p:txBody>
          <a:bodyPr wrap="none">
            <a:spAutoFit/>
          </a:bodyPr>
          <a:lstStyle/>
          <a:p>
            <a:pPr fontAlgn="base">
              <a:spcBef>
                <a:spcPct val="0"/>
              </a:spcBef>
              <a:spcAft>
                <a:spcPct val="0"/>
              </a:spcAft>
            </a:pPr>
            <a:r>
              <a:rPr kumimoji="1" lang="en-US" altLang="ko-KR" sz="1100" b="1" dirty="0">
                <a:solidFill>
                  <a:srgbClr val="FF0000"/>
                </a:solidFill>
                <a:latin typeface="맑은 고딕" pitchFamily="50" charset="-127"/>
                <a:ea typeface="맑은 고딕" pitchFamily="50" charset="-127"/>
              </a:rPr>
              <a:t>65%</a:t>
            </a:r>
            <a:endParaRPr kumimoji="1" lang="ko-KR" altLang="en-US" sz="1100" b="1" dirty="0">
              <a:solidFill>
                <a:srgbClr val="FF0000"/>
              </a:solidFill>
              <a:latin typeface="맑은 고딕" pitchFamily="50" charset="-127"/>
              <a:ea typeface="맑은 고딕" pitchFamily="50" charset="-127"/>
            </a:endParaRPr>
          </a:p>
        </p:txBody>
      </p:sp>
      <p:cxnSp>
        <p:nvCxnSpPr>
          <p:cNvPr id="11" name="직선 연결선 10"/>
          <p:cNvCxnSpPr/>
          <p:nvPr/>
        </p:nvCxnSpPr>
        <p:spPr>
          <a:xfrm>
            <a:off x="5279380" y="1387493"/>
            <a:ext cx="363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8579088" y="2229924"/>
            <a:ext cx="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a:off x="8595527" y="3424058"/>
            <a:ext cx="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8743506" y="2230317"/>
            <a:ext cx="0" cy="118610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p:nvPr/>
        </p:nvCxnSpPr>
        <p:spPr>
          <a:xfrm>
            <a:off x="8733819" y="1439813"/>
            <a:ext cx="0" cy="72000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직사각형 26"/>
          <p:cNvSpPr/>
          <p:nvPr/>
        </p:nvSpPr>
        <p:spPr>
          <a:xfrm>
            <a:off x="8721608" y="1706499"/>
            <a:ext cx="471604" cy="261610"/>
          </a:xfrm>
          <a:prstGeom prst="rect">
            <a:avLst/>
          </a:prstGeom>
        </p:spPr>
        <p:txBody>
          <a:bodyPr wrap="none">
            <a:spAutoFit/>
          </a:bodyPr>
          <a:lstStyle/>
          <a:p>
            <a:pPr fontAlgn="base">
              <a:spcBef>
                <a:spcPct val="0"/>
              </a:spcBef>
              <a:spcAft>
                <a:spcPct val="0"/>
              </a:spcAft>
            </a:pPr>
            <a:r>
              <a:rPr kumimoji="1" lang="en-US" altLang="ko-KR" sz="1100" b="1" dirty="0">
                <a:solidFill>
                  <a:srgbClr val="FF0000"/>
                </a:solidFill>
                <a:latin typeface="맑은 고딕" pitchFamily="50" charset="-127"/>
                <a:ea typeface="맑은 고딕" pitchFamily="50" charset="-127"/>
              </a:rPr>
              <a:t>35%</a:t>
            </a:r>
            <a:endParaRPr kumimoji="1" lang="ko-KR" altLang="en-US" sz="1100" b="1" dirty="0">
              <a:solidFill>
                <a:srgbClr val="FF0000"/>
              </a:solidFill>
              <a:latin typeface="맑은 고딕" pitchFamily="50" charset="-127"/>
              <a:ea typeface="맑은 고딕" pitchFamily="50" charset="-127"/>
            </a:endParaRPr>
          </a:p>
        </p:txBody>
      </p:sp>
    </p:spTree>
    <p:extLst>
      <p:ext uri="{BB962C8B-B14F-4D97-AF65-F5344CB8AC3E}">
        <p14:creationId xmlns:p14="http://schemas.microsoft.com/office/powerpoint/2010/main" val="39794527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Rectangle 6"/>
          <p:cNvSpPr>
            <a:spLocks noChangeArrowheads="1"/>
          </p:cNvSpPr>
          <p:nvPr/>
        </p:nvSpPr>
        <p:spPr bwMode="auto">
          <a:xfrm>
            <a:off x="500034"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C</a:t>
            </a:r>
            <a:r>
              <a:rPr kumimoji="1" lang="en-US" altLang="ko-KR" sz="2000" b="1" dirty="0">
                <a:ln w="0"/>
                <a:solidFill>
                  <a:srgbClr val="002060"/>
                </a:solidFill>
                <a:effectLst>
                  <a:reflection blurRad="6350" stA="55000" endA="300" endPos="45500" dir="5400000" sy="-100000" algn="bl" rotWithShape="0"/>
                </a:effectLst>
                <a:latin typeface="맑은 고딕" pitchFamily="50" charset="-127"/>
                <a:ea typeface="맑은 고딕" pitchFamily="50" charset="-127"/>
              </a:rPr>
              <a:t>onclusion.</a:t>
            </a:r>
            <a:endParaRPr kumimoji="1" lang="ko-KR" altLang="en-US" sz="2000" b="1" cap="all" dirty="0">
              <a:ln w="0"/>
              <a:solidFill>
                <a:srgbClr val="002060"/>
              </a:solidFill>
              <a:effectLst>
                <a:reflection blurRad="6350" stA="55000" endA="300" endPos="45500" dir="5400000" sy="-100000" algn="bl" rotWithShape="0"/>
              </a:effectLst>
              <a:latin typeface="맑은 고딕" pitchFamily="50" charset="-127"/>
              <a:ea typeface="맑은 고딕" pitchFamily="50" charset="-127"/>
            </a:endParaRPr>
          </a:p>
        </p:txBody>
      </p:sp>
      <p:pic>
        <p:nvPicPr>
          <p:cNvPr id="2" name="그림 12" descr="번짐버튼B.png"/>
          <p:cNvPicPr>
            <a:picLocks noChangeAspect="1"/>
          </p:cNvPicPr>
          <p:nvPr/>
        </p:nvPicPr>
        <p:blipFill>
          <a:blip r:embed="rId3" cstate="print"/>
          <a:srcRect/>
          <a:stretch>
            <a:fillRect/>
          </a:stretch>
        </p:blipFill>
        <p:spPr bwMode="auto">
          <a:xfrm>
            <a:off x="571500" y="285750"/>
            <a:ext cx="314325" cy="314325"/>
          </a:xfrm>
          <a:prstGeom prst="rect">
            <a:avLst/>
          </a:prstGeom>
          <a:noFill/>
          <a:ln w="9525">
            <a:noFill/>
            <a:miter lim="800000"/>
            <a:headEnd/>
            <a:tailEnd/>
          </a:ln>
        </p:spPr>
      </p:pic>
      <p:sp>
        <p:nvSpPr>
          <p:cNvPr id="10" name="직사각형 9"/>
          <p:cNvSpPr/>
          <p:nvPr/>
        </p:nvSpPr>
        <p:spPr>
          <a:xfrm>
            <a:off x="345245" y="1276271"/>
            <a:ext cx="8424936" cy="5170646"/>
          </a:xfrm>
          <a:prstGeom prst="rect">
            <a:avLst/>
          </a:prstGeom>
        </p:spPr>
        <p:txBody>
          <a:bodyPr wrap="square">
            <a:spAutoFit/>
          </a:bodyPr>
          <a:lstStyle/>
          <a:p>
            <a:pPr algn="just" fontAlgn="base" latinLnBrk="0">
              <a:lnSpc>
                <a:spcPct val="150000"/>
              </a:lnSpc>
              <a:spcBef>
                <a:spcPct val="0"/>
              </a:spcBef>
              <a:spcAft>
                <a:spcPct val="0"/>
              </a:spcAft>
              <a:buFontTx/>
              <a:buBlip>
                <a:blip r:embed="rId4"/>
              </a:buBlip>
            </a:pPr>
            <a:r>
              <a:rPr kumimoji="1" lang="en-US" altLang="ko-KR" sz="2000" b="1" dirty="0">
                <a:solidFill>
                  <a:srgbClr val="000000"/>
                </a:solidFill>
                <a:latin typeface="맑은 고딕" pitchFamily="50" charset="-127"/>
                <a:ea typeface="맑은 고딕" pitchFamily="50" charset="-127"/>
                <a:cs typeface="Times New Roman" pitchFamily="18" charset="0"/>
              </a:rPr>
              <a:t> This paper has demonstrated a facile </a:t>
            </a:r>
            <a:r>
              <a:rPr kumimoji="1" lang="en-US" altLang="ko-KR" sz="2000" b="1" dirty="0">
                <a:solidFill>
                  <a:srgbClr val="000000"/>
                </a:solidFill>
                <a:latin typeface="맑은 고딕" pitchFamily="50" charset="-127"/>
                <a:ea typeface="맑은 고딕" pitchFamily="50" charset="-127"/>
              </a:rPr>
              <a:t>layer-by-layer (</a:t>
            </a:r>
            <a:r>
              <a:rPr kumimoji="1" lang="en-US" altLang="ko-KR" sz="2000" b="1" dirty="0" err="1">
                <a:solidFill>
                  <a:srgbClr val="000000"/>
                </a:solidFill>
                <a:latin typeface="맑은 고딕" pitchFamily="50" charset="-127"/>
                <a:ea typeface="맑은 고딕" pitchFamily="50" charset="-127"/>
              </a:rPr>
              <a:t>LbL</a:t>
            </a:r>
            <a:r>
              <a:rPr kumimoji="1" lang="en-US" altLang="ko-KR" sz="2000" b="1" dirty="0">
                <a:solidFill>
                  <a:srgbClr val="000000"/>
                </a:solidFill>
                <a:latin typeface="맑은 고딕" pitchFamily="50" charset="-127"/>
                <a:ea typeface="맑은 고딕" pitchFamily="50" charset="-127"/>
              </a:rPr>
              <a:t>) </a:t>
            </a:r>
            <a:r>
              <a:rPr kumimoji="1" lang="en-US" altLang="ko-KR" sz="2000" b="1" dirty="0">
                <a:solidFill>
                  <a:srgbClr val="000000"/>
                </a:solidFill>
                <a:latin typeface="맑은 고딕" pitchFamily="50" charset="-127"/>
                <a:ea typeface="맑은 고딕" pitchFamily="50" charset="-127"/>
                <a:cs typeface="Times New Roman" pitchFamily="18" charset="0"/>
              </a:rPr>
              <a:t>assembly approach for the construction of ITO–PEI–</a:t>
            </a:r>
            <a:r>
              <a:rPr kumimoji="1" lang="en-US" altLang="ko-KR" sz="2000" b="1" dirty="0" err="1">
                <a:solidFill>
                  <a:srgbClr val="000000"/>
                </a:solidFill>
                <a:latin typeface="맑은 고딕" pitchFamily="50" charset="-127"/>
                <a:ea typeface="맑은 고딕" pitchFamily="50" charset="-127"/>
                <a:cs typeface="Times New Roman" pitchFamily="18" charset="0"/>
              </a:rPr>
              <a:t>rGO</a:t>
            </a:r>
            <a:r>
              <a:rPr kumimoji="1" lang="en-US" altLang="ko-KR" sz="2000" b="1" dirty="0">
                <a:solidFill>
                  <a:srgbClr val="000000"/>
                </a:solidFill>
                <a:latin typeface="맑은 고딕" pitchFamily="50" charset="-127"/>
                <a:ea typeface="맑은 고딕" pitchFamily="50" charset="-127"/>
                <a:cs typeface="Times New Roman" pitchFamily="18" charset="0"/>
              </a:rPr>
              <a:t>/PSII as </a:t>
            </a:r>
            <a:r>
              <a:rPr kumimoji="1" lang="en-US" altLang="ko-KR" sz="2000" b="1" dirty="0" err="1">
                <a:solidFill>
                  <a:srgbClr val="000000"/>
                </a:solidFill>
                <a:latin typeface="맑은 고딕" pitchFamily="50" charset="-127"/>
                <a:ea typeface="맑은 고딕" pitchFamily="50" charset="-127"/>
                <a:cs typeface="Times New Roman" pitchFamily="18" charset="0"/>
              </a:rPr>
              <a:t>photoelectrochemical</a:t>
            </a:r>
            <a:r>
              <a:rPr kumimoji="1" lang="en-US" altLang="ko-KR" sz="2000" b="1" dirty="0">
                <a:solidFill>
                  <a:srgbClr val="000000"/>
                </a:solidFill>
                <a:latin typeface="맑은 고딕" pitchFamily="50" charset="-127"/>
                <a:ea typeface="맑은 고딕" pitchFamily="50" charset="-127"/>
                <a:cs typeface="Times New Roman" pitchFamily="18" charset="0"/>
              </a:rPr>
              <a:t> cells.</a:t>
            </a:r>
          </a:p>
          <a:p>
            <a:pPr algn="just" fontAlgn="base" latinLnBrk="0">
              <a:lnSpc>
                <a:spcPct val="150000"/>
              </a:lnSpc>
              <a:spcBef>
                <a:spcPct val="0"/>
              </a:spcBef>
              <a:spcAft>
                <a:spcPct val="0"/>
              </a:spcAft>
              <a:buFontTx/>
              <a:buBlip>
                <a:blip r:embed="rId4"/>
              </a:buBlip>
            </a:pPr>
            <a:endParaRPr kumimoji="1" lang="en-US" altLang="ko-KR" sz="2000" b="1" dirty="0">
              <a:solidFill>
                <a:srgbClr val="000000"/>
              </a:solidFill>
              <a:latin typeface="맑은 고딕" pitchFamily="50" charset="-127"/>
              <a:ea typeface="맑은 고딕" pitchFamily="50" charset="-127"/>
              <a:cs typeface="Times New Roman" pitchFamily="18" charset="0"/>
            </a:endParaRPr>
          </a:p>
          <a:p>
            <a:pPr algn="just" fontAlgn="base" latinLnBrk="0">
              <a:lnSpc>
                <a:spcPct val="150000"/>
              </a:lnSpc>
              <a:spcBef>
                <a:spcPct val="0"/>
              </a:spcBef>
              <a:spcAft>
                <a:spcPct val="0"/>
              </a:spcAft>
              <a:buFontTx/>
              <a:buBlip>
                <a:blip r:embed="rId4"/>
              </a:buBlip>
            </a:pPr>
            <a:r>
              <a:rPr kumimoji="1" lang="en-US" altLang="ko-KR" sz="2000" dirty="0">
                <a:solidFill>
                  <a:srgbClr val="000000"/>
                </a:solidFill>
                <a:latin typeface="맑은 고딕" pitchFamily="50" charset="-127"/>
                <a:ea typeface="맑은 고딕" pitchFamily="50" charset="-127"/>
              </a:rPr>
              <a:t> </a:t>
            </a:r>
            <a:r>
              <a:rPr kumimoji="1" lang="en-US" altLang="ko-KR" sz="2000" b="1" dirty="0">
                <a:solidFill>
                  <a:srgbClr val="000000"/>
                </a:solidFill>
                <a:latin typeface="맑은 고딕" pitchFamily="50" charset="-127"/>
                <a:ea typeface="맑은 고딕" pitchFamily="50" charset="-127"/>
              </a:rPr>
              <a:t>The PEI–</a:t>
            </a:r>
            <a:r>
              <a:rPr kumimoji="1" lang="en-US" altLang="ko-KR" sz="2000" b="1" dirty="0" err="1">
                <a:solidFill>
                  <a:srgbClr val="000000"/>
                </a:solidFill>
                <a:latin typeface="맑은 고딕" pitchFamily="50" charset="-127"/>
                <a:ea typeface="맑은 고딕" pitchFamily="50" charset="-127"/>
              </a:rPr>
              <a:t>rGO</a:t>
            </a:r>
            <a:r>
              <a:rPr kumimoji="1" lang="en-US" altLang="ko-KR" sz="2000" b="1" dirty="0">
                <a:solidFill>
                  <a:srgbClr val="000000"/>
                </a:solidFill>
                <a:latin typeface="맑은 고딕" pitchFamily="50" charset="-127"/>
                <a:ea typeface="맑은 고딕" pitchFamily="50" charset="-127"/>
              </a:rPr>
              <a:t> sheets act as both the electron acceptor and mediator that electrically wire the photosystems with the electrodes.</a:t>
            </a:r>
          </a:p>
          <a:p>
            <a:pPr algn="just" fontAlgn="base" latinLnBrk="0">
              <a:lnSpc>
                <a:spcPct val="150000"/>
              </a:lnSpc>
              <a:spcBef>
                <a:spcPct val="0"/>
              </a:spcBef>
              <a:spcAft>
                <a:spcPct val="0"/>
              </a:spcAft>
              <a:buFontTx/>
              <a:buBlip>
                <a:blip r:embed="rId4"/>
              </a:buBlip>
            </a:pPr>
            <a:endParaRPr kumimoji="1" lang="en-US" altLang="ko-KR" sz="2000" b="1" dirty="0">
              <a:solidFill>
                <a:srgbClr val="000000"/>
              </a:solidFill>
              <a:latin typeface="맑은 고딕" pitchFamily="50" charset="-127"/>
              <a:ea typeface="맑은 고딕" pitchFamily="50" charset="-127"/>
            </a:endParaRPr>
          </a:p>
          <a:p>
            <a:pPr algn="just" fontAlgn="base" latinLnBrk="0">
              <a:lnSpc>
                <a:spcPct val="150000"/>
              </a:lnSpc>
              <a:spcBef>
                <a:spcPct val="0"/>
              </a:spcBef>
              <a:spcAft>
                <a:spcPct val="0"/>
              </a:spcAft>
              <a:buFontTx/>
              <a:buBlip>
                <a:blip r:embed="rId4"/>
              </a:buBlip>
            </a:pPr>
            <a:r>
              <a:rPr kumimoji="1" lang="en-US" altLang="ko-KR" sz="2000" b="1" dirty="0">
                <a:solidFill>
                  <a:srgbClr val="000000"/>
                </a:solidFill>
                <a:latin typeface="맑은 고딕" pitchFamily="50" charset="-127"/>
                <a:ea typeface="맑은 고딕" pitchFamily="50" charset="-127"/>
              </a:rPr>
              <a:t> Higher photocurrent could be achieved by means of appropriate functionalization of graphene and an optimized assembly process.</a:t>
            </a:r>
          </a:p>
          <a:p>
            <a:pPr algn="just" fontAlgn="base" latinLnBrk="0">
              <a:lnSpc>
                <a:spcPct val="150000"/>
              </a:lnSpc>
              <a:spcBef>
                <a:spcPct val="0"/>
              </a:spcBef>
              <a:spcAft>
                <a:spcPct val="0"/>
              </a:spcAft>
            </a:pPr>
            <a:endParaRPr kumimoji="1" lang="en-US" altLang="ko-KR" sz="2000" b="1" dirty="0">
              <a:solidFill>
                <a:srgbClr val="000000"/>
              </a:solidFill>
              <a:latin typeface="맑은 고딕" pitchFamily="50" charset="-127"/>
              <a:ea typeface="맑은 고딕" pitchFamily="50" charset="-127"/>
              <a:cs typeface="Times New Roman" pitchFamily="18" charset="0"/>
            </a:endParaRPr>
          </a:p>
        </p:txBody>
      </p:sp>
    </p:spTree>
    <p:extLst>
      <p:ext uri="{BB962C8B-B14F-4D97-AF65-F5344CB8AC3E}">
        <p14:creationId xmlns:p14="http://schemas.microsoft.com/office/powerpoint/2010/main" val="4268409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503546" y="418228"/>
            <a:ext cx="8136903" cy="707886"/>
          </a:xfrm>
          <a:prstGeom prst="rect">
            <a:avLst/>
          </a:prstGeom>
        </p:spPr>
        <p:txBody>
          <a:bodyPr wrap="square">
            <a:spAutoFit/>
          </a:bodyPr>
          <a:lstStyle/>
          <a:p>
            <a:pPr algn="ctr" fontAlgn="base">
              <a:spcBef>
                <a:spcPct val="0"/>
              </a:spcBef>
              <a:spcAft>
                <a:spcPct val="0"/>
              </a:spcAft>
            </a:pP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Interfacial Assembly of Photosystem II with Conducting Polymer Films toward Enhanced Photo-</a:t>
            </a:r>
            <a:r>
              <a:rPr kumimoji="1" lang="en-US" altLang="ko-KR" sz="2000" b="1" dirty="0" err="1">
                <a:solidFill>
                  <a:srgbClr val="000000"/>
                </a:solidFill>
                <a:latin typeface="Times New Roman" panose="02020603050405020304" pitchFamily="18" charset="0"/>
                <a:ea typeface="맑은 고딕" pitchFamily="50" charset="-127"/>
                <a:cs typeface="Times New Roman" panose="02020603050405020304" pitchFamily="18" charset="0"/>
              </a:rPr>
              <a:t>Bioelectrochemical</a:t>
            </a:r>
            <a:r>
              <a:rPr kumimoji="1" lang="en-US" altLang="ko-KR" sz="2000" b="1" dirty="0">
                <a:solidFill>
                  <a:srgbClr val="000000"/>
                </a:solidFill>
                <a:latin typeface="Times New Roman" panose="02020603050405020304" pitchFamily="18" charset="0"/>
                <a:ea typeface="맑은 고딕" pitchFamily="50" charset="-127"/>
                <a:cs typeface="Times New Roman" panose="02020603050405020304" pitchFamily="18" charset="0"/>
              </a:rPr>
              <a:t> Cells</a:t>
            </a:r>
            <a:endParaRPr kumimoji="1" lang="en-US" sz="2000" b="1" dirty="0">
              <a:solidFill>
                <a:srgbClr val="000000"/>
              </a:solidFill>
              <a:latin typeface="Times New Roman" pitchFamily="18" charset="0"/>
              <a:ea typeface="맑은 고딕" pitchFamily="50" charset="-127"/>
              <a:cs typeface="Times New Roman" pitchFamily="18" charset="0"/>
            </a:endParaRPr>
          </a:p>
        </p:txBody>
      </p:sp>
      <p:pic>
        <p:nvPicPr>
          <p:cNvPr id="3076" name="Picture 4" descr="Thumbnail image of graphical abstr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91" y="1760033"/>
            <a:ext cx="2102498" cy="2777753"/>
          </a:xfrm>
          <a:prstGeom prst="rect">
            <a:avLst/>
          </a:prstGeom>
          <a:noFill/>
          <a:extLst>
            <a:ext uri="{909E8E84-426E-40DD-AFC4-6F175D3DCCD1}">
              <a14:hiddenFill xmlns:a14="http://schemas.microsoft.com/office/drawing/2010/main">
                <a:solidFill>
                  <a:srgbClr val="FFFFFF"/>
                </a:solidFill>
              </a14:hiddenFill>
            </a:ext>
          </a:extLst>
        </p:spPr>
      </p:pic>
      <p:pic>
        <p:nvPicPr>
          <p:cNvPr id="13" name="그림 12"/>
          <p:cNvPicPr>
            <a:picLocks noChangeAspect="1"/>
          </p:cNvPicPr>
          <p:nvPr/>
        </p:nvPicPr>
        <p:blipFill>
          <a:blip r:embed="rId4"/>
          <a:stretch>
            <a:fillRect/>
          </a:stretch>
        </p:blipFill>
        <p:spPr>
          <a:xfrm>
            <a:off x="2896820" y="1760033"/>
            <a:ext cx="5990244" cy="2971593"/>
          </a:xfrm>
          <a:prstGeom prst="rect">
            <a:avLst/>
          </a:prstGeom>
          <a:ln>
            <a:noFill/>
          </a:ln>
        </p:spPr>
      </p:pic>
      <p:sp>
        <p:nvSpPr>
          <p:cNvPr id="14" name="직사각형 13"/>
          <p:cNvSpPr/>
          <p:nvPr/>
        </p:nvSpPr>
        <p:spPr>
          <a:xfrm>
            <a:off x="170115" y="4889725"/>
            <a:ext cx="8803767" cy="1708160"/>
          </a:xfrm>
          <a:prstGeom prst="rect">
            <a:avLst/>
          </a:prstGeom>
        </p:spPr>
        <p:txBody>
          <a:bodyPr wrap="square">
            <a:spAutoFit/>
          </a:bodyPr>
          <a:lstStyle/>
          <a:p>
            <a:pPr marL="285750" indent="-285750" algn="just">
              <a:lnSpc>
                <a:spcPct val="150000"/>
              </a:lnSpc>
              <a:buFont typeface="Wingdings" panose="05000000000000000000" pitchFamily="2" charset="2"/>
              <a:buChar char="u"/>
            </a:pPr>
            <a:r>
              <a:rPr lang="en-US" altLang="ko-KR" sz="1400" dirty="0" smtClean="0">
                <a:latin typeface="Arial" panose="020B0604020202020204" pitchFamily="34" charset="0"/>
                <a:cs typeface="Arial" panose="020B0604020202020204" pitchFamily="34" charset="0"/>
              </a:rPr>
              <a:t>In </a:t>
            </a:r>
            <a:r>
              <a:rPr lang="en-US" altLang="ko-KR" sz="1400" dirty="0">
                <a:latin typeface="Arial" panose="020B0604020202020204" pitchFamily="34" charset="0"/>
                <a:cs typeface="Arial" panose="020B0604020202020204" pitchFamily="34" charset="0"/>
              </a:rPr>
              <a:t>this study, </a:t>
            </a:r>
            <a:r>
              <a:rPr lang="en-US" altLang="ko-KR" sz="1400" dirty="0" smtClean="0">
                <a:latin typeface="Arial" panose="020B0604020202020204" pitchFamily="34" charset="0"/>
                <a:cs typeface="Arial" panose="020B0604020202020204" pitchFamily="34" charset="0"/>
              </a:rPr>
              <a:t>they </a:t>
            </a:r>
            <a:r>
              <a:rPr lang="en-US" altLang="ko-KR" sz="1400" dirty="0">
                <a:latin typeface="Arial" panose="020B0604020202020204" pitchFamily="34" charset="0"/>
                <a:cs typeface="Arial" panose="020B0604020202020204" pitchFamily="34" charset="0"/>
              </a:rPr>
              <a:t>develop a </a:t>
            </a:r>
            <a:r>
              <a:rPr lang="en-US" altLang="ko-KR" sz="1400" dirty="0" err="1">
                <a:latin typeface="Arial" panose="020B0604020202020204" pitchFamily="34" charset="0"/>
                <a:cs typeface="Arial" panose="020B0604020202020204" pitchFamily="34" charset="0"/>
              </a:rPr>
              <a:t>biohybrid</a:t>
            </a:r>
            <a:r>
              <a:rPr lang="en-US" altLang="ko-KR" sz="1400" dirty="0">
                <a:latin typeface="Arial" panose="020B0604020202020204" pitchFamily="34" charset="0"/>
                <a:cs typeface="Arial" panose="020B0604020202020204" pitchFamily="34" charset="0"/>
              </a:rPr>
              <a:t> </a:t>
            </a:r>
            <a:r>
              <a:rPr lang="en-US" altLang="ko-KR" sz="1400" dirty="0" err="1">
                <a:latin typeface="Arial" panose="020B0604020202020204" pitchFamily="34" charset="0"/>
                <a:cs typeface="Arial" panose="020B0604020202020204" pitchFamily="34" charset="0"/>
              </a:rPr>
              <a:t>photoanode</a:t>
            </a:r>
            <a:r>
              <a:rPr lang="en-US" altLang="ko-KR" sz="1400" dirty="0">
                <a:latin typeface="Arial" panose="020B0604020202020204" pitchFamily="34" charset="0"/>
                <a:cs typeface="Arial" panose="020B0604020202020204" pitchFamily="34" charset="0"/>
              </a:rPr>
              <a:t> with enhanced photocurrent by assembling PSII-enriched membranes with redox mediator-doped conducting polymer hierarchical nanostructures</a:t>
            </a:r>
            <a:r>
              <a:rPr lang="en-US" altLang="ko-KR" sz="1400" dirty="0" smtClean="0">
                <a:latin typeface="Arial" panose="020B0604020202020204" pitchFamily="34" charset="0"/>
                <a:cs typeface="Arial" panose="020B0604020202020204" pitchFamily="34" charset="0"/>
              </a:rPr>
              <a:t>.</a:t>
            </a:r>
          </a:p>
          <a:p>
            <a:pPr marL="285750" indent="-285750" algn="just">
              <a:lnSpc>
                <a:spcPct val="150000"/>
              </a:lnSpc>
              <a:buFont typeface="Wingdings" panose="05000000000000000000" pitchFamily="2" charset="2"/>
              <a:buChar char="u"/>
            </a:pPr>
            <a:endParaRPr lang="en-US" altLang="ko-KR" sz="1400" dirty="0">
              <a:latin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u"/>
            </a:pPr>
            <a:r>
              <a:rPr lang="en-US" altLang="ko-KR" sz="1400" dirty="0">
                <a:latin typeface="Arial" panose="020B0604020202020204" pitchFamily="34" charset="0"/>
                <a:cs typeface="Arial" panose="020B0604020202020204" pitchFamily="34" charset="0"/>
              </a:rPr>
              <a:t>Upon illumination, the electrons generated from PSII by water splitting are transferred to the ITO electrode through benzoquinone (BQ) doped </a:t>
            </a:r>
            <a:r>
              <a:rPr lang="en-US" altLang="ko-KR" sz="1400" dirty="0" err="1">
                <a:latin typeface="Arial" panose="020B0604020202020204" pitchFamily="34" charset="0"/>
                <a:cs typeface="Arial" panose="020B0604020202020204" pitchFamily="34" charset="0"/>
              </a:rPr>
              <a:t>PPy</a:t>
            </a:r>
            <a:r>
              <a:rPr lang="en-US" altLang="ko-KR" sz="1400" dirty="0">
                <a:latin typeface="Arial" panose="020B0604020202020204" pitchFamily="34" charset="0"/>
                <a:cs typeface="Arial" panose="020B0604020202020204" pitchFamily="34" charset="0"/>
              </a:rPr>
              <a:t> nanowires</a:t>
            </a:r>
            <a:r>
              <a:rPr lang="en-US" altLang="ko-KR" sz="1400" dirty="0" smtClean="0">
                <a:latin typeface="Arial" panose="020B0604020202020204" pitchFamily="34" charset="0"/>
                <a:cs typeface="Arial" panose="020B0604020202020204" pitchFamily="34" charset="0"/>
              </a:rPr>
              <a:t>.</a:t>
            </a:r>
            <a:endParaRPr lang="en-US" altLang="ko-KR" sz="1400" dirty="0">
              <a:latin typeface="Arial" panose="020B0604020202020204" pitchFamily="34" charset="0"/>
              <a:cs typeface="Arial" panose="020B0604020202020204" pitchFamily="34" charset="0"/>
            </a:endParaRPr>
          </a:p>
        </p:txBody>
      </p:sp>
      <p:sp>
        <p:nvSpPr>
          <p:cNvPr id="16" name="직사각형 15"/>
          <p:cNvSpPr/>
          <p:nvPr/>
        </p:nvSpPr>
        <p:spPr>
          <a:xfrm>
            <a:off x="719569" y="1265485"/>
            <a:ext cx="7704856" cy="276999"/>
          </a:xfrm>
          <a:prstGeom prst="rect">
            <a:avLst/>
          </a:prstGeom>
        </p:spPr>
        <p:txBody>
          <a:bodyPr wrap="square">
            <a:spAutoFit/>
          </a:bodyPr>
          <a:lstStyle/>
          <a:p>
            <a:pPr algn="ctr"/>
            <a:r>
              <a:rPr lang="en-US" altLang="ko-KR" sz="1200" dirty="0" err="1">
                <a:latin typeface="Times New Roman" panose="02020603050405020304" pitchFamily="18" charset="0"/>
                <a:cs typeface="Times New Roman" panose="02020603050405020304" pitchFamily="18" charset="0"/>
              </a:rPr>
              <a:t>Guangle</a:t>
            </a:r>
            <a:r>
              <a:rPr lang="en-US" altLang="ko-KR" sz="1200" dirty="0">
                <a:latin typeface="Times New Roman" panose="02020603050405020304" pitchFamily="18" charset="0"/>
                <a:cs typeface="Times New Roman" panose="02020603050405020304" pitchFamily="18" charset="0"/>
              </a:rPr>
              <a:t> Li, </a:t>
            </a:r>
            <a:r>
              <a:rPr lang="en-US" altLang="ko-KR" sz="1200" dirty="0" err="1">
                <a:latin typeface="Times New Roman" panose="02020603050405020304" pitchFamily="18" charset="0"/>
                <a:cs typeface="Times New Roman" panose="02020603050405020304" pitchFamily="18" charset="0"/>
              </a:rPr>
              <a:t>Xiyun</a:t>
            </a:r>
            <a:r>
              <a:rPr lang="en-US" altLang="ko-KR" sz="1200" dirty="0">
                <a:latin typeface="Times New Roman" panose="02020603050405020304" pitchFamily="18" charset="0"/>
                <a:cs typeface="Times New Roman" panose="02020603050405020304" pitchFamily="18" charset="0"/>
              </a:rPr>
              <a:t> Feng, </a:t>
            </a:r>
            <a:r>
              <a:rPr lang="en-US" altLang="ko-KR" sz="1200" dirty="0" err="1">
                <a:latin typeface="Times New Roman" panose="02020603050405020304" pitchFamily="18" charset="0"/>
                <a:cs typeface="Times New Roman" panose="02020603050405020304" pitchFamily="18" charset="0"/>
              </a:rPr>
              <a:t>Jinbo</a:t>
            </a:r>
            <a:r>
              <a:rPr lang="en-US" altLang="ko-KR" sz="1200" dirty="0">
                <a:latin typeface="Times New Roman" panose="02020603050405020304" pitchFamily="18" charset="0"/>
                <a:cs typeface="Times New Roman" panose="02020603050405020304" pitchFamily="18" charset="0"/>
              </a:rPr>
              <a:t> </a:t>
            </a:r>
            <a:r>
              <a:rPr lang="en-US" altLang="ko-KR" sz="1200" dirty="0" err="1">
                <a:latin typeface="Times New Roman" panose="02020603050405020304" pitchFamily="18" charset="0"/>
                <a:cs typeface="Times New Roman" panose="02020603050405020304" pitchFamily="18" charset="0"/>
              </a:rPr>
              <a:t>Fei</a:t>
            </a:r>
            <a:r>
              <a:rPr lang="en-US" altLang="ko-KR" sz="1200" dirty="0">
                <a:latin typeface="Times New Roman" panose="02020603050405020304" pitchFamily="18" charset="0"/>
                <a:cs typeface="Times New Roman" panose="02020603050405020304" pitchFamily="18" charset="0"/>
              </a:rPr>
              <a:t>, Peng </a:t>
            </a:r>
            <a:r>
              <a:rPr lang="en-US" altLang="ko-KR" sz="1200" dirty="0" err="1">
                <a:latin typeface="Times New Roman" panose="02020603050405020304" pitchFamily="18" charset="0"/>
                <a:cs typeface="Times New Roman" panose="02020603050405020304" pitchFamily="18" charset="0"/>
              </a:rPr>
              <a:t>Cai</a:t>
            </a:r>
            <a:r>
              <a:rPr lang="en-US" altLang="ko-KR" sz="1200" dirty="0">
                <a:latin typeface="Times New Roman" panose="02020603050405020304" pitchFamily="18" charset="0"/>
                <a:cs typeface="Times New Roman" panose="02020603050405020304" pitchFamily="18" charset="0"/>
              </a:rPr>
              <a:t>, Jiao Li, </a:t>
            </a:r>
            <a:r>
              <a:rPr lang="en-US" altLang="ko-KR" sz="1200" dirty="0" err="1">
                <a:latin typeface="Times New Roman" panose="02020603050405020304" pitchFamily="18" charset="0"/>
                <a:cs typeface="Times New Roman" panose="02020603050405020304" pitchFamily="18" charset="0"/>
              </a:rPr>
              <a:t>Jianguo</a:t>
            </a:r>
            <a:r>
              <a:rPr lang="en-US" altLang="ko-KR" sz="1200" dirty="0">
                <a:latin typeface="Times New Roman" panose="02020603050405020304" pitchFamily="18" charset="0"/>
                <a:cs typeface="Times New Roman" panose="02020603050405020304" pitchFamily="18" charset="0"/>
              </a:rPr>
              <a:t> Huang, and </a:t>
            </a:r>
            <a:r>
              <a:rPr lang="en-US" altLang="ko-KR" sz="1200" dirty="0" err="1">
                <a:latin typeface="Times New Roman" panose="02020603050405020304" pitchFamily="18" charset="0"/>
                <a:cs typeface="Times New Roman" panose="02020603050405020304" pitchFamily="18" charset="0"/>
              </a:rPr>
              <a:t>Junbai</a:t>
            </a:r>
            <a:r>
              <a:rPr lang="en-US" altLang="ko-KR" sz="1200" dirty="0">
                <a:latin typeface="Times New Roman" panose="02020603050405020304" pitchFamily="18" charset="0"/>
                <a:cs typeface="Times New Roman" panose="02020603050405020304" pitchFamily="18" charset="0"/>
              </a:rPr>
              <a:t> Li*</a:t>
            </a:r>
            <a:endParaRPr lang="ko-KR" altLang="en-US" sz="1200" baseline="30000" dirty="0">
              <a:latin typeface="Times New Roman" panose="02020603050405020304" pitchFamily="18" charset="0"/>
              <a:cs typeface="Times New Roman" panose="02020603050405020304" pitchFamily="18" charset="0"/>
            </a:endParaRPr>
          </a:p>
        </p:txBody>
      </p:sp>
      <p:sp>
        <p:nvSpPr>
          <p:cNvPr id="2" name="직사각형 1"/>
          <p:cNvSpPr/>
          <p:nvPr/>
        </p:nvSpPr>
        <p:spPr>
          <a:xfrm>
            <a:off x="621598" y="110451"/>
            <a:ext cx="3243645" cy="307777"/>
          </a:xfrm>
          <a:prstGeom prst="rect">
            <a:avLst/>
          </a:prstGeom>
        </p:spPr>
        <p:txBody>
          <a:bodyPr wrap="none">
            <a:spAutoFit/>
          </a:bodyPr>
          <a:lstStyle/>
          <a:p>
            <a:pPr marL="171450" indent="-171450">
              <a:buFont typeface="Wingdings" panose="05000000000000000000" pitchFamily="2" charset="2"/>
              <a:buChar char="Ø"/>
            </a:pPr>
            <a:r>
              <a:rPr lang="en-US" altLang="ko-KR" sz="1400" b="0" i="1" u="none" strike="noStrike" baseline="0" dirty="0" smtClean="0">
                <a:latin typeface="Times New Roman" panose="02020603050405020304" pitchFamily="18" charset="0"/>
                <a:cs typeface="Times New Roman" panose="02020603050405020304" pitchFamily="18" charset="0"/>
              </a:rPr>
              <a:t>Adv. Mater. Interfaces </a:t>
            </a:r>
            <a:r>
              <a:rPr lang="en-US" altLang="ko-KR" sz="1400" b="1" i="0" u="none" strike="noStrike" baseline="0" dirty="0" smtClean="0">
                <a:latin typeface="Times New Roman" panose="02020603050405020304" pitchFamily="18" charset="0"/>
                <a:cs typeface="Times New Roman" panose="02020603050405020304" pitchFamily="18" charset="0"/>
              </a:rPr>
              <a:t>2017</a:t>
            </a:r>
            <a:r>
              <a:rPr lang="en-US" altLang="ko-KR" sz="1400" b="0" i="0" u="none" strike="noStrike" baseline="0" dirty="0" smtClean="0">
                <a:latin typeface="Times New Roman" panose="02020603050405020304" pitchFamily="18" charset="0"/>
                <a:cs typeface="Times New Roman" panose="02020603050405020304" pitchFamily="18" charset="0"/>
              </a:rPr>
              <a:t>, </a:t>
            </a:r>
            <a:r>
              <a:rPr lang="en-US" altLang="ko-KR" sz="1400" b="0" i="1" u="none" strike="noStrike" baseline="0" dirty="0" smtClean="0">
                <a:latin typeface="Times New Roman" panose="02020603050405020304" pitchFamily="18" charset="0"/>
                <a:cs typeface="Times New Roman" panose="02020603050405020304" pitchFamily="18" charset="0"/>
              </a:rPr>
              <a:t>4</a:t>
            </a:r>
            <a:r>
              <a:rPr lang="en-US" altLang="ko-KR" sz="1400" b="0" i="0" u="none" strike="noStrike" baseline="0" dirty="0" smtClean="0">
                <a:latin typeface="Times New Roman" panose="02020603050405020304" pitchFamily="18" charset="0"/>
                <a:cs typeface="Times New Roman" panose="02020603050405020304" pitchFamily="18" charset="0"/>
              </a:rPr>
              <a:t>, 1600619</a:t>
            </a:r>
            <a:endParaRPr lang="ko-KR"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737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그림 25"/>
          <p:cNvPicPr>
            <a:picLocks noChangeAspect="1"/>
          </p:cNvPicPr>
          <p:nvPr/>
        </p:nvPicPr>
        <p:blipFill rotWithShape="1">
          <a:blip r:embed="rId3"/>
          <a:srcRect r="50231"/>
          <a:stretch/>
        </p:blipFill>
        <p:spPr>
          <a:xfrm>
            <a:off x="0" y="611188"/>
            <a:ext cx="4853671" cy="4837899"/>
          </a:xfrm>
          <a:prstGeom prst="rect">
            <a:avLst/>
          </a:prstGeom>
          <a:ln>
            <a:noFill/>
          </a:ln>
        </p:spPr>
      </p:pic>
      <p:sp>
        <p:nvSpPr>
          <p:cNvPr id="12" name="Rectangle 6"/>
          <p:cNvSpPr>
            <a:spLocks noChangeArrowheads="1"/>
          </p:cNvSpPr>
          <p:nvPr/>
        </p:nvSpPr>
        <p:spPr bwMode="auto">
          <a:xfrm>
            <a:off x="251520" y="260350"/>
            <a:ext cx="8464579" cy="350838"/>
          </a:xfrm>
          <a:prstGeom prst="rect">
            <a:avLst/>
          </a:prstGeom>
          <a:noFill/>
          <a:ln w="9525">
            <a:noFill/>
            <a:miter lim="800000"/>
            <a:headEnd/>
            <a:tailEnd/>
          </a:ln>
        </p:spPr>
        <p:txBody>
          <a:bodyPr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defRPr/>
            </a:pPr>
            <a:r>
              <a:rPr kumimoji="1" lang="en-US" altLang="ko-KR" sz="2000" b="1" dirty="0">
                <a:ln w="9000" cmpd="sng">
                  <a:solidFill>
                    <a:srgbClr val="000000">
                      <a:shade val="50000"/>
                      <a:satMod val="120000"/>
                    </a:srgbClr>
                  </a:solidFill>
                  <a:prstDash val="solid"/>
                </a:ln>
                <a:solidFill>
                  <a:srgbClr val="0000FF"/>
                </a:solidFill>
                <a:effectLst>
                  <a:reflection blurRad="12700" stA="28000" endPos="45000" dist="1000" dir="5400000" sy="-100000" algn="bl" rotWithShape="0"/>
                </a:effectLst>
                <a:latin typeface="맑은 고딕" pitchFamily="50" charset="-127"/>
                <a:ea typeface="맑은 고딕" pitchFamily="50" charset="-127"/>
              </a:rPr>
              <a:t>    </a:t>
            </a:r>
            <a:r>
              <a:rPr kumimoji="1" lang="en-US" altLang="ko-KR" sz="2000" b="1" dirty="0">
                <a:solidFill>
                  <a:srgbClr val="333399">
                    <a:lumMod val="75000"/>
                  </a:srgbClr>
                </a:solidFill>
                <a:effectLst>
                  <a:reflection blurRad="6350" stA="55000" endA="300" endPos="45500" dir="5400000" sy="-100000" algn="bl" rotWithShape="0"/>
                </a:effectLst>
                <a:latin typeface="맑은 고딕" pitchFamily="50" charset="-127"/>
                <a:ea typeface="맑은 고딕" pitchFamily="50" charset="-127"/>
              </a:rPr>
              <a:t>Experimental Section</a:t>
            </a:r>
            <a:endParaRPr kumimoji="1" lang="ko-KR" altLang="en-US" sz="2000" b="1" dirty="0">
              <a:solidFill>
                <a:srgbClr val="333399">
                  <a:lumMod val="75000"/>
                </a:srgbClr>
              </a:solidFill>
              <a:effectLst>
                <a:reflection blurRad="6350" stA="55000" endA="300" endPos="45500" dir="5400000" sy="-100000" algn="bl" rotWithShape="0"/>
              </a:effectLst>
              <a:latin typeface="돋움" pitchFamily="50" charset="-127"/>
              <a:ea typeface="돋움" pitchFamily="50" charset="-127"/>
            </a:endParaRPr>
          </a:p>
        </p:txBody>
      </p:sp>
      <p:pic>
        <p:nvPicPr>
          <p:cNvPr id="14" name="그림 12" descr="번짐버튼B.png"/>
          <p:cNvPicPr>
            <a:picLocks noChangeAspect="1"/>
          </p:cNvPicPr>
          <p:nvPr/>
        </p:nvPicPr>
        <p:blipFill>
          <a:blip r:embed="rId4" cstate="print"/>
          <a:srcRect/>
          <a:stretch>
            <a:fillRect/>
          </a:stretch>
        </p:blipFill>
        <p:spPr bwMode="auto">
          <a:xfrm>
            <a:off x="355476" y="285750"/>
            <a:ext cx="314325" cy="314325"/>
          </a:xfrm>
          <a:prstGeom prst="rect">
            <a:avLst/>
          </a:prstGeom>
          <a:noFill/>
          <a:ln w="9525">
            <a:noFill/>
            <a:miter lim="800000"/>
            <a:headEnd/>
            <a:tailEnd/>
          </a:ln>
        </p:spPr>
      </p:pic>
      <p:sp>
        <p:nvSpPr>
          <p:cNvPr id="2" name="직사각형 1"/>
          <p:cNvSpPr/>
          <p:nvPr/>
        </p:nvSpPr>
        <p:spPr>
          <a:xfrm>
            <a:off x="876146" y="5369176"/>
            <a:ext cx="3613490" cy="307777"/>
          </a:xfrm>
          <a:prstGeom prst="rect">
            <a:avLst/>
          </a:prstGeom>
        </p:spPr>
        <p:txBody>
          <a:bodyPr wrap="none">
            <a:spAutoFit/>
          </a:bodyPr>
          <a:lstStyle/>
          <a:p>
            <a:pPr algn="just" fontAlgn="base">
              <a:spcBef>
                <a:spcPct val="0"/>
              </a:spcBef>
              <a:spcAft>
                <a:spcPct val="0"/>
              </a:spcAft>
            </a:pPr>
            <a:r>
              <a:rPr kumimoji="1" lang="en-US" altLang="ko-KR" sz="1400" dirty="0">
                <a:solidFill>
                  <a:srgbClr val="000000"/>
                </a:solidFill>
                <a:latin typeface="Arial" panose="020B0604020202020204" pitchFamily="34" charset="0"/>
                <a:ea typeface="맑은 고딕" pitchFamily="50" charset="-127"/>
                <a:cs typeface="Arial" panose="020B0604020202020204" pitchFamily="34" charset="0"/>
              </a:rPr>
              <a:t>The surface area of polymer films : 0.7 cm</a:t>
            </a:r>
            <a:r>
              <a:rPr kumimoji="1" lang="en-US" altLang="ko-KR" sz="1400" baseline="30000" dirty="0">
                <a:solidFill>
                  <a:srgbClr val="000000"/>
                </a:solidFill>
                <a:latin typeface="Arial" panose="020B0604020202020204" pitchFamily="34" charset="0"/>
                <a:ea typeface="맑은 고딕" pitchFamily="50" charset="-127"/>
                <a:cs typeface="Arial" panose="020B0604020202020204" pitchFamily="34" charset="0"/>
              </a:rPr>
              <a:t>2</a:t>
            </a:r>
            <a:endParaRPr kumimoji="1" lang="ko-KR" altLang="en-US" sz="1400" baseline="30000" dirty="0">
              <a:solidFill>
                <a:srgbClr val="000000"/>
              </a:solidFill>
              <a:latin typeface="Arial" panose="020B0604020202020204" pitchFamily="34" charset="0"/>
              <a:ea typeface="맑은 고딕" pitchFamily="50" charset="-127"/>
              <a:cs typeface="Arial" panose="020B0604020202020204" pitchFamily="34" charset="0"/>
            </a:endParaRPr>
          </a:p>
        </p:txBody>
      </p:sp>
      <p:sp>
        <p:nvSpPr>
          <p:cNvPr id="4" name="직사각형 3"/>
          <p:cNvSpPr/>
          <p:nvPr/>
        </p:nvSpPr>
        <p:spPr>
          <a:xfrm>
            <a:off x="5107209" y="3779283"/>
            <a:ext cx="3902421" cy="1525418"/>
          </a:xfrm>
          <a:prstGeom prst="rect">
            <a:avLst/>
          </a:prstGeom>
        </p:spPr>
        <p:txBody>
          <a:bodyPr wrap="square">
            <a:spAutoFit/>
          </a:bodyPr>
          <a:lstStyle/>
          <a:p>
            <a:pPr marL="285750" indent="-285750" algn="just" fontAlgn="base">
              <a:lnSpc>
                <a:spcPct val="150000"/>
              </a:lnSpc>
              <a:spcBef>
                <a:spcPct val="0"/>
              </a:spcBef>
              <a:spcAft>
                <a:spcPct val="0"/>
              </a:spcAft>
              <a:buFont typeface="Wingdings" panose="05000000000000000000" pitchFamily="2" charset="2"/>
              <a:buChar char="ü"/>
            </a:pP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PPyBQ</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nanowires were synthesized by anodic </a:t>
            </a:r>
            <a:r>
              <a:rPr kumimoji="1" lang="en-US" altLang="ko-KR" sz="1600" dirty="0" err="1">
                <a:solidFill>
                  <a:srgbClr val="000000"/>
                </a:solidFill>
                <a:latin typeface="Times New Roman" panose="02020603050405020304" pitchFamily="18" charset="0"/>
                <a:ea typeface="맑은 고딕" pitchFamily="50" charset="-127"/>
                <a:cs typeface="Times New Roman" panose="02020603050405020304" pitchFamily="18" charset="0"/>
              </a:rPr>
              <a:t>electropolymerization</a:t>
            </a: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 on ITO substrates from a mixed aqueous solution containing BQ and pyrrole.</a:t>
            </a:r>
          </a:p>
        </p:txBody>
      </p:sp>
      <p:sp>
        <p:nvSpPr>
          <p:cNvPr id="5" name="직사각형 4"/>
          <p:cNvSpPr/>
          <p:nvPr/>
        </p:nvSpPr>
        <p:spPr>
          <a:xfrm>
            <a:off x="5107208" y="2591172"/>
            <a:ext cx="3902421" cy="786754"/>
          </a:xfrm>
          <a:prstGeom prst="rect">
            <a:avLst/>
          </a:prstGeom>
        </p:spPr>
        <p:txBody>
          <a:bodyPr wrap="square">
            <a:spAutoFit/>
          </a:bodyPr>
          <a:lstStyle/>
          <a:p>
            <a:pPr marL="285750" indent="-285750" algn="just" fontAlgn="base">
              <a:lnSpc>
                <a:spcPct val="150000"/>
              </a:lnSpc>
              <a:spcBef>
                <a:spcPct val="0"/>
              </a:spcBef>
              <a:spcAft>
                <a:spcPct val="0"/>
              </a:spcAft>
              <a:buFont typeface="Wingdings" panose="05000000000000000000" pitchFamily="2" charset="2"/>
              <a:buChar char="ü"/>
            </a:pPr>
            <a:r>
              <a:rPr kumimoji="1" lang="en-US" altLang="ko-KR" sz="1600" dirty="0">
                <a:solidFill>
                  <a:srgbClr val="000000"/>
                </a:solidFill>
                <a:latin typeface="Times New Roman" panose="02020603050405020304" pitchFamily="18" charset="0"/>
                <a:ea typeface="맑은 고딕" pitchFamily="50" charset="-127"/>
                <a:cs typeface="Times New Roman" panose="02020603050405020304" pitchFamily="18" charset="0"/>
              </a:rPr>
              <a:t>PSII enriched membranes were isolated from spinach.</a:t>
            </a:r>
            <a:endParaRPr kumimoji="1" lang="ko-KR" altLang="en-US" sz="1600" dirty="0">
              <a:solidFill>
                <a:srgbClr val="000000"/>
              </a:solidFill>
              <a:latin typeface="Times New Roman" panose="02020603050405020304" pitchFamily="18" charset="0"/>
              <a:ea typeface="맑은 고딕" pitchFamily="50" charset="-127"/>
              <a:cs typeface="Times New Roman" panose="02020603050405020304" pitchFamily="18" charset="0"/>
            </a:endParaRPr>
          </a:p>
        </p:txBody>
      </p:sp>
      <p:sp>
        <p:nvSpPr>
          <p:cNvPr id="6" name="직사각형 5"/>
          <p:cNvSpPr/>
          <p:nvPr/>
        </p:nvSpPr>
        <p:spPr>
          <a:xfrm>
            <a:off x="1434800" y="1002599"/>
            <a:ext cx="3672408" cy="307777"/>
          </a:xfrm>
          <a:prstGeom prst="rect">
            <a:avLst/>
          </a:prstGeom>
        </p:spPr>
        <p:txBody>
          <a:bodyPr wrap="square">
            <a:spAutoFit/>
          </a:bodyPr>
          <a:lstStyle/>
          <a:p>
            <a:pPr algn="just" fontAlgn="base">
              <a:spcBef>
                <a:spcPct val="0"/>
              </a:spcBef>
              <a:spcAft>
                <a:spcPct val="0"/>
              </a:spcAft>
            </a:pPr>
            <a:r>
              <a:rPr kumimoji="1" lang="en-US" altLang="ko-KR" sz="1400" dirty="0">
                <a:solidFill>
                  <a:srgbClr val="000000"/>
                </a:solidFill>
                <a:latin typeface="Arial" panose="020B0604020202020204" pitchFamily="34" charset="0"/>
                <a:ea typeface="맑은 고딕" pitchFamily="50" charset="-127"/>
                <a:cs typeface="Arial" panose="020B0604020202020204" pitchFamily="34" charset="0"/>
              </a:rPr>
              <a:t>The light intensity is 10 </a:t>
            </a:r>
            <a:r>
              <a:rPr kumimoji="1" lang="en-US" altLang="ko-KR" sz="1400" dirty="0" err="1">
                <a:solidFill>
                  <a:srgbClr val="000000"/>
                </a:solidFill>
                <a:latin typeface="Arial" panose="020B0604020202020204" pitchFamily="34" charset="0"/>
                <a:ea typeface="맑은 고딕" pitchFamily="50" charset="-127"/>
                <a:cs typeface="Arial" panose="020B0604020202020204" pitchFamily="34" charset="0"/>
              </a:rPr>
              <a:t>mW</a:t>
            </a:r>
            <a:r>
              <a:rPr kumimoji="1" lang="en-US" altLang="ko-KR" sz="1400" dirty="0">
                <a:solidFill>
                  <a:srgbClr val="000000"/>
                </a:solidFill>
                <a:latin typeface="Arial" panose="020B0604020202020204" pitchFamily="34" charset="0"/>
                <a:ea typeface="맑은 고딕" pitchFamily="50" charset="-127"/>
                <a:cs typeface="Arial" panose="020B0604020202020204" pitchFamily="34" charset="0"/>
              </a:rPr>
              <a:t> cm</a:t>
            </a:r>
            <a:r>
              <a:rPr kumimoji="1" lang="en-US" altLang="ko-KR" sz="1400" baseline="30000" dirty="0">
                <a:solidFill>
                  <a:srgbClr val="000000"/>
                </a:solidFill>
                <a:latin typeface="Arial" panose="020B0604020202020204" pitchFamily="34" charset="0"/>
                <a:ea typeface="맑은 고딕" pitchFamily="50" charset="-127"/>
                <a:cs typeface="Arial" panose="020B0604020202020204" pitchFamily="34" charset="0"/>
              </a:rPr>
              <a:t>−2</a:t>
            </a:r>
            <a:r>
              <a:rPr kumimoji="1" lang="en-US" altLang="ko-KR" sz="1400" dirty="0">
                <a:solidFill>
                  <a:srgbClr val="000000"/>
                </a:solidFill>
                <a:latin typeface="Arial" panose="020B0604020202020204" pitchFamily="34" charset="0"/>
                <a:ea typeface="맑은 고딕" pitchFamily="50" charset="-127"/>
                <a:cs typeface="Arial" panose="020B0604020202020204" pitchFamily="34" charset="0"/>
              </a:rPr>
              <a:t> at 680 nm.</a:t>
            </a:r>
          </a:p>
        </p:txBody>
      </p:sp>
      <p:sp>
        <p:nvSpPr>
          <p:cNvPr id="7" name="오른쪽 중괄호 6"/>
          <p:cNvSpPr/>
          <p:nvPr/>
        </p:nvSpPr>
        <p:spPr>
          <a:xfrm>
            <a:off x="4349615" y="3209312"/>
            <a:ext cx="648072" cy="1340083"/>
          </a:xfrm>
          <a:prstGeom prst="rightBrace">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kumimoji="1" lang="ko-KR" altLang="en-US">
              <a:solidFill>
                <a:srgbClr val="000000"/>
              </a:solidFill>
            </a:endParaRPr>
          </a:p>
        </p:txBody>
      </p:sp>
      <p:sp>
        <p:nvSpPr>
          <p:cNvPr id="30" name="오른쪽 중괄호 29"/>
          <p:cNvSpPr/>
          <p:nvPr/>
        </p:nvSpPr>
        <p:spPr>
          <a:xfrm>
            <a:off x="4349615" y="2332190"/>
            <a:ext cx="648072" cy="815468"/>
          </a:xfrm>
          <a:prstGeom prst="rightBrace">
            <a:avLst/>
          </a:prstGeom>
          <a:ln w="571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kumimoji="1" lang="ko-KR" altLang="en-US">
              <a:solidFill>
                <a:srgbClr val="000000"/>
              </a:solidFill>
            </a:endParaRPr>
          </a:p>
        </p:txBody>
      </p:sp>
      <p:cxnSp>
        <p:nvCxnSpPr>
          <p:cNvPr id="28" name="직선 화살표 연결선 27"/>
          <p:cNvCxnSpPr/>
          <p:nvPr/>
        </p:nvCxnSpPr>
        <p:spPr>
          <a:xfrm>
            <a:off x="914012" y="1156488"/>
            <a:ext cx="497610" cy="47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직사각형 2"/>
          <p:cNvSpPr/>
          <p:nvPr/>
        </p:nvSpPr>
        <p:spPr>
          <a:xfrm>
            <a:off x="251520" y="5994387"/>
            <a:ext cx="4572000" cy="584775"/>
          </a:xfrm>
          <a:prstGeom prst="rect">
            <a:avLst/>
          </a:prstGeom>
        </p:spPr>
        <p:txBody>
          <a:bodyPr>
            <a:spAutoFit/>
          </a:bodyPr>
          <a:lstStyle/>
          <a:p>
            <a:pPr marL="285750" indent="-285750">
              <a:buFont typeface="Wingdings" panose="05000000000000000000" pitchFamily="2" charset="2"/>
              <a:buChar char="ü"/>
            </a:pPr>
            <a:r>
              <a:rPr lang="en-US" altLang="ko-KR" sz="1600" dirty="0">
                <a:latin typeface="Times New Roman" panose="02020603050405020304" pitchFamily="18" charset="0"/>
                <a:cs typeface="Times New Roman" panose="02020603050405020304" pitchFamily="18" charset="0"/>
              </a:rPr>
              <a:t>The isolated PSII was dropped onto ITO/</a:t>
            </a:r>
            <a:r>
              <a:rPr lang="en-US" altLang="ko-KR" sz="1600" dirty="0" err="1">
                <a:latin typeface="Times New Roman" panose="02020603050405020304" pitchFamily="18" charset="0"/>
                <a:cs typeface="Times New Roman" panose="02020603050405020304" pitchFamily="18" charset="0"/>
              </a:rPr>
              <a:t>PPyBQ</a:t>
            </a:r>
            <a:r>
              <a:rPr lang="en-US" altLang="ko-KR" sz="1600" dirty="0">
                <a:latin typeface="Times New Roman" panose="02020603050405020304" pitchFamily="18" charset="0"/>
                <a:cs typeface="Times New Roman" panose="02020603050405020304" pitchFamily="18" charset="0"/>
              </a:rPr>
              <a:t>, and then dried in a vacuum drier.</a:t>
            </a:r>
          </a:p>
        </p:txBody>
      </p:sp>
    </p:spTree>
    <p:extLst>
      <p:ext uri="{BB962C8B-B14F-4D97-AF65-F5344CB8AC3E}">
        <p14:creationId xmlns:p14="http://schemas.microsoft.com/office/powerpoint/2010/main" val="3846686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134</TotalTime>
  <Words>5777</Words>
  <Application>Microsoft Office PowerPoint</Application>
  <PresentationFormat>화면 슬라이드 쇼(4:3)</PresentationFormat>
  <Paragraphs>544</Paragraphs>
  <Slides>37</Slides>
  <Notes>37</Notes>
  <HiddenSlides>0</HiddenSlides>
  <MMClips>0</MMClips>
  <ScaleCrop>false</ScaleCrop>
  <HeadingPairs>
    <vt:vector size="6" baseType="variant">
      <vt:variant>
        <vt:lpstr>사용한 글꼴</vt:lpstr>
      </vt:variant>
      <vt:variant>
        <vt:i4>10</vt:i4>
      </vt:variant>
      <vt:variant>
        <vt:lpstr>테마</vt:lpstr>
      </vt:variant>
      <vt:variant>
        <vt:i4>17</vt:i4>
      </vt:variant>
      <vt:variant>
        <vt:lpstr>슬라이드 제목</vt:lpstr>
      </vt:variant>
      <vt:variant>
        <vt:i4>37</vt:i4>
      </vt:variant>
    </vt:vector>
  </HeadingPairs>
  <TitlesOfParts>
    <vt:vector size="64" baseType="lpstr">
      <vt:lpstr>Arial Unicode MS</vt:lpstr>
      <vt:lpstr>굴림</vt:lpstr>
      <vt:lpstr>돋움</vt:lpstr>
      <vt:lpstr>맑은 고딕</vt:lpstr>
      <vt:lpstr>Arial</vt:lpstr>
      <vt:lpstr>Calibri</vt:lpstr>
      <vt:lpstr>Calibri Light</vt:lpstr>
      <vt:lpstr>Symbol</vt:lpstr>
      <vt:lpstr>Times New Roman</vt:lpstr>
      <vt:lpstr>Wingdings</vt:lpstr>
      <vt:lpstr>Office 테마</vt:lpstr>
      <vt:lpstr>기본 디자인</vt:lpstr>
      <vt:lpstr>1_기본 디자인</vt:lpstr>
      <vt:lpstr>2_기본 디자인</vt:lpstr>
      <vt:lpstr>3_기본 디자인</vt:lpstr>
      <vt:lpstr>4_기본 디자인</vt:lpstr>
      <vt:lpstr>5_기본 디자인</vt:lpstr>
      <vt:lpstr>6_기본 디자인</vt:lpstr>
      <vt:lpstr>7_기본 디자인</vt:lpstr>
      <vt:lpstr>8_기본 디자인</vt:lpstr>
      <vt:lpstr>9_기본 디자인</vt:lpstr>
      <vt:lpstr>10_기본 디자인</vt:lpstr>
      <vt:lpstr>11_기본 디자인</vt:lpstr>
      <vt:lpstr>12_기본 디자인</vt:lpstr>
      <vt:lpstr>13_기본 디자인</vt:lpstr>
      <vt:lpstr>14_기본 디자인</vt:lpstr>
      <vt:lpstr>15_기본 디자인</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user</cp:lastModifiedBy>
  <cp:revision>14</cp:revision>
  <dcterms:created xsi:type="dcterms:W3CDTF">2017-05-08T11:41:47Z</dcterms:created>
  <dcterms:modified xsi:type="dcterms:W3CDTF">2017-05-24T22:53:30Z</dcterms:modified>
</cp:coreProperties>
</file>