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71240-A784-41A3-9F04-146D2BFF2081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DFB3E-CD20-4D54-B09A-A6B1D7E8D5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00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6204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929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760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313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789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774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834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518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42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439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74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BB6-CC41-4C14-8F8D-117EDC7FB4D6}" type="datetimeFigureOut">
              <a:rPr lang="ko-KR" altLang="en-US" smtClean="0"/>
              <a:t>2017-04-03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34EC0-FC0B-4644-8DCB-9631C344F1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223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file:///C:\DOCUME~1\&#44608;&#49457;&#54788;\LOCALS~1\Temp\UNI00000b480155.gi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file:///C:\DOCUME~1\&#44608;&#49457;&#54788;\LOCALS~1\Temp\Hnc\BinData\EMB000008f47e99.jpg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4800" b="1" dirty="0"/>
              <a:t>6</a:t>
            </a:r>
            <a:r>
              <a:rPr lang="ko-KR" altLang="en-US" sz="4800" b="1" dirty="0"/>
              <a:t>장 반응기의 구조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895600" y="4149080"/>
            <a:ext cx="6400800" cy="576064"/>
          </a:xfrm>
        </p:spPr>
        <p:txBody>
          <a:bodyPr/>
          <a:lstStyle/>
          <a:p>
            <a:r>
              <a:rPr lang="ko-KR" altLang="en-US" dirty="0"/>
              <a:t>김성현</a:t>
            </a:r>
          </a:p>
        </p:txBody>
      </p:sp>
    </p:spTree>
    <p:extLst>
      <p:ext uri="{BB962C8B-B14F-4D97-AF65-F5344CB8AC3E}">
        <p14:creationId xmlns:p14="http://schemas.microsoft.com/office/powerpoint/2010/main" val="89234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6" y="33265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용존산소를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이용한 환원전극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384" y="90872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o-KR" altLang="en-US" dirty="0"/>
              <a:t>공기로부터 산소를 공급받는 대신 용액에 녹아 있는 산소를 이용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484782"/>
            <a:ext cx="3816424" cy="42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3472" y="6297601"/>
            <a:ext cx="3118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Water Res. 2005, 39, 942.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99926" y="5731515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dirty="0"/>
              <a:t>CEM </a:t>
            </a:r>
            <a:r>
              <a:rPr lang="ko-KR" altLang="en-US" dirty="0"/>
              <a:t>사용</a:t>
            </a: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dirty="0"/>
              <a:t>Anode</a:t>
            </a:r>
            <a:r>
              <a:rPr lang="ko-KR" altLang="en-US" dirty="0"/>
              <a:t>는 질소공급</a:t>
            </a:r>
            <a:r>
              <a:rPr lang="en-US" altLang="ko-KR" dirty="0"/>
              <a:t>-</a:t>
            </a:r>
            <a:r>
              <a:rPr lang="ko-KR" altLang="en-US" dirty="0"/>
              <a:t>혐기성유지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11" y="1484783"/>
            <a:ext cx="4624761" cy="34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28048" y="5880925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ko-KR" sz="2000" dirty="0"/>
              <a:t>Appl Microbiol Biotechnol (2006) 70: 162–169</a:t>
            </a:r>
            <a:endParaRPr lang="ko-KR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23766" y="5085184"/>
            <a:ext cx="3488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dirty="0"/>
              <a:t>CEM</a:t>
            </a:r>
            <a:r>
              <a:rPr lang="ko-KR" altLang="en-US" dirty="0"/>
              <a:t>의 크기를 증가시켜 전력밀도 향상</a:t>
            </a:r>
          </a:p>
        </p:txBody>
      </p:sp>
    </p:spTree>
    <p:extLst>
      <p:ext uri="{BB962C8B-B14F-4D97-AF65-F5344CB8AC3E}">
        <p14:creationId xmlns:p14="http://schemas.microsoft.com/office/powerpoint/2010/main" val="2491074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190625" y="1100137"/>
            <a:ext cx="9810750" cy="4657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7648" y="404664"/>
            <a:ext cx="621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 err="1"/>
              <a:t>이실형</a:t>
            </a:r>
            <a:r>
              <a:rPr lang="ko-KR" altLang="en-US" sz="3600" b="1" dirty="0"/>
              <a:t> 반응기의 다양한 형태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5560" y="55731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/>
              <a:t>염다리를 이용한 반응기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20136" y="58070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클램프를</a:t>
            </a:r>
            <a:r>
              <a:rPr lang="ko-KR" altLang="en-US" dirty="0"/>
              <a:t> 이용한 </a:t>
            </a:r>
            <a:r>
              <a:rPr lang="en-US" altLang="ko-KR" dirty="0"/>
              <a:t>U-</a:t>
            </a:r>
            <a:r>
              <a:rPr lang="ko-KR" altLang="en-US" dirty="0"/>
              <a:t>자형 반응기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440" y="6130617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Water Res. 2005, 39, 1675.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97742" y="622547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Appl. </a:t>
            </a:r>
            <a:r>
              <a:rPr lang="en-US" altLang="ko-KR" dirty="0" err="1"/>
              <a:t>Microbiol</a:t>
            </a:r>
            <a:r>
              <a:rPr lang="en-US" altLang="ko-KR" dirty="0"/>
              <a:t>. </a:t>
            </a:r>
            <a:r>
              <a:rPr lang="en-US" altLang="ko-KR" dirty="0" err="1"/>
              <a:t>Biotechnol</a:t>
            </a:r>
            <a:r>
              <a:rPr lang="en-US" altLang="ko-KR" dirty="0"/>
              <a:t>. 2007, 73, 1180.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3315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6" y="26064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/>
              <a:t>수용성 환원전해질을 이용한 </a:t>
            </a:r>
            <a:r>
              <a:rPr lang="en-US" altLang="ko-KR" sz="2800" b="1" dirty="0"/>
              <a:t>MFC</a:t>
            </a:r>
            <a:endParaRPr lang="ko-KR" alt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9376" y="908720"/>
            <a:ext cx="3978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1. </a:t>
            </a:r>
            <a:r>
              <a:rPr lang="en-US" altLang="ko-KR" sz="2400" b="1" dirty="0" err="1"/>
              <a:t>Ferricyanide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환원전해질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923410"/>
            <a:ext cx="72436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5315" y="5318239"/>
            <a:ext cx="8220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o-KR" altLang="en-US" sz="2400" dirty="0"/>
              <a:t>접촉면을</a:t>
            </a:r>
            <a:r>
              <a:rPr lang="en-US" altLang="ko-KR" sz="2400" dirty="0"/>
              <a:t> </a:t>
            </a:r>
            <a:r>
              <a:rPr lang="ko-KR" altLang="en-US" sz="2400" dirty="0"/>
              <a:t>최대한 넓혀 전력밀도를 증가시킴 </a:t>
            </a:r>
            <a:r>
              <a:rPr lang="en-US" altLang="ko-KR" sz="2400" dirty="0"/>
              <a:t>: 4.31 W/m</a:t>
            </a:r>
            <a:r>
              <a:rPr lang="en-US" altLang="ko-KR" sz="2400" baseline="30000" dirty="0"/>
              <a:t>2</a:t>
            </a:r>
            <a:endParaRPr lang="ko-KR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67608" y="5949280"/>
            <a:ext cx="6939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Appl. Environ. </a:t>
            </a:r>
            <a:r>
              <a:rPr lang="en-US" altLang="ko-KR" sz="2000" dirty="0" err="1"/>
              <a:t>Microbiol</a:t>
            </a:r>
            <a:r>
              <a:rPr lang="en-US" altLang="ko-KR" sz="2000" dirty="0"/>
              <a:t>. 2004, 70, 5373.</a:t>
            </a:r>
            <a:endParaRPr lang="ko-KR" altLang="en-US" sz="2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1052736"/>
            <a:ext cx="3374895" cy="38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3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5" y="332656"/>
            <a:ext cx="9526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2. </a:t>
            </a:r>
            <a:r>
              <a:rPr lang="en-US" altLang="ko-KR" sz="2400" b="1" dirty="0" err="1"/>
              <a:t>Ferricyanide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환원전해질과 외부 연료공급을 사용하는 </a:t>
            </a:r>
            <a:r>
              <a:rPr lang="en-US" altLang="ko-KR" sz="2400" b="1" dirty="0"/>
              <a:t>Mini MFC</a:t>
            </a:r>
            <a:endParaRPr lang="ko-KR" altLang="en-US" sz="24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80392" y="339954"/>
            <a:ext cx="4896545" cy="6034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7608" y="6021288"/>
            <a:ext cx="401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Environ. Sci. Technol. 2006, 40, 2629.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6500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5" y="332656"/>
            <a:ext cx="3847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3. </a:t>
            </a:r>
            <a:r>
              <a:rPr lang="ko-KR" altLang="en-US" sz="2400" b="1" dirty="0" err="1"/>
              <a:t>과망간산염</a:t>
            </a:r>
            <a:r>
              <a:rPr lang="ko-KR" altLang="en-US" sz="2400" b="1" dirty="0"/>
              <a:t> 환원 전해질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896169"/>
            <a:ext cx="6244506" cy="254768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5" y="3570801"/>
            <a:ext cx="6886287" cy="3137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4192" y="1196752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H-type </a:t>
            </a:r>
            <a:r>
              <a:rPr lang="ko-KR" altLang="en-US" dirty="0" err="1"/>
              <a:t>이실형</a:t>
            </a:r>
            <a:r>
              <a:rPr lang="ko-KR" altLang="en-US" dirty="0"/>
              <a:t> </a:t>
            </a:r>
            <a:r>
              <a:rPr lang="en-US" altLang="ko-KR" dirty="0"/>
              <a:t>MFC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48237" y="4954767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원통형</a:t>
            </a:r>
            <a:r>
              <a:rPr lang="en-US" altLang="ko-KR" dirty="0"/>
              <a:t> </a:t>
            </a:r>
            <a:r>
              <a:rPr lang="ko-KR" altLang="en-US" dirty="0" err="1"/>
              <a:t>이실형</a:t>
            </a:r>
            <a:r>
              <a:rPr lang="ko-KR" altLang="en-US" dirty="0"/>
              <a:t> </a:t>
            </a:r>
            <a:r>
              <a:rPr lang="en-US" altLang="ko-KR" dirty="0"/>
              <a:t>MFC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0817" y="217001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P</a:t>
            </a:r>
            <a:r>
              <a:rPr lang="en-US" altLang="ko-KR" baseline="-25000" dirty="0" err="1"/>
              <a:t>max</a:t>
            </a:r>
            <a:r>
              <a:rPr lang="en-US" altLang="ko-KR" dirty="0"/>
              <a:t> = 116 </a:t>
            </a:r>
            <a:r>
              <a:rPr lang="en-US" altLang="ko-KR" dirty="0" err="1"/>
              <a:t>mW</a:t>
            </a:r>
            <a:r>
              <a:rPr lang="en-US" altLang="ko-KR" dirty="0"/>
              <a:t>/m</a:t>
            </a:r>
            <a:r>
              <a:rPr lang="en-US" altLang="ko-KR" baseline="30000" dirty="0"/>
              <a:t>2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2184" y="27089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J. Power Sources 2006, 162, 1409.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70948" y="533744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P</a:t>
            </a:r>
            <a:r>
              <a:rPr lang="en-US" altLang="ko-KR" baseline="-25000" dirty="0" err="1"/>
              <a:t>max</a:t>
            </a:r>
            <a:r>
              <a:rPr lang="en-US" altLang="ko-KR" dirty="0"/>
              <a:t> = 3990 </a:t>
            </a:r>
            <a:r>
              <a:rPr lang="en-US" altLang="ko-KR" dirty="0" err="1"/>
              <a:t>mW</a:t>
            </a:r>
            <a:r>
              <a:rPr lang="en-US" altLang="ko-KR" dirty="0"/>
              <a:t>/m</a:t>
            </a:r>
            <a:r>
              <a:rPr lang="en-US" altLang="ko-KR" baseline="30000" dirty="0"/>
              <a:t>2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36110" y="5767551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J. Power Sources 2006, 162, 1409.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124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rmAutofit/>
          </a:bodyPr>
          <a:lstStyle/>
          <a:p>
            <a:r>
              <a:rPr lang="ko-KR" altLang="en-US" sz="3600" b="1"/>
              <a:t>관형</a:t>
            </a:r>
            <a:r>
              <a:rPr lang="en-US" altLang="ko-KR" sz="3600" b="1" dirty="0"/>
              <a:t> </a:t>
            </a:r>
            <a:r>
              <a:rPr lang="ko-KR" altLang="en-US" sz="3600" b="1" dirty="0"/>
              <a:t>고정상 </a:t>
            </a:r>
            <a:r>
              <a:rPr lang="ko-KR" altLang="en-US" sz="3600" b="1" dirty="0" err="1"/>
              <a:t>반응조</a:t>
            </a:r>
            <a:endParaRPr lang="ko-KR" altLang="en-US" sz="36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908720"/>
            <a:ext cx="9480376" cy="4431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8332" y="5229200"/>
            <a:ext cx="8015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연속흐름 관형 </a:t>
            </a:r>
            <a:r>
              <a:rPr lang="ko-KR" altLang="en-US" dirty="0" err="1"/>
              <a:t>반응조</a:t>
            </a:r>
            <a:r>
              <a:rPr lang="en-US" altLang="ko-KR" dirty="0"/>
              <a:t>. </a:t>
            </a:r>
            <a:r>
              <a:rPr lang="ko-KR" altLang="en-US" dirty="0"/>
              <a:t>유입수는 산화전극실로부터 환원전극실로 유입된다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환원전극실은 공기로 </a:t>
            </a:r>
            <a:r>
              <a:rPr lang="ko-KR" altLang="en-US" dirty="0" err="1"/>
              <a:t>폭기됨</a:t>
            </a:r>
            <a:r>
              <a:rPr lang="en-US" altLang="ko-KR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9536" y="6093296"/>
            <a:ext cx="903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A: Process </a:t>
            </a:r>
            <a:r>
              <a:rPr lang="en-US" altLang="ko-KR" dirty="0" err="1"/>
              <a:t>Biochem</a:t>
            </a:r>
            <a:r>
              <a:rPr lang="en-US" altLang="ko-KR" dirty="0"/>
              <a:t>. 2004, 39, 1007.		B: </a:t>
            </a:r>
            <a:r>
              <a:rPr lang="en-US" altLang="ko-KR" dirty="0" err="1"/>
              <a:t>Biochem</a:t>
            </a:r>
            <a:r>
              <a:rPr lang="en-US" altLang="ko-KR" dirty="0"/>
              <a:t>. Eng. J. 2005, 27, 59.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9593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16632"/>
            <a:ext cx="9001000" cy="5268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4501" y="5385510"/>
            <a:ext cx="6643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페리시안</a:t>
            </a:r>
            <a:r>
              <a:rPr lang="en-US" altLang="ko-KR" dirty="0"/>
              <a:t> </a:t>
            </a:r>
            <a:r>
              <a:rPr lang="ko-KR" altLang="en-US" dirty="0"/>
              <a:t>환원전극을 이용한 </a:t>
            </a:r>
            <a:r>
              <a:rPr lang="ko-KR" altLang="en-US" dirty="0" err="1"/>
              <a:t>상향류</a:t>
            </a:r>
            <a:r>
              <a:rPr lang="ko-KR" altLang="en-US" dirty="0"/>
              <a:t> 관형 </a:t>
            </a:r>
            <a:r>
              <a:rPr lang="ko-KR" altLang="en-US" dirty="0" err="1"/>
              <a:t>반응조</a:t>
            </a:r>
            <a:endParaRPr lang="en-US" altLang="ko-KR" dirty="0"/>
          </a:p>
          <a:p>
            <a:r>
              <a:rPr lang="en-US" altLang="ko-KR" dirty="0"/>
              <a:t>A: RVC </a:t>
            </a:r>
            <a:r>
              <a:rPr lang="ko-KR" altLang="en-US" dirty="0"/>
              <a:t>이용</a:t>
            </a:r>
            <a:r>
              <a:rPr lang="en-US" altLang="ko-KR" dirty="0"/>
              <a:t>. B: </a:t>
            </a:r>
            <a:r>
              <a:rPr lang="ko-KR" altLang="en-US" dirty="0"/>
              <a:t>사진</a:t>
            </a:r>
            <a:r>
              <a:rPr lang="en-US" altLang="ko-KR" dirty="0"/>
              <a:t>. Environ. Sci. Technol. 2005, 39, 5262.</a:t>
            </a:r>
          </a:p>
          <a:p>
            <a:r>
              <a:rPr lang="en-US" altLang="ko-KR" dirty="0"/>
              <a:t>C: </a:t>
            </a:r>
            <a:r>
              <a:rPr lang="ko-KR" altLang="en-US" dirty="0" err="1"/>
              <a:t>입방활성탄로</a:t>
            </a:r>
            <a:r>
              <a:rPr lang="ko-KR" altLang="en-US" dirty="0"/>
              <a:t> 충전된 반응기</a:t>
            </a:r>
            <a:r>
              <a:rPr lang="en-US" altLang="ko-KR" dirty="0"/>
              <a:t>. </a:t>
            </a:r>
            <a:r>
              <a:rPr lang="en-US" altLang="ko-KR" dirty="0" err="1"/>
              <a:t>Electroanalysis</a:t>
            </a:r>
            <a:r>
              <a:rPr lang="en-US" altLang="ko-KR" dirty="0"/>
              <a:t> 2006, 18, 2009.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1955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332656"/>
            <a:ext cx="4705129" cy="5805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6040" y="1052736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CEM</a:t>
            </a:r>
            <a:r>
              <a:rPr lang="ko-KR" altLang="en-US" sz="2000" dirty="0"/>
              <a:t>으로 만들어진 </a:t>
            </a:r>
            <a:r>
              <a:rPr lang="ko-KR" altLang="en-US" sz="2000" dirty="0" err="1"/>
              <a:t>관으</a:t>
            </a:r>
            <a:r>
              <a:rPr lang="ko-KR" altLang="en-US" sz="2000" dirty="0"/>
              <a:t> 중앙에 전도성 </a:t>
            </a:r>
            <a:r>
              <a:rPr lang="ko-KR" altLang="en-US" sz="2000" dirty="0" err="1"/>
              <a:t>흑연과립이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충진됨</a:t>
            </a:r>
            <a:r>
              <a:rPr lang="en-US" altLang="ko-KR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페리시안 환원전해질은 두꺼운 탄소직물로 짜인 매트로 덮인 관의 외부로 흐른다</a:t>
            </a:r>
            <a:r>
              <a:rPr lang="en-US" altLang="ko-KR" sz="2000" dirty="0"/>
              <a:t>.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312024" y="3140968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err="1"/>
              <a:t>P</a:t>
            </a:r>
            <a:r>
              <a:rPr lang="en-US" altLang="ko-KR" sz="2000" baseline="-25000" dirty="0" err="1"/>
              <a:t>max</a:t>
            </a:r>
            <a:r>
              <a:rPr lang="en-US" altLang="ko-KR" sz="2000" dirty="0"/>
              <a:t> = 48 W/m</a:t>
            </a:r>
            <a:r>
              <a:rPr lang="en-US" altLang="ko-KR" sz="2000" baseline="30000" dirty="0"/>
              <a:t>3</a:t>
            </a:r>
            <a:r>
              <a:rPr lang="en-US" altLang="ko-KR" sz="2000" dirty="0"/>
              <a:t> for acetate</a:t>
            </a:r>
          </a:p>
          <a:p>
            <a:r>
              <a:rPr lang="en-US" altLang="ko-KR" sz="2000" dirty="0" err="1"/>
              <a:t>P</a:t>
            </a:r>
            <a:r>
              <a:rPr lang="en-US" altLang="ko-KR" sz="2000" baseline="-25000" dirty="0" err="1"/>
              <a:t>max</a:t>
            </a:r>
            <a:r>
              <a:rPr lang="en-US" altLang="ko-KR" sz="2000" dirty="0"/>
              <a:t> = 38 W/m</a:t>
            </a:r>
            <a:r>
              <a:rPr lang="en-US" altLang="ko-KR" sz="2000" baseline="30000" dirty="0"/>
              <a:t>3</a:t>
            </a:r>
            <a:r>
              <a:rPr lang="en-US" altLang="ko-KR" sz="2000" dirty="0"/>
              <a:t> for glucose</a:t>
            </a:r>
          </a:p>
          <a:p>
            <a:endParaRPr lang="en-US" altLang="ko-KR" sz="2000" dirty="0"/>
          </a:p>
          <a:p>
            <a:r>
              <a:rPr lang="en-US" altLang="ko-KR" sz="2000" dirty="0"/>
              <a:t>Environ. Sci. Technol. 2005, 39, 8077.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6315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Stacked MFCs</a:t>
            </a:r>
            <a:endParaRPr lang="ko-KR" altLang="en-US" sz="36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484784"/>
            <a:ext cx="4658378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9976" y="1484784"/>
            <a:ext cx="51845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페리시안을</a:t>
            </a:r>
            <a:r>
              <a:rPr lang="en-US" altLang="ko-KR" sz="2000" dirty="0"/>
              <a:t> </a:t>
            </a:r>
            <a:r>
              <a:rPr lang="ko-KR" altLang="en-US" sz="2000" dirty="0"/>
              <a:t>환원전해질로 사용한 </a:t>
            </a:r>
            <a:r>
              <a:rPr lang="en-US" altLang="ko-KR" sz="2000" dirty="0"/>
              <a:t>stacked MFC.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6</a:t>
            </a:r>
            <a:r>
              <a:rPr lang="ko-KR" altLang="en-US" sz="2000" dirty="0"/>
              <a:t>개의 단위 전지를 연결</a:t>
            </a:r>
            <a:r>
              <a:rPr lang="en-US" altLang="ko-KR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직렬연결</a:t>
            </a:r>
            <a:r>
              <a:rPr lang="en-US" altLang="ko-KR" sz="2000" dirty="0"/>
              <a:t>: 51 W/m</a:t>
            </a:r>
            <a:r>
              <a:rPr lang="en-US" altLang="ko-KR" sz="2000" baseline="30000" dirty="0"/>
              <a:t>3</a:t>
            </a: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병렬연결</a:t>
            </a:r>
            <a:r>
              <a:rPr lang="en-US" altLang="ko-KR" sz="2000" dirty="0"/>
              <a:t>: 59 W/m</a:t>
            </a:r>
            <a:r>
              <a:rPr lang="en-US" altLang="ko-KR" sz="2000" baseline="30000" dirty="0"/>
              <a:t>3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15397" y="5477162"/>
            <a:ext cx="4446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Environ. Sci. Technol. 2006, 40, 3388.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951984" y="3548048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rgbClr val="FF0000"/>
                </a:solidFill>
              </a:rPr>
              <a:t>미생물연료전지에선 단위 전지를 직렬로 연결했을 경우 최종전압이 단위 전지의 전압의 합보다 작다</a:t>
            </a:r>
            <a:r>
              <a:rPr lang="en-US" altLang="ko-KR" dirty="0">
                <a:solidFill>
                  <a:srgbClr val="FF0000"/>
                </a:solidFill>
              </a:rPr>
              <a:t>. </a:t>
            </a:r>
            <a:r>
              <a:rPr lang="ko-KR" altLang="en-US" dirty="0">
                <a:solidFill>
                  <a:srgbClr val="FF0000"/>
                </a:solidFill>
              </a:rPr>
              <a:t>때때로 전압 역전</a:t>
            </a:r>
            <a:r>
              <a:rPr lang="en-US" altLang="ko-KR" dirty="0">
                <a:solidFill>
                  <a:srgbClr val="FF0000"/>
                </a:solidFill>
              </a:rPr>
              <a:t>(voltage reversal)</a:t>
            </a:r>
            <a:r>
              <a:rPr lang="ko-KR" altLang="en-US" dirty="0">
                <a:solidFill>
                  <a:srgbClr val="FF0000"/>
                </a:solidFill>
              </a:rPr>
              <a:t>현상이 일어난다</a:t>
            </a:r>
            <a:r>
              <a:rPr lang="en-US" altLang="ko-KR" dirty="0">
                <a:solidFill>
                  <a:srgbClr val="FF0000"/>
                </a:solidFill>
              </a:rPr>
              <a:t>.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450" y="33933"/>
            <a:ext cx="3451845" cy="36181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3777232"/>
            <a:ext cx="3909009" cy="2873871"/>
          </a:xfrm>
          <a:prstGeom prst="rect">
            <a:avLst/>
          </a:prstGeom>
        </p:spPr>
      </p:pic>
      <p:pic>
        <p:nvPicPr>
          <p:cNvPr id="9" name="Picture 4" descr="C:\DOCUME~1\김성현\LOCALS~1\Temp\Hnc\BinData\EMB000008f47e99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813025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DOCUME~1\김성현\LOCALS~1\Temp\UNI00000b480155.gif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40408"/>
            <a:ext cx="56007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00" y="6525344"/>
            <a:ext cx="420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Bull. Korean Chem. Soc. 2006, 27, 281.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227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423592" y="476672"/>
            <a:ext cx="7416824" cy="1008112"/>
          </a:xfrm>
        </p:spPr>
        <p:txBody>
          <a:bodyPr>
            <a:normAutofit/>
          </a:bodyPr>
          <a:lstStyle/>
          <a:p>
            <a:r>
              <a:rPr lang="en-US" altLang="ko-KR" sz="2700" b="1" dirty="0"/>
              <a:t>Single chamber (</a:t>
            </a:r>
            <a:r>
              <a:rPr lang="ko-KR" altLang="en-US" sz="2700" b="1" dirty="0"/>
              <a:t>일실형</a:t>
            </a:r>
            <a:r>
              <a:rPr lang="en-US" altLang="ko-KR" sz="2700" b="1" dirty="0"/>
              <a:t>) vs. Two (or</a:t>
            </a:r>
            <a:r>
              <a:rPr lang="ko-KR" altLang="en-US" sz="2700" b="1" dirty="0"/>
              <a:t> </a:t>
            </a:r>
            <a:r>
              <a:rPr lang="en-US" altLang="ko-KR" sz="2700" b="1" dirty="0"/>
              <a:t>double) chamber (</a:t>
            </a:r>
            <a:r>
              <a:rPr lang="ko-KR" altLang="en-US" sz="2700" b="1" dirty="0" err="1"/>
              <a:t>이실형</a:t>
            </a:r>
            <a:r>
              <a:rPr lang="en-US" altLang="ko-KR" sz="2700" b="1" dirty="0"/>
              <a:t>) MFC</a:t>
            </a:r>
            <a:endParaRPr lang="ko-KR" altLang="en-US" sz="2700" b="1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636787"/>
            <a:ext cx="4392488" cy="43924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636787"/>
            <a:ext cx="5365015" cy="39604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7568" y="5996612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No membrane</a:t>
            </a:r>
            <a:endParaRPr lang="ko-KR" alt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9241" y="5829220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err="1"/>
              <a:t>wiht</a:t>
            </a:r>
            <a:r>
              <a:rPr lang="en-US" altLang="ko-KR" sz="2000" b="1" dirty="0"/>
              <a:t> membrane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51350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/>
          <a:p>
            <a:r>
              <a:rPr lang="ko-KR" altLang="en-US" b="1"/>
              <a:t>금속 환원전해질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196752"/>
            <a:ext cx="4176464" cy="5437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8335" y="1703546"/>
            <a:ext cx="5184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환원전해질로 산소 이외의 물질을 사용할 경우 소모되므로 계속하여 공급해 주어야 한다</a:t>
            </a:r>
            <a:r>
              <a:rPr lang="en-US" altLang="ko-KR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MnO</a:t>
            </a:r>
            <a:r>
              <a:rPr lang="en-US" altLang="ko-KR" sz="2000" baseline="-25000" dirty="0"/>
              <a:t>2</a:t>
            </a:r>
            <a:r>
              <a:rPr lang="ko-KR" altLang="en-US" sz="2000" dirty="0"/>
              <a:t>를</a:t>
            </a:r>
            <a:r>
              <a:rPr lang="en-US" altLang="ko-KR" sz="2000" dirty="0"/>
              <a:t> </a:t>
            </a:r>
            <a:r>
              <a:rPr lang="ko-KR" altLang="en-US" sz="2000" dirty="0"/>
              <a:t>환원전극으로 이용하면 </a:t>
            </a:r>
            <a:r>
              <a:rPr lang="en-US" altLang="ko-KR" sz="2000" dirty="0" err="1"/>
              <a:t>MnOOH</a:t>
            </a:r>
            <a:r>
              <a:rPr lang="ko-KR" altLang="en-US" sz="2000" dirty="0"/>
              <a:t>로 환원되면서 용액으로 </a:t>
            </a:r>
            <a:r>
              <a:rPr lang="en-US" altLang="ko-KR" sz="2000" dirty="0"/>
              <a:t>Mn</a:t>
            </a:r>
            <a:r>
              <a:rPr lang="en-US" altLang="ko-KR" sz="2000" baseline="30000" dirty="0"/>
              <a:t>2+</a:t>
            </a:r>
            <a:r>
              <a:rPr lang="ko-KR" altLang="en-US" sz="2000" dirty="0"/>
              <a:t>를 배출시키며 이 이온은 망간산화미생물에 의해 산화되어 다시 </a:t>
            </a:r>
            <a:r>
              <a:rPr lang="en-US" altLang="ko-KR" sz="2000" dirty="0"/>
              <a:t>MnO</a:t>
            </a:r>
            <a:r>
              <a:rPr lang="en-US" altLang="ko-KR" sz="2000" baseline="-25000" dirty="0"/>
              <a:t>2</a:t>
            </a:r>
            <a:r>
              <a:rPr lang="ko-KR" altLang="en-US" sz="2000" dirty="0"/>
              <a:t>가 된다</a:t>
            </a:r>
            <a:r>
              <a:rPr lang="en-US" altLang="ko-KR" sz="2000" dirty="0"/>
              <a:t>.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807968" y="472514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Environ. Sci. Technol. 2005, 39, 4666.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9237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4305"/>
            <a:ext cx="674852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87938" y="5733256"/>
            <a:ext cx="426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Environ. Sci. Technol. 2006, 40, 5200.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92144" y="908720"/>
            <a:ext cx="4320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용액 중에 녹아 있는 철을 이용</a:t>
            </a: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철이 용해된 상태로 유지하기 위해 환원전극조의 </a:t>
            </a:r>
            <a:r>
              <a:rPr lang="en-US" altLang="ko-KR" sz="2000" dirty="0"/>
              <a:t>pH</a:t>
            </a:r>
            <a:r>
              <a:rPr lang="ko-KR" altLang="en-US" sz="2000" dirty="0"/>
              <a:t>를 </a:t>
            </a:r>
            <a:r>
              <a:rPr lang="en-US" altLang="ko-KR" sz="2000" dirty="0"/>
              <a:t>2.5</a:t>
            </a:r>
            <a:r>
              <a:rPr lang="ko-KR" altLang="en-US" sz="2000" dirty="0"/>
              <a:t>로</a:t>
            </a:r>
            <a:r>
              <a:rPr lang="en-US" altLang="ko-KR" sz="2000" dirty="0"/>
              <a:t> </a:t>
            </a:r>
            <a:r>
              <a:rPr lang="ko-KR" altLang="en-US" sz="2000" dirty="0"/>
              <a:t>낮게 유지</a:t>
            </a: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산화전극조의 </a:t>
            </a:r>
            <a:r>
              <a:rPr lang="en-US" altLang="ko-KR" sz="2000" dirty="0"/>
              <a:t>pH</a:t>
            </a:r>
            <a:r>
              <a:rPr lang="ko-KR" altLang="en-US" sz="2000" dirty="0"/>
              <a:t>는 </a:t>
            </a:r>
            <a:r>
              <a:rPr lang="en-US" altLang="ko-KR" sz="2000" dirty="0"/>
              <a:t>7</a:t>
            </a:r>
            <a:r>
              <a:rPr lang="ko-KR" altLang="en-US" sz="2000" dirty="0"/>
              <a:t>로 유지</a:t>
            </a:r>
            <a:r>
              <a:rPr lang="en-US" altLang="ko-KR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err="1"/>
              <a:t>양극성막으로</a:t>
            </a:r>
            <a:r>
              <a:rPr lang="ko-KR" altLang="en-US" sz="2000" dirty="0"/>
              <a:t> 산화전극조와 환원전극조를 분리</a:t>
            </a: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err="1"/>
              <a:t>용존산소에</a:t>
            </a:r>
            <a:r>
              <a:rPr lang="ko-KR" altLang="en-US" sz="2000" dirty="0"/>
              <a:t> 의해 환원된 철은 다시 산화됨</a:t>
            </a:r>
            <a:r>
              <a:rPr lang="en-US" altLang="ko-KR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err="1"/>
              <a:t>P</a:t>
            </a:r>
            <a:r>
              <a:rPr lang="en-US" altLang="ko-KR" sz="2000" baseline="-25000" dirty="0" err="1"/>
              <a:t>max</a:t>
            </a:r>
            <a:r>
              <a:rPr lang="en-US" altLang="ko-KR" sz="2000" dirty="0"/>
              <a:t> = 0.86 W/m</a:t>
            </a:r>
            <a:r>
              <a:rPr lang="en-US" altLang="ko-KR" sz="2000" baseline="30000" dirty="0"/>
              <a:t>2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33471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>
            <a:normAutofit/>
          </a:bodyPr>
          <a:lstStyle/>
          <a:p>
            <a:r>
              <a:rPr lang="ko-KR" altLang="en-US" sz="3600" b="1" dirty="0"/>
              <a:t>생물</a:t>
            </a:r>
            <a:r>
              <a:rPr lang="en-US" altLang="ko-KR" sz="3600" b="1" dirty="0"/>
              <a:t> </a:t>
            </a:r>
            <a:r>
              <a:rPr lang="ko-KR" altLang="en-US" sz="3600" b="1" dirty="0"/>
              <a:t>수소</a:t>
            </a:r>
            <a:r>
              <a:rPr lang="en-US" altLang="ko-KR" sz="3600" b="1" dirty="0"/>
              <a:t> MFC</a:t>
            </a:r>
            <a:endParaRPr lang="ko-KR" altLang="en-US" sz="36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980728"/>
            <a:ext cx="3229852" cy="3054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368" y="4509120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기질의 발효로 생성된 수소를 </a:t>
            </a:r>
            <a:r>
              <a:rPr lang="en-US" altLang="ko-KR" dirty="0"/>
              <a:t>anode</a:t>
            </a:r>
            <a:r>
              <a:rPr lang="ko-KR" altLang="en-US" dirty="0"/>
              <a:t>의 연료로 사용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엄격히 말해 </a:t>
            </a:r>
            <a:r>
              <a:rPr lang="en-US" altLang="ko-KR" dirty="0"/>
              <a:t>MFC</a:t>
            </a:r>
            <a:r>
              <a:rPr lang="ko-KR" altLang="en-US" dirty="0"/>
              <a:t>가 아니나 </a:t>
            </a:r>
            <a:r>
              <a:rPr lang="en-US" altLang="ko-KR" dirty="0"/>
              <a:t>HMFC(biohydrogen</a:t>
            </a:r>
            <a:r>
              <a:rPr lang="ko-KR" altLang="en-US" dirty="0"/>
              <a:t> </a:t>
            </a:r>
            <a:r>
              <a:rPr lang="en-US" altLang="ko-KR" dirty="0"/>
              <a:t>MFC)</a:t>
            </a:r>
            <a:r>
              <a:rPr lang="ko-KR" altLang="en-US" dirty="0"/>
              <a:t>로 불림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수소를 연료로 사용하기 때문에 전력밀도가 높음</a:t>
            </a:r>
            <a:r>
              <a:rPr lang="en-US" altLang="ko-K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/>
              <a:t>P</a:t>
            </a:r>
            <a:r>
              <a:rPr lang="en-US" altLang="ko-KR" baseline="-25000" dirty="0" err="1"/>
              <a:t>max</a:t>
            </a:r>
            <a:r>
              <a:rPr lang="en-US" altLang="ko-KR"/>
              <a:t> = 6 W/m</a:t>
            </a:r>
            <a:r>
              <a:rPr lang="en-US" altLang="ko-KR" baseline="30000"/>
              <a:t>2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124744"/>
            <a:ext cx="3744416" cy="4576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2024" y="6165304"/>
            <a:ext cx="414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Angew</a:t>
            </a:r>
            <a:r>
              <a:rPr lang="en-US" altLang="ko-KR" dirty="0"/>
              <a:t>. Chem. Int. Ed. 2003, 42, 2880.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547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Single chamber air cathode MFC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772816"/>
            <a:ext cx="9144000" cy="3594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672" y="558924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입방형 </a:t>
            </a:r>
            <a:r>
              <a:rPr lang="en-US" altLang="ko-KR" dirty="0"/>
              <a:t>MFC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24192" y="5597174"/>
            <a:ext cx="126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MFC parts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59717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Fig. 6.1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5230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65916"/>
            <a:ext cx="4512776" cy="338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424" y="4550292"/>
            <a:ext cx="383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Cube reactor where distance between anode and cathode is adjustable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1360454"/>
            <a:ext cx="5767927" cy="2995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6080" y="4688791"/>
            <a:ext cx="383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Cube reactor with a brush anode and two tubular cathodes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0056" y="519585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Cathode was made on a hydrophilic </a:t>
            </a:r>
            <a:r>
              <a:rPr lang="en-US" altLang="ko-KR" dirty="0" err="1"/>
              <a:t>untrafiltration</a:t>
            </a:r>
            <a:r>
              <a:rPr lang="en-US" altLang="ko-KR" dirty="0"/>
              <a:t> tubular membrane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72264" y="559717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Fig. 6.3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59717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Fig. 6.1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94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302482"/>
            <a:ext cx="4618409" cy="367240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1628800"/>
            <a:ext cx="6593219" cy="3312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789" y="709618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Fig. 6.4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1424" y="5198422"/>
            <a:ext cx="4419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Two-chamber air cathode cube type</a:t>
            </a:r>
            <a:endParaRPr lang="ko-KR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07968" y="83671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Fig. 6.5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84032" y="5233262"/>
            <a:ext cx="5072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Single chamber air cathode bottle reactor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4157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268760"/>
            <a:ext cx="6264696" cy="4121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1664" y="5517232"/>
            <a:ext cx="6315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Single chamber air-cathode MFC.</a:t>
            </a:r>
          </a:p>
          <a:p>
            <a:r>
              <a:rPr lang="en-US" altLang="ko-KR" sz="2000" dirty="0"/>
              <a:t>Cathode tube concentric with eight graphite anodes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593361" y="54868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Fig. 6.6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641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6" y="260648"/>
            <a:ext cx="232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Flat plate MFC</a:t>
            </a:r>
            <a:endParaRPr lang="ko-KR" alt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756702"/>
            <a:ext cx="4252566" cy="299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" y="3861048"/>
            <a:ext cx="3096344" cy="241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6887" y="6412686"/>
            <a:ext cx="396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Environ. Sci. Technol. 2004, 38, 5809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84032" y="303639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그래파이트</a:t>
            </a:r>
            <a:r>
              <a:rPr lang="en-US" altLang="ko-KR" sz="2400" b="1" dirty="0"/>
              <a:t>-</a:t>
            </a:r>
            <a:r>
              <a:rPr lang="ko-KR" altLang="en-US" sz="2400" b="1" dirty="0"/>
              <a:t>메탈 환원전극 </a:t>
            </a:r>
            <a:r>
              <a:rPr lang="en-US" altLang="ko-KR" sz="2400" b="1" dirty="0"/>
              <a:t>MFC</a:t>
            </a:r>
            <a:endParaRPr lang="ko-KR" altLang="en-US" sz="2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87" y="3861048"/>
            <a:ext cx="2992294" cy="245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36160" y="4703093"/>
            <a:ext cx="368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Biotechnol</a:t>
            </a:r>
            <a:r>
              <a:rPr lang="en-US" altLang="ko-KR" dirty="0"/>
              <a:t>. </a:t>
            </a:r>
            <a:r>
              <a:rPr lang="en-US" altLang="ko-KR" dirty="0" err="1"/>
              <a:t>Bioeng</a:t>
            </a:r>
            <a:r>
              <a:rPr lang="en-US" altLang="ko-KR" dirty="0"/>
              <a:t>. 2003, 81, 348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836712"/>
            <a:ext cx="4847548" cy="3436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0376" y="4333761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왼쪽</a:t>
            </a:r>
            <a:r>
              <a:rPr lang="en-US" altLang="ko-KR" dirty="0"/>
              <a:t>: </a:t>
            </a:r>
            <a:r>
              <a:rPr lang="ko-KR" altLang="en-US" dirty="0" err="1"/>
              <a:t>이실형</a:t>
            </a:r>
            <a:r>
              <a:rPr lang="en-US" altLang="ko-KR" dirty="0"/>
              <a:t>, </a:t>
            </a:r>
            <a:r>
              <a:rPr lang="ko-KR" altLang="en-US" dirty="0"/>
              <a:t>오른쪽</a:t>
            </a:r>
            <a:r>
              <a:rPr lang="en-US" altLang="ko-KR" dirty="0"/>
              <a:t>: </a:t>
            </a:r>
            <a:r>
              <a:rPr lang="ko-KR" altLang="en-US" dirty="0"/>
              <a:t>일실형</a:t>
            </a:r>
          </a:p>
        </p:txBody>
      </p:sp>
    </p:spTree>
    <p:extLst>
      <p:ext uri="{BB962C8B-B14F-4D97-AF65-F5344CB8AC3E}">
        <p14:creationId xmlns:p14="http://schemas.microsoft.com/office/powerpoint/2010/main" val="282276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664" y="8367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규모가 큰 </a:t>
            </a:r>
            <a:r>
              <a:rPr lang="ko-KR" altLang="en-US" sz="3200" b="1" dirty="0" err="1"/>
              <a:t>반응조</a:t>
            </a:r>
            <a:endParaRPr lang="ko-KR" alt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70" y="3345641"/>
            <a:ext cx="2722220" cy="335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899241"/>
            <a:ext cx="5874047" cy="23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3752" y="61653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/>
              <a:t>J. Power Sources</a:t>
            </a:r>
            <a:r>
              <a:rPr lang="en-US" altLang="ko-KR" dirty="0"/>
              <a:t>. 179:274-279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1181" y="5229200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520 mL</a:t>
            </a:r>
          </a:p>
          <a:p>
            <a:r>
              <a:rPr lang="en-US" altLang="ko-KR" dirty="0" err="1"/>
              <a:t>P</a:t>
            </a:r>
            <a:r>
              <a:rPr lang="en-US" altLang="ko-KR" baseline="-25000" dirty="0" err="1"/>
              <a:t>max</a:t>
            </a:r>
            <a:r>
              <a:rPr lang="en-US" altLang="ko-KR" dirty="0"/>
              <a:t> = 2W/m</a:t>
            </a:r>
            <a:r>
              <a:rPr lang="en-US" altLang="ko-KR" baseline="30000" dirty="0"/>
              <a:t>2</a:t>
            </a:r>
            <a:endParaRPr lang="ko-KR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32" y="412340"/>
            <a:ext cx="3384376" cy="501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8028384" y="5426640"/>
            <a:ext cx="3264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12 modules, each 3 m high, with a total volume of approximately 1 m</a:t>
            </a:r>
            <a:r>
              <a:rPr lang="en-US" altLang="ko-KR" baseline="30000" dirty="0"/>
              <a:t>3</a:t>
            </a:r>
            <a:endParaRPr lang="ko-KR" alt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7897280" y="116632"/>
            <a:ext cx="370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Pilot scale MFC-U. of Queensland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33195" y="634997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Little is known about performance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293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1504" y="69269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Hexagon type </a:t>
            </a:r>
            <a:r>
              <a:rPr lang="en-US" altLang="ko-KR" dirty="0" err="1"/>
              <a:t>mfc</a:t>
            </a:r>
            <a:r>
              <a:rPr lang="en-US" altLang="ko-KR" dirty="0"/>
              <a:t> and movie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548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3861</TotalTime>
  <Words>699</Words>
  <Application>Microsoft Office PowerPoint</Application>
  <PresentationFormat>와이드스크린</PresentationFormat>
  <Paragraphs>97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6" baseType="lpstr">
      <vt:lpstr>맑은 고딕</vt:lpstr>
      <vt:lpstr>Arial</vt:lpstr>
      <vt:lpstr>Wingdings</vt:lpstr>
      <vt:lpstr>Office 테마</vt:lpstr>
      <vt:lpstr>6장 반응기의 구조</vt:lpstr>
      <vt:lpstr>Single chamber (일실형) vs. Two (or double) chamber (이실형) MFC</vt:lpstr>
      <vt:lpstr>Single chamber air cathode MFC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관형 고정상 반응조</vt:lpstr>
      <vt:lpstr>PowerPoint 프레젠테이션</vt:lpstr>
      <vt:lpstr>PowerPoint 프레젠테이션</vt:lpstr>
      <vt:lpstr>Stacked MFCs</vt:lpstr>
      <vt:lpstr>PowerPoint 프레젠테이션</vt:lpstr>
      <vt:lpstr>금속 환원전해질</vt:lpstr>
      <vt:lpstr>PowerPoint 프레젠테이션</vt:lpstr>
      <vt:lpstr>생물 수소 MFC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4장 전력의 생산</dc:title>
  <dc:creator>Sunghyun Kim</dc:creator>
  <cp:lastModifiedBy>Sunghyun Kim</cp:lastModifiedBy>
  <cp:revision>106</cp:revision>
  <dcterms:created xsi:type="dcterms:W3CDTF">2017-03-15T01:44:33Z</dcterms:created>
  <dcterms:modified xsi:type="dcterms:W3CDTF">2017-04-03T06:39:26Z</dcterms:modified>
</cp:coreProperties>
</file>