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270" r:id="rId44"/>
    <p:sldId id="261" r:id="rId45"/>
    <p:sldId id="269" r:id="rId46"/>
    <p:sldId id="260" r:id="rId47"/>
    <p:sldId id="264" r:id="rId48"/>
    <p:sldId id="266" r:id="rId49"/>
    <p:sldId id="265" r:id="rId5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9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Relationship Id="rId4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82D28-EC12-4A03-AED1-6D12B1082DE8}" type="datetimeFigureOut">
              <a:rPr lang="ko-KR" altLang="en-US" smtClean="0"/>
              <a:t>2017-04-10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0BD19-03AE-4310-A419-142A983628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06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228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8F08CCE-3146-4D74-833D-CEDEE4A2CAC3}" type="slidenum">
              <a:rPr lang="en-US" altLang="ko-KR">
                <a:latin typeface="Calibri" pitchFamily="34" charset="0"/>
              </a:rPr>
              <a:pPr eaLnBrk="1" hangingPunct="1"/>
              <a:t>23</a:t>
            </a:fld>
            <a:endParaRPr lang="en-US" altLang="ko-K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15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280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7079AA-7C12-45EC-A263-382CBC50AE86}" type="slidenum">
              <a:rPr lang="en-US" altLang="ko-KR">
                <a:latin typeface="Calibri" pitchFamily="34" charset="0"/>
              </a:rPr>
              <a:pPr eaLnBrk="1" hangingPunct="1"/>
              <a:t>34</a:t>
            </a:fld>
            <a:endParaRPr lang="en-US" altLang="ko-K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760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300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56926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40004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23081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06159" indent="-241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D56F276-0B62-4CF6-99C6-8933DB5F543E}" type="slidenum">
              <a:rPr lang="en-US" altLang="ko-KR">
                <a:latin typeface="Calibri" pitchFamily="34" charset="0"/>
              </a:rPr>
              <a:pPr eaLnBrk="1" hangingPunct="1"/>
              <a:t>35</a:t>
            </a:fld>
            <a:endParaRPr lang="en-US" altLang="ko-KR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2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65CE5-0CF2-420A-AB7B-16F4BE8CF9EF}" type="datetimeFigureOut">
              <a:rPr lang="ko-KR" altLang="en-US" smtClean="0"/>
              <a:pPr/>
              <a:t>2017-04-10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6E3A2-60A5-4C33-92B8-545954CEACC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5.png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54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jpe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3.jpeg"/><Relationship Id="rId10" Type="http://schemas.openxmlformats.org/officeDocument/2006/relationships/image" Target="../media/image58.wmf"/><Relationship Id="rId4" Type="http://schemas.openxmlformats.org/officeDocument/2006/relationships/image" Target="../media/image62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4.wmf"/><Relationship Id="rId9" Type="http://schemas.openxmlformats.org/officeDocument/2006/relationships/image" Target="../media/image7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10.bin"/><Relationship Id="rId7" Type="http://schemas.openxmlformats.org/officeDocument/2006/relationships/image" Target="../media/image8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85.png"/><Relationship Id="rId4" Type="http://schemas.openxmlformats.org/officeDocument/2006/relationships/image" Target="../media/image82.wmf"/><Relationship Id="rId9" Type="http://schemas.openxmlformats.org/officeDocument/2006/relationships/image" Target="../media/image84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89.wmf"/><Relationship Id="rId4" Type="http://schemas.openxmlformats.org/officeDocument/2006/relationships/image" Target="../media/image86.wmf"/><Relationship Id="rId9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www.google.co.kr/url?sa=i&amp;rct=j&amp;q=&amp;esrc=s&amp;frm=1&amp;source=images&amp;cd=&amp;cad=rja&amp;uact=8&amp;ved=0CAcQjRw&amp;url=http://www.hindawi.com/journals/jnm/2014/917024/fig1/&amp;ei=AimzVIvTBIbh8gWij4GQAw&amp;bvm=bv.83339334,d.dGc&amp;psig=AFQjCNFed0fFVtptfXTAuU6bRRCPFhx5kA&amp;ust=142111389190818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9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4.png"/><Relationship Id="rId4" Type="http://schemas.openxmlformats.org/officeDocument/2006/relationships/image" Target="../media/image10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10.wmf"/><Relationship Id="rId4" Type="http://schemas.openxmlformats.org/officeDocument/2006/relationships/oleObject" Target="../embeddings/oleObject2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115.wmf"/><Relationship Id="rId5" Type="http://schemas.openxmlformats.org/officeDocument/2006/relationships/image" Target="../media/image112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11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frm=1&amp;source=images&amp;cd=&amp;cad=rja&amp;uact=8&amp;ved=0CAcQjRw&amp;url=http://www.indiamart.com/shobha-enterprises-mumbai/pigments-high-performance-pigments.html&amp;ei=AlOzVJzzIIad8QXPm4LwBw&amp;bvm=bv.83339334,d.dGc&amp;psig=AFQjCNGR0M-Re27NOzBke3N5WjcaKO2arA&amp;ust=1421124690604647" TargetMode="External"/><Relationship Id="rId3" Type="http://schemas.openxmlformats.org/officeDocument/2006/relationships/image" Target="../media/image116.jpeg"/><Relationship Id="rId7" Type="http://schemas.openxmlformats.org/officeDocument/2006/relationships/image" Target="../media/image118.jpeg"/><Relationship Id="rId2" Type="http://schemas.openxmlformats.org/officeDocument/2006/relationships/hyperlink" Target="http://www.google.co.kr/url?sa=i&amp;rct=j&amp;q=&amp;esrc=s&amp;frm=1&amp;source=images&amp;cd=&amp;cad=rja&amp;uact=8&amp;ved=0CAcQjRw&amp;url=http://en.wikipedia.org/wiki/Cobalt(II)_nitrate&amp;ei=9k-zVN2MNIaZ8QXhroLYBw&amp;bvm=bv.83339334,d.dGc&amp;psig=AFQjCNFSer2ZBcc3dUw7jeY4WIXk8jkSfQ&amp;ust=142112395266214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kr/url?sa=i&amp;rct=j&amp;q=&amp;esrc=s&amp;frm=1&amp;source=images&amp;cd=&amp;cad=rja&amp;uact=8&amp;ved=0CAcQjRw&amp;url=http://memorize.com/lab-equipment/brigitte14&amp;ei=LVGzVK6IG5Xx8gXw8IGYAg&amp;bvm=bv.83339334,d.dGc&amp;psig=AFQjCNHDlUyFogFJZVvKUvtJGtfJE72C-A&amp;ust=1421124215924378" TargetMode="External"/><Relationship Id="rId5" Type="http://schemas.openxmlformats.org/officeDocument/2006/relationships/image" Target="../media/image117.jpeg"/><Relationship Id="rId10" Type="http://schemas.openxmlformats.org/officeDocument/2006/relationships/image" Target="../media/image120.png"/><Relationship Id="rId4" Type="http://schemas.openxmlformats.org/officeDocument/2006/relationships/hyperlink" Target="http://www.google.co.kr/url?sa=i&amp;rct=j&amp;q=&amp;esrc=s&amp;frm=1&amp;source=images&amp;cd=&amp;cad=rja&amp;uact=8&amp;ved=0CAcQjRw&amp;url=http://www.infoplastik.com/info-katalis/cabot-carbon-black-vulcan-xc-max-dari-cabot-corp-sebagai-konsentrate-untuk-aplikasi-konduktivitas/&amp;ei=OlCzVKXfAYr18QXPnoCgCw&amp;bvm=bv.83339334,d.dGc&amp;psig=AFQjCNGtpo-iGUnoJp_bMvz5-JpaKTTAqQ&amp;ust=1421124008554808" TargetMode="External"/><Relationship Id="rId9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oleObject" Target="../embeddings/oleObject25.bin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wmf"/><Relationship Id="rId9" Type="http://schemas.openxmlformats.org/officeDocument/2006/relationships/image" Target="../media/image12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29.emf"/><Relationship Id="rId4" Type="http://schemas.openxmlformats.org/officeDocument/2006/relationships/image" Target="../media/image12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3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20.png"/><Relationship Id="rId5" Type="http://schemas.openxmlformats.org/officeDocument/2006/relationships/image" Target="../media/image101.png"/><Relationship Id="rId4" Type="http://schemas.openxmlformats.org/officeDocument/2006/relationships/image" Target="../media/image13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file:///C:\DOCUME~1\&#44608;&#49457;&#54788;\LOCALS~1\Temp\Hnc\BinData\EMB000008f47e99.jpg" TargetMode="Externa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Microbial fuel cells that have been performed in my lab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/>
              <a:t>김성현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999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2400" b="1" smtClean="0"/>
              <a:t>Effect of initial carbon sources on the performance of a microbial fuel cell containing environmental microorganism Micrococcus luteus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4579911" y="1187624"/>
            <a:ext cx="38161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err="1">
                <a:solidFill>
                  <a:srgbClr val="000000"/>
                </a:solidFill>
                <a:latin typeface="+mn-ea"/>
              </a:rPr>
              <a:t>Bull.Korean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 Chem. Soc. 2007, 28, 1591.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05" y="3861048"/>
            <a:ext cx="8848477" cy="291341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1" y="1615882"/>
            <a:ext cx="8787745" cy="210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90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78098"/>
          </a:xfrm>
        </p:spPr>
        <p:txBody>
          <a:bodyPr>
            <a:noAutofit/>
          </a:bodyPr>
          <a:lstStyle/>
          <a:p>
            <a:r>
              <a:rPr lang="en-US" altLang="ko-KR" sz="2400" b="1" dirty="0" err="1"/>
              <a:t>Polypyrrole</a:t>
            </a:r>
            <a:r>
              <a:rPr lang="en-US" altLang="ko-KR" sz="2400" b="1" dirty="0"/>
              <a:t>-coated reticulated vitreous carbon as anode in microbial fuel cell for higher energy output.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4682942" y="822722"/>
            <a:ext cx="3843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Bull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</a:rPr>
              <a:t>. Korean 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Chem. Soc. 2008, 29, 1344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1276"/>
            <a:ext cx="3930187" cy="153295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75" y="2855813"/>
            <a:ext cx="5112568" cy="189068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723" y="1541258"/>
            <a:ext cx="4688430" cy="8389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2683" y="2602104"/>
            <a:ext cx="2976368" cy="21865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4788703"/>
            <a:ext cx="2563202" cy="19526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2344" y="4756033"/>
            <a:ext cx="2576682" cy="207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00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8721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2400" b="1" smtClean="0"/>
              <a:t>Improved performance of a microbial fuel cell with polypyrrole/carbon black composite coated carbon paper anodes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5366082" y="1140767"/>
            <a:ext cx="37712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 err="1">
                <a:solidFill>
                  <a:srgbClr val="000000"/>
                </a:solidFill>
                <a:latin typeface="+mn-ea"/>
              </a:rPr>
              <a:t>Bull.Korean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 Chem. Soc. 2008, 29, 1344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79321"/>
            <a:ext cx="4680520" cy="18408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9" y="3353050"/>
            <a:ext cx="3844727" cy="281700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40973" y="6119336"/>
            <a:ext cx="43991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Nyquist plot for the plain carbon paper and </a:t>
            </a:r>
            <a:r>
              <a:rPr lang="en-US" altLang="ko-KR" sz="1400" dirty="0" err="1"/>
              <a:t>Ppy</a:t>
            </a:r>
            <a:r>
              <a:rPr lang="en-US" altLang="ko-KR" sz="1400" dirty="0"/>
              <a:t>/</a:t>
            </a:r>
            <a:r>
              <a:rPr lang="en-US" altLang="ko-KR" sz="1400" dirty="0" err="1"/>
              <a:t>CBcoated</a:t>
            </a:r>
            <a:r>
              <a:rPr lang="en-US" altLang="ko-KR" sz="1400" dirty="0"/>
              <a:t> carbon paper. Semi-circle parts were fitted to obtain R</a:t>
            </a:r>
            <a:r>
              <a:rPr lang="en-US" altLang="ko-KR" sz="1400" baseline="-25000" dirty="0"/>
              <a:t>Ω</a:t>
            </a:r>
            <a:r>
              <a:rPr lang="en-US" altLang="ko-KR" sz="1400" dirty="0"/>
              <a:t> and R</a:t>
            </a:r>
            <a:r>
              <a:rPr lang="en-US" altLang="ko-KR" sz="1400" baseline="-25000" dirty="0"/>
              <a:t>ct</a:t>
            </a:r>
            <a:r>
              <a:rPr lang="en-US" altLang="ko-KR" sz="1400" dirty="0"/>
              <a:t>. </a:t>
            </a:r>
            <a:endParaRPr lang="ko-KR" altLang="en-US" sz="1400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932" y="2708920"/>
            <a:ext cx="3949023" cy="270356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200144" y="5750004"/>
            <a:ext cx="39345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/>
              <a:t>Power density plot of an MFC with different anodes, </a:t>
            </a:r>
            <a:r>
              <a:rPr lang="en-US" altLang="ko-KR" sz="1400" dirty="0" err="1"/>
              <a:t>Ppy</a:t>
            </a:r>
            <a:r>
              <a:rPr lang="en-US" altLang="ko-KR" sz="1400" dirty="0"/>
              <a:t>/CB (■) and electrodeposited </a:t>
            </a:r>
            <a:r>
              <a:rPr lang="en-US" altLang="ko-KR" sz="1400" dirty="0" err="1"/>
              <a:t>Ppy</a:t>
            </a:r>
            <a:r>
              <a:rPr lang="en-US" altLang="ko-KR" sz="1400" dirty="0"/>
              <a:t> anode (●). Electrodeposition of </a:t>
            </a:r>
            <a:r>
              <a:rPr lang="en-US" altLang="ko-KR" sz="1400" dirty="0" err="1"/>
              <a:t>Ppy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75181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2400" b="1" dirty="0"/>
              <a:t>Use of Carbon Nanoparticles for Bacteria Immobilization in Microbial Fuel Cells for High Power Output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3563888" y="1143000"/>
            <a:ext cx="55091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Journal of The Electrochemical Society,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</a:rPr>
              <a:t>2009, 156</a:t>
            </a:r>
            <a:r>
              <a:rPr lang="en-US" altLang="ko-KR" sz="1600" dirty="0">
                <a:solidFill>
                  <a:srgbClr val="000000"/>
                </a:solidFill>
                <a:latin typeface="+mn-ea"/>
              </a:rPr>
              <a:t>, </a:t>
            </a:r>
            <a:r>
              <a:rPr lang="en-US" altLang="ko-KR" sz="1600" dirty="0" smtClean="0">
                <a:solidFill>
                  <a:srgbClr val="000000"/>
                </a:solidFill>
                <a:latin typeface="+mn-ea"/>
              </a:rPr>
              <a:t>B1238.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778126"/>
            <a:ext cx="5184576" cy="191836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6" y="4046607"/>
            <a:ext cx="3255675" cy="24086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856" y="4046607"/>
            <a:ext cx="570206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122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Polypyrrole</a:t>
            </a:r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-modified RVC anode in a mediator-type 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MFC by pure culture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gen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6" y="1976521"/>
            <a:ext cx="1815028" cy="17452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4" descr="gen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76521"/>
            <a:ext cx="1884836" cy="174521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graphicFrame>
        <p:nvGraphicFramePr>
          <p:cNvPr id="8" name="Object 8"/>
          <p:cNvGraphicFramePr>
            <a:graphicFrameLocks noChangeAspect="1"/>
          </p:cNvGraphicFramePr>
          <p:nvPr>
            <p:extLst/>
          </p:nvPr>
        </p:nvGraphicFramePr>
        <p:xfrm>
          <a:off x="4623591" y="2809063"/>
          <a:ext cx="4048404" cy="60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S ChemDraw Drawing" r:id="rId5" imgW="4488120" imgH="690120" progId="ChemDraw.Document.5.0">
                  <p:embed/>
                </p:oleObj>
              </mc:Choice>
              <mc:Fallback>
                <p:oleObj name="CS ChemDraw Drawing" r:id="rId5" imgW="4488120" imgH="690120" progId="ChemDraw.Document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3591" y="2809063"/>
                        <a:ext cx="4048404" cy="60671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012160" y="3409593"/>
            <a:ext cx="13659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2000" dirty="0" err="1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Polypyrrole</a:t>
            </a:r>
            <a:endParaRPr lang="en-US" altLang="ko-KR" sz="2000" dirty="0">
              <a:latin typeface="Times New Roman" panose="02020603050405020304" pitchFamily="18" charset="0"/>
              <a:ea typeface="굴림" charset="-127"/>
              <a:cs typeface="Times New Roman" panose="02020603050405020304" pitchFamily="18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5076056" y="1684224"/>
            <a:ext cx="252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Microbe: </a:t>
            </a:r>
            <a:r>
              <a:rPr lang="en-US" altLang="ko-K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</a:p>
          <a:p>
            <a:pPr eaLnBrk="1" hangingPunct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Mediator: methylene Blue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9792" y="6453416"/>
            <a:ext cx="4267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Bull. Korean Chem. Soc. 29 (2008) 168-172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251137"/>
            <a:ext cx="4417397" cy="1842159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9992" y="4251137"/>
            <a:ext cx="4487450" cy="177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Polypyrrole</a:t>
            </a:r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/CB composite modified carbon paper anode in a mediator-type MFC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300037" y="1801145"/>
            <a:ext cx="1905138" cy="1799376"/>
            <a:chOff x="2775" y="1343"/>
            <a:chExt cx="5207" cy="3881"/>
          </a:xfrm>
        </p:grpSpPr>
        <p:pic>
          <p:nvPicPr>
            <p:cNvPr id="9" name="Picture 3" descr="genim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5" y="1343"/>
              <a:ext cx="5207" cy="388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2775" y="1360"/>
              <a:ext cx="493" cy="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9436" tIns="29718" rIns="59436" bIns="29718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US" altLang="zh-CN" sz="1500" dirty="0">
                  <a:latin typeface="Times New Roman" panose="02020603050405020304" pitchFamily="18" charset="0"/>
                  <a:ea typeface="굴림" charset="-127"/>
                  <a:cs typeface="Times New Roman" panose="02020603050405020304" pitchFamily="18" charset="0"/>
                </a:rPr>
                <a:t>A</a:t>
              </a:r>
              <a:endParaRPr lang="en-US" altLang="ko-KR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gen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" y="3717032"/>
            <a:ext cx="1904912" cy="167588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726770" y="1874166"/>
            <a:ext cx="164067" cy="37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en-US" altLang="zh-CN" sz="150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B</a:t>
            </a:r>
            <a:endParaRPr lang="en-US" altLang="ko-KR">
              <a:latin typeface="Times New Roman" panose="02020603050405020304" pitchFamily="18" charset="0"/>
              <a:ea typeface="굴림" charset="-127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244234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ko-KR" altLang="ko-K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458306" y="2299942"/>
            <a:ext cx="3059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A: Bare carbon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paper</a:t>
            </a:r>
          </a:p>
          <a:p>
            <a:pPr eaLnBrk="1" hangingPunct="1"/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B</a:t>
            </a:r>
            <a:r>
              <a:rPr lang="en-US" altLang="ko-KR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: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CB </a:t>
            </a:r>
            <a:r>
              <a:rPr lang="en-US" altLang="ko-KR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coated carbon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paper</a:t>
            </a:r>
          </a:p>
          <a:p>
            <a:pPr eaLnBrk="1" hangingPunct="1"/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C: </a:t>
            </a:r>
            <a:r>
              <a:rPr lang="en-US" altLang="ko-KR" dirty="0" err="1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Ppy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/CB-coated carbon paper</a:t>
            </a:r>
            <a:endParaRPr lang="en-US" altLang="ko-KR" dirty="0">
              <a:latin typeface="Times New Roman" panose="02020603050405020304" pitchFamily="18" charset="0"/>
              <a:ea typeface="굴림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8"/>
          <p:cNvGraphicFramePr>
            <a:graphicFrameLocks noChangeAspect="1"/>
          </p:cNvGraphicFramePr>
          <p:nvPr>
            <p:extLst/>
          </p:nvPr>
        </p:nvGraphicFramePr>
        <p:xfrm>
          <a:off x="5183547" y="3223272"/>
          <a:ext cx="336073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Graph" r:id="rId5" imgW="3903878" imgH="2968752" progId="Origin50.Graph">
                  <p:embed/>
                </p:oleObj>
              </mc:Choice>
              <mc:Fallback>
                <p:oleObj name="Graph" r:id="rId5" imgW="3903878" imgH="296875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547" y="3223272"/>
                        <a:ext cx="3360738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253753" y="3702774"/>
            <a:ext cx="320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6223447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Bull. Korean Chem. Soc. 29 (2008) 1344-1348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7061" y="1661202"/>
            <a:ext cx="2544600" cy="4901528"/>
          </a:xfrm>
          <a:prstGeom prst="rect">
            <a:avLst/>
          </a:prstGeom>
        </p:spPr>
      </p:pic>
      <p:sp>
        <p:nvSpPr>
          <p:cNvPr id="21" name="TextBox 14"/>
          <p:cNvSpPr txBox="1">
            <a:spLocks noChangeArrowheads="1"/>
          </p:cNvSpPr>
          <p:nvPr/>
        </p:nvSpPr>
        <p:spPr bwMode="auto">
          <a:xfrm>
            <a:off x="5458306" y="1680353"/>
            <a:ext cx="252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Microbe: </a:t>
            </a:r>
            <a:r>
              <a:rPr lang="en-US" altLang="ko-K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vulgaris</a:t>
            </a:r>
          </a:p>
          <a:p>
            <a:pPr eaLnBrk="1" hangingPunct="1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Mediator: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thionin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5424625" y="5877272"/>
            <a:ext cx="3637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Nyquist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plots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plain carbon paper and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Ppy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/CB-coated carbon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Polyaniline/Carbon composite modified carbon cloth anode in a single chamber  </a:t>
            </a:r>
            <a:r>
              <a:rPr lang="en-US" altLang="ko-KR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MFC-mixed culture</a:t>
            </a:r>
            <a:endParaRPr lang="ko-KR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5549"/>
            <a:ext cx="1978316" cy="17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15" y="1987077"/>
            <a:ext cx="1982018" cy="1782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395536" y="1447800"/>
            <a:ext cx="822960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53"/>
          <p:cNvSpPr txBox="1">
            <a:spLocks noChangeArrowheads="1"/>
          </p:cNvSpPr>
          <p:nvPr/>
        </p:nvSpPr>
        <p:spPr bwMode="auto">
          <a:xfrm>
            <a:off x="902577" y="3738518"/>
            <a:ext cx="12522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cloth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54"/>
          <p:cNvSpPr txBox="1">
            <a:spLocks noChangeArrowheads="1"/>
          </p:cNvSpPr>
          <p:nvPr/>
        </p:nvSpPr>
        <p:spPr bwMode="auto">
          <a:xfrm>
            <a:off x="2777514" y="3769295"/>
            <a:ext cx="22232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PANI/C-coated carbon cloth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157192"/>
            <a:ext cx="1299043" cy="1018857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7744" y="4121802"/>
            <a:ext cx="5741249" cy="2459486"/>
          </a:xfrm>
          <a:prstGeom prst="rect">
            <a:avLst/>
          </a:prstGeom>
        </p:spPr>
      </p:pic>
      <p:graphicFrame>
        <p:nvGraphicFramePr>
          <p:cNvPr id="54" name="개체 53"/>
          <p:cNvGraphicFramePr>
            <a:graphicFrameLocks noChangeAspect="1"/>
          </p:cNvGraphicFramePr>
          <p:nvPr>
            <p:extLst/>
          </p:nvPr>
        </p:nvGraphicFramePr>
        <p:xfrm>
          <a:off x="5245380" y="1591056"/>
          <a:ext cx="3698822" cy="2672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Graph" r:id="rId7" imgW="4207680" imgH="2926080" progId="Origin50.Graph">
                  <p:embed/>
                </p:oleObj>
              </mc:Choice>
              <mc:Fallback>
                <p:oleObj name="Graph" r:id="rId7" imgW="420768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5380" y="1591056"/>
                        <a:ext cx="3698822" cy="26727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5796136" y="6285779"/>
            <a:ext cx="345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Bull. Korean Chem. Soc. 28 (2015) 2170-2173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9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Polyaniline nanofiber-coated </a:t>
            </a:r>
            <a:r>
              <a:rPr lang="en-US" altLang="ko-K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macroporous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RVC anode for high performance MFCs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F:\140610\RVC x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40" y="1759974"/>
            <a:ext cx="1679788" cy="1503993"/>
          </a:xfrm>
          <a:prstGeom prst="rect">
            <a:avLst/>
          </a:prstGeom>
          <a:noFill/>
        </p:spPr>
      </p:pic>
      <p:pic>
        <p:nvPicPr>
          <p:cNvPr id="22" name="Picture 3" descr="F:\140610\RVC x15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9644" y="1741066"/>
            <a:ext cx="1414386" cy="1503659"/>
          </a:xfrm>
          <a:prstGeom prst="rect">
            <a:avLst/>
          </a:prstGeom>
          <a:noFill/>
        </p:spPr>
      </p:pic>
      <p:pic>
        <p:nvPicPr>
          <p:cNvPr id="23" name="Picture 4" descr="F:\140610\RVC_PANI x 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40" y="3263967"/>
            <a:ext cx="1653541" cy="1315994"/>
          </a:xfrm>
          <a:prstGeom prst="rect">
            <a:avLst/>
          </a:prstGeom>
          <a:noFill/>
        </p:spPr>
      </p:pic>
      <p:pic>
        <p:nvPicPr>
          <p:cNvPr id="24" name="Picture 5" descr="F:\140610\RVC_PANI x 15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2551" y="3263967"/>
            <a:ext cx="1408572" cy="1315994"/>
          </a:xfrm>
          <a:prstGeom prst="rect">
            <a:avLst/>
          </a:prstGeom>
          <a:noFill/>
        </p:spPr>
      </p:pic>
      <p:pic>
        <p:nvPicPr>
          <p:cNvPr id="27" name="Picture 8" descr="F:\140610\RVC_PANI_HT x 500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040" y="4579962"/>
            <a:ext cx="1653541" cy="1441327"/>
          </a:xfrm>
          <a:prstGeom prst="rect">
            <a:avLst/>
          </a:prstGeom>
          <a:noFill/>
        </p:spPr>
      </p:pic>
      <p:pic>
        <p:nvPicPr>
          <p:cNvPr id="29" name="Picture 10" descr="F:\140610\RVC_PANI_HT x 15000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83784" y="4618151"/>
            <a:ext cx="1408572" cy="1441327"/>
          </a:xfrm>
          <a:prstGeom prst="rect">
            <a:avLst/>
          </a:prstGeom>
          <a:noFill/>
        </p:spPr>
      </p:pic>
      <p:sp>
        <p:nvSpPr>
          <p:cNvPr id="30" name="직사각형 29"/>
          <p:cNvSpPr/>
          <p:nvPr/>
        </p:nvSpPr>
        <p:spPr>
          <a:xfrm>
            <a:off x="69032" y="6083954"/>
            <a:ext cx="428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of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(a) RVC macrospores, (b) after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PANInf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modification, and after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PANInf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modification and heat treatment at 750 </a:t>
            </a:r>
            <a:r>
              <a:rPr lang="en-US" altLang="ko-KR" sz="1400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496" y="2492896"/>
            <a:ext cx="298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496" y="39847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496" y="5365669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/>
          </p:nvPr>
        </p:nvGraphicFramePr>
        <p:xfrm>
          <a:off x="3414195" y="1520194"/>
          <a:ext cx="3388534" cy="217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Graph" r:id="rId9" imgW="4184640" imgH="2936160" progId="Origin50.Graph">
                  <p:embed/>
                </p:oleObj>
              </mc:Choice>
              <mc:Fallback>
                <p:oleObj name="Graph" r:id="rId9" imgW="4184640" imgH="2936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4195" y="1520194"/>
                        <a:ext cx="3388534" cy="2175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3"/>
          <p:cNvGraphicFramePr>
            <a:graphicFrameLocks noChangeAspect="1"/>
          </p:cNvGraphicFramePr>
          <p:nvPr>
            <p:extLst/>
          </p:nvPr>
        </p:nvGraphicFramePr>
        <p:xfrm>
          <a:off x="6080406" y="3436997"/>
          <a:ext cx="3328717" cy="2135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Graph" r:id="rId11" imgW="4184640" imgH="2936160" progId="Origin50.Graph">
                  <p:embed/>
                </p:oleObj>
              </mc:Choice>
              <mc:Fallback>
                <p:oleObj name="Graph" r:id="rId11" imgW="4184640" imgH="2936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406" y="3436997"/>
                        <a:ext cx="3328717" cy="21352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"/>
          <p:cNvGraphicFramePr>
            <a:graphicFrameLocks noChangeAspect="1"/>
          </p:cNvGraphicFramePr>
          <p:nvPr>
            <p:extLst/>
          </p:nvPr>
        </p:nvGraphicFramePr>
        <p:xfrm>
          <a:off x="3419871" y="3408000"/>
          <a:ext cx="3382857" cy="222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Graph" r:id="rId13" imgW="4184640" imgH="2936160" progId="Origin50.Graph">
                  <p:embed/>
                </p:oleObj>
              </mc:Choice>
              <mc:Fallback>
                <p:oleObj name="Graph" r:id="rId13" imgW="4184640" imgH="2936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1" y="3408000"/>
                        <a:ext cx="3382857" cy="22251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4373355" y="5698123"/>
            <a:ext cx="4324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X-ray photoelectron spectra (a) Survey scan for RVC, RVC-PANI &amp; RVC-PANI-HT.  (b) De-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convulated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N1s peaks of RVC-PANI and (c ) Deconvulated N1s peaks for RVC-PANI-HT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9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860032" y="692696"/>
            <a:ext cx="3960440" cy="5400600"/>
            <a:chOff x="5292080" y="1844824"/>
            <a:chExt cx="3672408" cy="5112568"/>
          </a:xfrm>
        </p:grpSpPr>
        <p:pic>
          <p:nvPicPr>
            <p:cNvPr id="12" name="Picture 10" descr="F:\140610\RVC_PANI_HTBI x 50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5301208"/>
              <a:ext cx="1872208" cy="1656184"/>
            </a:xfrm>
            <a:prstGeom prst="rect">
              <a:avLst/>
            </a:prstGeom>
            <a:noFill/>
          </p:spPr>
        </p:pic>
        <p:pic>
          <p:nvPicPr>
            <p:cNvPr id="13" name="Picture 9" descr="F:\140610\RVC_PANI_HTB x 5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92080" y="5301208"/>
              <a:ext cx="1799944" cy="1656184"/>
            </a:xfrm>
            <a:prstGeom prst="rect">
              <a:avLst/>
            </a:prstGeom>
            <a:noFill/>
          </p:spPr>
        </p:pic>
        <p:pic>
          <p:nvPicPr>
            <p:cNvPr id="14" name="Picture 8" descr="F:\140610\RVC_BI x 5000_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92280" y="1844824"/>
              <a:ext cx="1872208" cy="1656184"/>
            </a:xfrm>
            <a:prstGeom prst="rect">
              <a:avLst/>
            </a:prstGeom>
            <a:noFill/>
          </p:spPr>
        </p:pic>
        <p:pic>
          <p:nvPicPr>
            <p:cNvPr id="15" name="Picture 7" descr="F:\140610\RVC_PANI_BI x 500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92080" y="3573016"/>
              <a:ext cx="1800200" cy="1656184"/>
            </a:xfrm>
            <a:prstGeom prst="rect">
              <a:avLst/>
            </a:prstGeom>
            <a:noFill/>
          </p:spPr>
        </p:pic>
        <p:pic>
          <p:nvPicPr>
            <p:cNvPr id="16" name="Picture 5" descr="C:\Users\Jalal\Desktop\RVC SEM\RVC-PANI modified-Crosssection X 500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92280" y="3573016"/>
              <a:ext cx="1872208" cy="1656184"/>
            </a:xfrm>
            <a:prstGeom prst="rect">
              <a:avLst/>
            </a:prstGeom>
            <a:noFill/>
          </p:spPr>
        </p:pic>
        <p:sp>
          <p:nvSpPr>
            <p:cNvPr id="17" name="TextBox 16"/>
            <p:cNvSpPr txBox="1"/>
            <p:nvPr/>
          </p:nvSpPr>
          <p:spPr>
            <a:xfrm>
              <a:off x="7164288" y="3573016"/>
              <a:ext cx="1296144" cy="2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latin typeface="Times New Roman" pitchFamily="18" charset="0"/>
                  <a:ea typeface="맑은 고딕" panose="020B0503020000020004" pitchFamily="50" charset="-127"/>
                  <a:cs typeface="Times New Roman" pitchFamily="18" charset="0"/>
                </a:rPr>
                <a:t>RVC-PANI interior</a:t>
              </a:r>
              <a:endParaRPr lang="ko-KR" altLang="en-US" sz="1000" dirty="0"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292080" y="3573016"/>
              <a:ext cx="1296144" cy="2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latin typeface="Times New Roman" pitchFamily="18" charset="0"/>
                  <a:ea typeface="맑은 고딕" panose="020B0503020000020004" pitchFamily="50" charset="-127"/>
                  <a:cs typeface="Times New Roman" pitchFamily="18" charset="0"/>
                </a:rPr>
                <a:t>RVC-PANI exterior</a:t>
              </a:r>
              <a:endParaRPr lang="ko-KR" altLang="en-US" sz="1000" dirty="0"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endParaRPr>
            </a:p>
          </p:txBody>
        </p:sp>
        <p:pic>
          <p:nvPicPr>
            <p:cNvPr id="19" name="Picture 7" descr="C:\Users\Jalal\Desktop\RVC SEM\RVC-Unmodified X 5000-1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292080" y="1844824"/>
              <a:ext cx="1800200" cy="1656184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6084168" y="1844824"/>
              <a:ext cx="1008112" cy="2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latin typeface="Times New Roman" pitchFamily="18" charset="0"/>
                  <a:ea typeface="맑은 고딕" panose="020B0503020000020004" pitchFamily="50" charset="-127"/>
                  <a:cs typeface="Times New Roman" pitchFamily="18" charset="0"/>
                </a:rPr>
                <a:t>RVC exterior</a:t>
              </a:r>
              <a:endParaRPr lang="ko-KR" altLang="en-US" sz="1000" dirty="0"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64288" y="1844824"/>
              <a:ext cx="1296144" cy="2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latin typeface="Times New Roman" pitchFamily="18" charset="0"/>
                  <a:ea typeface="맑은 고딕" panose="020B0503020000020004" pitchFamily="50" charset="-127"/>
                  <a:cs typeface="Times New Roman" pitchFamily="18" charset="0"/>
                </a:rPr>
                <a:t>RVC interior</a:t>
              </a:r>
              <a:endParaRPr lang="ko-KR" altLang="en-US" sz="1000" dirty="0"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64088" y="5343019"/>
              <a:ext cx="1584176" cy="2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latin typeface="Times New Roman" pitchFamily="18" charset="0"/>
                  <a:ea typeface="맑은 고딕" panose="020B0503020000020004" pitchFamily="50" charset="-127"/>
                  <a:cs typeface="Times New Roman" pitchFamily="18" charset="0"/>
                </a:rPr>
                <a:t>RVC-PANI-HT exterior</a:t>
              </a:r>
              <a:endParaRPr lang="ko-KR" altLang="en-US" sz="1000" dirty="0"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4288" y="5373216"/>
              <a:ext cx="1584176" cy="23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>
                  <a:latin typeface="Times New Roman" pitchFamily="18" charset="0"/>
                  <a:ea typeface="맑은 고딕" panose="020B0503020000020004" pitchFamily="50" charset="-127"/>
                  <a:cs typeface="Times New Roman" pitchFamily="18" charset="0"/>
                </a:rPr>
                <a:t>RVC-PANI-HT interior</a:t>
              </a:r>
              <a:endParaRPr lang="ko-KR" altLang="en-US" sz="1000" dirty="0">
                <a:latin typeface="Times New Roman" pitchFamily="18" charset="0"/>
                <a:ea typeface="맑은 고딕" panose="020B0503020000020004" pitchFamily="50" charset="-127"/>
                <a:cs typeface="Times New Roman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60032" y="6183396"/>
            <a:ext cx="4160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Biofilm formation on the exterior and interior of RVC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268760"/>
            <a:ext cx="4026824" cy="373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/>
          <p:cNvSpPr/>
          <p:nvPr/>
        </p:nvSpPr>
        <p:spPr>
          <a:xfrm>
            <a:off x="344782" y="52866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presentation of typical microbial fuel cell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set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>
            <p:extLst/>
          </p:nvPr>
        </p:nvGraphicFramePr>
        <p:xfrm>
          <a:off x="251520" y="332656"/>
          <a:ext cx="4608512" cy="3243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Graph" r:id="rId3" imgW="4184640" imgH="2936160" progId="Origin50.Graph">
                  <p:embed/>
                </p:oleObj>
              </mc:Choice>
              <mc:Fallback>
                <p:oleObj name="Graph" r:id="rId3" imgW="4184640" imgH="2936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2656"/>
                        <a:ext cx="4608512" cy="3243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>
            <p:extLst/>
          </p:nvPr>
        </p:nvGraphicFramePr>
        <p:xfrm>
          <a:off x="4427983" y="332656"/>
          <a:ext cx="4917869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Graph" r:id="rId5" imgW="4184640" imgH="2933280" progId="Origin50.Graph">
                  <p:embed/>
                </p:oleObj>
              </mc:Choice>
              <mc:Fallback>
                <p:oleObj name="Graph" r:id="rId5" imgW="4184640" imgH="293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3" y="332656"/>
                        <a:ext cx="4917869" cy="3096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그림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536" y="3573016"/>
            <a:ext cx="4320480" cy="2600190"/>
          </a:xfrm>
          <a:prstGeom prst="rect">
            <a:avLst/>
          </a:prstGeom>
        </p:spPr>
      </p:pic>
      <p:graphicFrame>
        <p:nvGraphicFramePr>
          <p:cNvPr id="23" name="Object 3"/>
          <p:cNvGraphicFramePr>
            <a:graphicFrameLocks noChangeAspect="1"/>
          </p:cNvGraphicFramePr>
          <p:nvPr>
            <p:extLst/>
          </p:nvPr>
        </p:nvGraphicFramePr>
        <p:xfrm>
          <a:off x="4556520" y="3461988"/>
          <a:ext cx="4184650" cy="293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Graph" r:id="rId8" imgW="4184640" imgH="2936160" progId="Origin50.Graph">
                  <p:embed/>
                </p:oleObj>
              </mc:Choice>
              <mc:Fallback>
                <p:oleObj name="Graph" r:id="rId8" imgW="4184640" imgH="2936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520" y="3461988"/>
                        <a:ext cx="4184650" cy="293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356815" y="3429000"/>
            <a:ext cx="2697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Charging-discharging curves</a:t>
            </a:r>
            <a:endParaRPr lang="ko-KR" alt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5754072" y="3356992"/>
            <a:ext cx="2850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CVs at the turn-over conditions</a:t>
            </a:r>
            <a:endParaRPr lang="ko-KR" alt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55576" y="6093296"/>
            <a:ext cx="3800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CVs at the substrate depletion conditions</a:t>
            </a:r>
            <a:endParaRPr lang="ko-KR" altLang="en-US" sz="1600" dirty="0"/>
          </a:p>
        </p:txBody>
      </p:sp>
      <p:sp>
        <p:nvSpPr>
          <p:cNvPr id="28" name="직사각형 27"/>
          <p:cNvSpPr/>
          <p:nvPr/>
        </p:nvSpPr>
        <p:spPr>
          <a:xfrm>
            <a:off x="4556520" y="6015974"/>
            <a:ext cx="447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Polarization 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curves </a:t>
            </a:r>
            <a:r>
              <a:rPr lang="en-US" altLang="ko-KR" sz="1400" dirty="0" smtClean="0"/>
              <a:t>RVC 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(◇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) RVC-PANI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ko-KR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○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 RVC-PANI-HT 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ko-KR" sz="1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▷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 and corresponding power 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density 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curves. MFCs </a:t>
            </a:r>
            <a:r>
              <a:rPr lang="en-US" altLang="ko-KR" sz="1400" dirty="0">
                <a:latin typeface="Times New Roman" pitchFamily="18" charset="0"/>
                <a:cs typeface="Times New Roman" pitchFamily="18" charset="0"/>
              </a:rPr>
              <a:t>run </a:t>
            </a:r>
            <a:r>
              <a:rPr lang="en-US" altLang="ko-KR" sz="1400" dirty="0" smtClean="0">
                <a:latin typeface="Times New Roman" pitchFamily="18" charset="0"/>
                <a:cs typeface="Times New Roman" pitchFamily="18" charset="0"/>
              </a:rPr>
              <a:t>in 1g/L acetate.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5317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/>
              <a:t>Development of Microbial Fuel Cells Using Proteus vulgaris</a:t>
            </a:r>
            <a:endParaRPr lang="ko-KR" altLang="en-US" sz="3200" b="1" dirty="0"/>
          </a:p>
        </p:txBody>
      </p:sp>
      <p:sp>
        <p:nvSpPr>
          <p:cNvPr id="4" name="직사각형 3"/>
          <p:cNvSpPr/>
          <p:nvPr/>
        </p:nvSpPr>
        <p:spPr>
          <a:xfrm>
            <a:off x="4932040" y="141763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Bull. Korean Chem. Soc. 2000, </a:t>
            </a:r>
            <a:r>
              <a:rPr lang="en-US" altLang="ko-KR" dirty="0" smtClean="0"/>
              <a:t>21</a:t>
            </a:r>
            <a:r>
              <a:rPr lang="en-US" altLang="ko-KR" dirty="0"/>
              <a:t>, </a:t>
            </a:r>
            <a:r>
              <a:rPr lang="en-US" altLang="ko-KR" dirty="0" smtClean="0"/>
              <a:t>44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97" y="1840022"/>
            <a:ext cx="5406683" cy="115224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3041613"/>
            <a:ext cx="3816424" cy="277274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838" y="2997337"/>
            <a:ext cx="4027386" cy="317259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319" y="6091153"/>
            <a:ext cx="4196352" cy="753631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22" y="5863709"/>
            <a:ext cx="466725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7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Electricity generation from non- electroactive bacteria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97807"/>
            <a:ext cx="3574365" cy="233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4007888" cy="194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30203"/>
            <a:ext cx="2952328" cy="230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2768525" cy="218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86396" y="6496449"/>
            <a:ext cx="330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Biosens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Bioelectron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27 (2011) 106-112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6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of Osmium Redox Polymer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/>
          </p:nvPr>
        </p:nvGraphicFramePr>
        <p:xfrm>
          <a:off x="1475656" y="1484784"/>
          <a:ext cx="2913664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r:id="rId3" imgW="3281680" imgH="2971800" progId="Msxml2.SAXXMLReader.5.0">
                  <p:embed/>
                </p:oleObj>
              </mc:Choice>
              <mc:Fallback>
                <p:oleObj r:id="rId3" imgW="3281680" imgH="2971800" progId="Msxml2.SAXXMLReader.5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484784"/>
                        <a:ext cx="2913664" cy="2664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37112"/>
            <a:ext cx="507682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개체 5"/>
          <p:cNvGraphicFramePr>
            <a:graphicFrameLocks noChangeAspect="1"/>
          </p:cNvGraphicFramePr>
          <p:nvPr>
            <p:extLst/>
          </p:nvPr>
        </p:nvGraphicFramePr>
        <p:xfrm>
          <a:off x="4932040" y="1628800"/>
          <a:ext cx="3429000" cy="270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Graph" r:id="rId6" imgW="4207320" imgH="2926080" progId="Origin50.Graph">
                  <p:embed/>
                </p:oleObj>
              </mc:Choice>
              <mc:Fallback>
                <p:oleObj name="Graph" r:id="rId6" imgW="420732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1628800"/>
                        <a:ext cx="3429000" cy="27035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F81BD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EEECE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/>
          </p:nvPr>
        </p:nvGraphicFramePr>
        <p:xfrm>
          <a:off x="308620" y="4005064"/>
          <a:ext cx="3543300" cy="27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Graph" r:id="rId8" imgW="4207320" imgH="2926080" progId="Origin50.Graph">
                  <p:embed/>
                </p:oleObj>
              </mc:Choice>
              <mc:Fallback>
                <p:oleObj name="Graph" r:id="rId8" imgW="4207320" imgH="29260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620" y="4005064"/>
                        <a:ext cx="3543300" cy="277336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F81BD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EEECE1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9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92443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MFC Performance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37928" y="1479112"/>
            <a:ext cx="4114800" cy="4953000"/>
            <a:chOff x="1980" y="3936"/>
            <a:chExt cx="6480" cy="7800"/>
          </a:xfrm>
        </p:grpSpPr>
        <p:graphicFrame>
          <p:nvGraphicFramePr>
            <p:cNvPr id="5" name="개체 4"/>
            <p:cNvGraphicFramePr>
              <a:graphicFrameLocks noChangeAspect="1"/>
            </p:cNvGraphicFramePr>
            <p:nvPr/>
          </p:nvGraphicFramePr>
          <p:xfrm>
            <a:off x="1980" y="7368"/>
            <a:ext cx="6480" cy="4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8" name="Graph" r:id="rId3" imgW="4207320" imgH="2926080" progId="Origin50.Graph">
                    <p:embed/>
                  </p:oleObj>
                </mc:Choice>
                <mc:Fallback>
                  <p:oleObj name="Graph" r:id="rId3" imgW="420732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511"/>
                        <a:stretch>
                          <a:fillRect/>
                        </a:stretch>
                      </p:blipFill>
                      <p:spPr bwMode="auto">
                        <a:xfrm>
                          <a:off x="1980" y="7368"/>
                          <a:ext cx="6480" cy="4368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34817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E9E5DC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개체 5"/>
            <p:cNvGraphicFramePr>
              <a:graphicFrameLocks noChangeAspect="1"/>
            </p:cNvGraphicFramePr>
            <p:nvPr/>
          </p:nvGraphicFramePr>
          <p:xfrm>
            <a:off x="1980" y="3936"/>
            <a:ext cx="5905" cy="43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9" name="Graph" r:id="rId5" imgW="4207320" imgH="2926080" progId="Origin50.Graph">
                    <p:embed/>
                  </p:oleObj>
                </mc:Choice>
                <mc:Fallback>
                  <p:oleObj name="Graph" r:id="rId5" imgW="420732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581" r="8838"/>
                        <a:stretch>
                          <a:fillRect/>
                        </a:stretch>
                      </p:blipFill>
                      <p:spPr bwMode="auto">
                        <a:xfrm>
                          <a:off x="1980" y="3936"/>
                          <a:ext cx="5905" cy="4373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34817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E9E5DC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4582344" y="1191080"/>
            <a:ext cx="4060825" cy="5307013"/>
            <a:chOff x="2520" y="1596"/>
            <a:chExt cx="6394" cy="8358"/>
          </a:xfrm>
        </p:grpSpPr>
        <p:graphicFrame>
          <p:nvGraphicFramePr>
            <p:cNvPr id="8" name="개체 7"/>
            <p:cNvGraphicFramePr>
              <a:graphicFrameLocks noChangeAspect="1"/>
            </p:cNvGraphicFramePr>
            <p:nvPr/>
          </p:nvGraphicFramePr>
          <p:xfrm>
            <a:off x="2520" y="1596"/>
            <a:ext cx="6394" cy="4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Graph" r:id="rId7" imgW="4207320" imgH="2926080" progId="Origin50.Graph">
                    <p:embed/>
                  </p:oleObj>
                </mc:Choice>
                <mc:Fallback>
                  <p:oleObj name="Graph" r:id="rId7" imgW="420732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0" y="1596"/>
                          <a:ext cx="6394" cy="476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4F81BD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EEECE1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개체 8"/>
            <p:cNvGraphicFramePr>
              <a:graphicFrameLocks noChangeAspect="1"/>
            </p:cNvGraphicFramePr>
            <p:nvPr/>
          </p:nvGraphicFramePr>
          <p:xfrm>
            <a:off x="2520" y="5028"/>
            <a:ext cx="6362" cy="49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1" name="Graph" r:id="rId9" imgW="4207320" imgH="2926080" progId="Origin50.Graph">
                    <p:embed/>
                  </p:oleObj>
                </mc:Choice>
                <mc:Fallback>
                  <p:oleObj name="Graph" r:id="rId9" imgW="4207320" imgH="29260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0" y="5028"/>
                          <a:ext cx="6362" cy="4926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4F81BD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EEECE1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63670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Conducting polymers as cathode modifiers for oxygen reduction</a:t>
            </a:r>
          </a:p>
        </p:txBody>
      </p:sp>
      <p:sp>
        <p:nvSpPr>
          <p:cNvPr id="58371" name="Line 8"/>
          <p:cNvSpPr>
            <a:spLocks noChangeShapeType="1"/>
          </p:cNvSpPr>
          <p:nvPr/>
        </p:nvSpPr>
        <p:spPr bwMode="auto">
          <a:xfrm>
            <a:off x="381000" y="1447800"/>
            <a:ext cx="822960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2" name="TextBox 1"/>
          <p:cNvSpPr txBox="1">
            <a:spLocks noChangeArrowheads="1"/>
          </p:cNvSpPr>
          <p:nvPr/>
        </p:nvSpPr>
        <p:spPr bwMode="auto">
          <a:xfrm>
            <a:off x="1219200" y="1600200"/>
            <a:ext cx="36824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Cathode is also important!</a:t>
            </a:r>
            <a:endParaRPr lang="ko-K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3" name="TextBox 3"/>
          <p:cNvSpPr txBox="1">
            <a:spLocks noChangeArrowheads="1"/>
          </p:cNvSpPr>
          <p:nvPr/>
        </p:nvSpPr>
        <p:spPr bwMode="auto">
          <a:xfrm>
            <a:off x="2267744" y="2062163"/>
            <a:ext cx="3326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</a:t>
            </a:r>
            <a:r>
              <a:rPr lang="en-US" altLang="ko-KR" sz="2400" baseline="-25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en-US" altLang="ko-K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+ 4H</a:t>
            </a:r>
            <a:r>
              <a:rPr lang="en-US" altLang="ko-KR" sz="2400" baseline="30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+</a:t>
            </a:r>
            <a:r>
              <a:rPr lang="en-US" altLang="ko-K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+ 4e</a:t>
            </a:r>
            <a:r>
              <a:rPr lang="en-US" altLang="ko-KR" sz="2400" baseline="30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-</a:t>
            </a:r>
            <a:r>
              <a:rPr lang="en-US" altLang="ko-K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altLang="ko-K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  2H</a:t>
            </a:r>
            <a:r>
              <a:rPr lang="en-US" altLang="ko-KR" sz="2400" baseline="-250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ko-KR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Wingdings" pitchFamily="2" charset="2"/>
              </a:rPr>
              <a:t>O</a:t>
            </a:r>
            <a:endParaRPr lang="ko-KR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4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38862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직사각형 8"/>
          <p:cNvSpPr>
            <a:spLocks noChangeArrowheads="1"/>
          </p:cNvSpPr>
          <p:nvPr/>
        </p:nvSpPr>
        <p:spPr bwMode="auto">
          <a:xfrm>
            <a:off x="1524000" y="5638800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Trends in oxygen reduction activity plotted as a function of the oxygen binding energy.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6" name="직사각형 9"/>
          <p:cNvSpPr>
            <a:spLocks noChangeArrowheads="1"/>
          </p:cNvSpPr>
          <p:nvPr/>
        </p:nvSpPr>
        <p:spPr bwMode="auto">
          <a:xfrm>
            <a:off x="4482263" y="6284913"/>
            <a:ext cx="447558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i="1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J. Phys. Chem. B</a:t>
            </a:r>
            <a:r>
              <a:rPr lang="en-US" altLang="ko-KR" dirty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, </a:t>
            </a:r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108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(2004) 17886–17892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www.hindawi.com/journals/jnm/2014/917024.fig.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36" y="3256684"/>
            <a:ext cx="2524744" cy="166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Development of 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non-noble metal oxygen </a:t>
            </a:r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reduction 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catalysts for air cathodes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755576" y="2204864"/>
            <a:ext cx="1149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2000">
                <a:latin typeface="Times New Roman" panose="02020603050405020304" pitchFamily="18" charset="0"/>
                <a:cs typeface="Times New Roman" panose="02020603050405020304" pitchFamily="18" charset="0"/>
              </a:rPr>
              <a:t>Materials</a:t>
            </a:r>
            <a:endParaRPr lang="ko-KR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776" y="2738264"/>
            <a:ext cx="4397358" cy="36933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800100" lvl="1" indent="-800100">
              <a:defRPr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Polyaniline nanofiber/Carbon composite</a:t>
            </a:r>
          </a:p>
          <a:p>
            <a:pPr marL="800100" lvl="1" indent="-800100">
              <a:defRPr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800100">
              <a:defRPr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Polyaniline/Carbon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composite/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endParaRPr lang="en-US" altLang="ko-K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800100">
              <a:defRPr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800100">
              <a:defRPr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Multi-walled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 nanotubes (MWCNT)</a:t>
            </a:r>
          </a:p>
          <a:p>
            <a:pPr marL="800100" lvl="1" indent="-342900">
              <a:buFont typeface="Wingdings" pitchFamily="2" charset="2"/>
              <a:buChar char="§"/>
              <a:defRPr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p-MWCNT (pristine)</a:t>
            </a:r>
          </a:p>
          <a:p>
            <a:pPr marL="800100" lvl="1" indent="-342900">
              <a:buFont typeface="Wingdings" pitchFamily="2" charset="2"/>
              <a:buChar char="§"/>
              <a:defRPr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a-MWCNT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(NH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-functionalized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§"/>
              <a:defRPr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c-MWCNT 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(COOH-functionalized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>
              <a:defRPr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800100">
              <a:defRPr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phthalocyanine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803275" lvl="2" indent="-346075">
              <a:buFont typeface="Wingdings" pitchFamily="2" charset="2"/>
              <a:buChar char="§"/>
              <a:defRPr/>
            </a:pPr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MWCNT-supported </a:t>
            </a:r>
            <a:r>
              <a:rPr lang="en-US" altLang="ko-K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800100">
              <a:defRPr/>
            </a:pPr>
            <a:endParaRPr lang="en-US" altLang="ko-K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800100">
              <a:defRPr/>
            </a:pP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Carbon/Cobalt oxide/</a:t>
            </a:r>
            <a:r>
              <a:rPr lang="en-US" altLang="ko-K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76" y="4843193"/>
            <a:ext cx="1440160" cy="1826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\\User-4d87685bba\lab data\TEM images\ECL-02-22\PANI\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4452" y="1756957"/>
            <a:ext cx="1872208" cy="1485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03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410336"/>
            <a:ext cx="8229600" cy="1074448"/>
          </a:xfrm>
        </p:spPr>
        <p:txBody>
          <a:bodyPr>
            <a:noAutofit/>
          </a:bodyPr>
          <a:lstStyle/>
          <a:p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Polyaniline/C composite 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air-cathode </a:t>
            </a:r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in a single-chamber microbial fuel 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cell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4355976" y="1844824"/>
          <a:ext cx="4104456" cy="372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Graph" r:id="rId3" imgW="3841699" imgH="2982163" progId="Origin50.Graph">
                  <p:embed/>
                </p:oleObj>
              </mc:Choice>
              <mc:Fallback>
                <p:oleObj name="Graph" r:id="rId3" imgW="3841699" imgH="298216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844824"/>
                        <a:ext cx="4104456" cy="3722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개체 6"/>
          <p:cNvGraphicFramePr>
            <a:graphicFrameLocks noChangeAspect="1"/>
          </p:cNvGraphicFramePr>
          <p:nvPr>
            <p:extLst/>
          </p:nvPr>
        </p:nvGraphicFramePr>
        <p:xfrm>
          <a:off x="611560" y="1844824"/>
          <a:ext cx="3816424" cy="3660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Graph" r:id="rId5" imgW="3680765" imgH="2982163" progId="Origin50.Graph">
                  <p:embed/>
                </p:oleObj>
              </mc:Choice>
              <mc:Fallback>
                <p:oleObj name="Graph" r:id="rId5" imgW="3680765" imgH="298216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844824"/>
                        <a:ext cx="3816424" cy="36606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99592" y="530120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Voltage-time curve in a start-up period in 0.1 M PBS buffer under 1 k</a:t>
            </a:r>
            <a:r>
              <a:rPr lang="el-GR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external load. Substrate =1 g/L glucose.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5301208"/>
            <a:ext cx="3823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Repetitive charging-discharging cycle of an MFC with PANI/C air cathode in 0.1 M PBS buffer under 1k</a:t>
            </a:r>
            <a:r>
              <a:rPr lang="el-GR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external load.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Susbtrate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g/L glucose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2"/>
          <p:cNvSpPr>
            <a:spLocks noGrp="1"/>
          </p:cNvSpPr>
          <p:nvPr>
            <p:ph type="title"/>
          </p:nvPr>
        </p:nvSpPr>
        <p:spPr>
          <a:xfrm>
            <a:off x="396061" y="202331"/>
            <a:ext cx="8229600" cy="1138437"/>
          </a:xfrm>
        </p:spPr>
        <p:txBody>
          <a:bodyPr>
            <a:noAutofit/>
          </a:bodyPr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Polyaniline/C/</a:t>
            </a:r>
            <a:r>
              <a:rPr lang="en-US" altLang="ko-KR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FePc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</a:t>
            </a:r>
            <a:r>
              <a:rPr lang="en-US" altLang="ko-KR" sz="3200" dirty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as air-cathode in a single-chamber microbial fuel </a:t>
            </a:r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cell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2909" y="6585782"/>
            <a:ext cx="3050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 Power Sources 196 (2011) 1103.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737229" y="5295536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Cyclic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voltammetric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characterizations of PANI/C and PANI/C/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a scan rate of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100mV/s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(A), CVs of PANI/C/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different scan rates (B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and peak current dependence on scan rates</a:t>
            </a:r>
            <a:endParaRPr lang="ko-KR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6" y="1623128"/>
            <a:ext cx="6972300" cy="276225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96" y="4347994"/>
            <a:ext cx="3486150" cy="241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56" y="548680"/>
            <a:ext cx="7704856" cy="297545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56" y="3524133"/>
            <a:ext cx="3524250" cy="320040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644008" y="55172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CV (A) and LSV of various electrodes for the oxygen reduction at scan rate of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mV/s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and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mV/s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ko-KR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Polyaniline nanofiber as an ORR catalyst</a:t>
            </a:r>
            <a:b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562042" y="2348880"/>
            <a:ext cx="4752528" cy="2206501"/>
            <a:chOff x="0" y="332"/>
            <a:chExt cx="73249" cy="25632"/>
          </a:xfrm>
        </p:grpSpPr>
        <p:pic>
          <p:nvPicPr>
            <p:cNvPr id="15" name="Picture 1" descr="NI-PANINFX10000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2"/>
              <a:ext cx="33650" cy="25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3" y="332"/>
              <a:ext cx="35836" cy="25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28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066" y="2060848"/>
            <a:ext cx="413344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115616" y="5013176"/>
            <a:ext cx="380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SEM (left) and TEM (right) images of synthesized polyaniline nanofiber.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24129" y="508518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UV/vis spectra of polyaniline nanofiber as prepared (a) and after treating in 0.2 M NH</a:t>
            </a:r>
            <a:r>
              <a:rPr lang="en-US" altLang="ko-K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 (b).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직사각형 9"/>
          <p:cNvSpPr>
            <a:spLocks noChangeArrowheads="1"/>
          </p:cNvSpPr>
          <p:nvPr/>
        </p:nvSpPr>
        <p:spPr bwMode="auto">
          <a:xfrm>
            <a:off x="4427984" y="6372036"/>
            <a:ext cx="446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J. </a:t>
            </a:r>
            <a:r>
              <a:rPr lang="en-US" altLang="ko-KR" i="1" dirty="0" err="1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Electrochem</a:t>
            </a:r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. Soc.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159</a:t>
            </a:r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(2012) B497-B501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7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XPS characterization of polyaniline nanofiber and voltage generation in start-up period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251520" y="1988840"/>
          <a:ext cx="4321175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Graph" r:id="rId3" imgW="4191610" imgH="2938272" progId="Origin50.Graph">
                  <p:embed/>
                </p:oleObj>
              </mc:Choice>
              <mc:Fallback>
                <p:oleObj name="Graph" r:id="rId3" imgW="4191610" imgH="293827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988840"/>
                        <a:ext cx="4321175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79" y="2159614"/>
            <a:ext cx="4430053" cy="308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526525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N1s XPS spectra for pristine polyaniline nanofiber (A) and polyaniline nanofiber/C (B)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254903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Voltage generation at start-up stage of an MFC with polyaniline nanofiber (</a:t>
            </a:r>
            <a:r>
              <a:rPr lang="en-US" altLang="ko-KR" sz="1600" dirty="0" smtClean="0"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rPr>
              <a:t>●) and polyaniline nanofiber/C (●).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n-US" altLang="ko-KR" sz="2800" b="1" dirty="0"/>
              <a:t>Effect of Initial Carbon Sources on the</a:t>
            </a:r>
            <a:br>
              <a:rPr lang="en-US" altLang="ko-KR" sz="2800" b="1" dirty="0"/>
            </a:br>
            <a:r>
              <a:rPr lang="en-US" altLang="ko-KR" sz="2800" b="1" dirty="0"/>
              <a:t>Performance of Microbial Fuel Cells</a:t>
            </a:r>
            <a:br>
              <a:rPr lang="en-US" altLang="ko-KR" sz="2800" b="1" dirty="0"/>
            </a:br>
            <a:r>
              <a:rPr lang="en-US" altLang="ko-KR" sz="2800" b="1" dirty="0" smtClean="0"/>
              <a:t>Containing Proteus vulgaris</a:t>
            </a:r>
            <a:endParaRPr lang="ko-KR" altLang="en-US" sz="2800" b="1" dirty="0"/>
          </a:p>
        </p:txBody>
      </p:sp>
      <p:sp>
        <p:nvSpPr>
          <p:cNvPr id="5" name="직사각형 4"/>
          <p:cNvSpPr/>
          <p:nvPr/>
        </p:nvSpPr>
        <p:spPr>
          <a:xfrm>
            <a:off x="3635896" y="1700808"/>
            <a:ext cx="5508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+mn-ea"/>
              </a:rPr>
              <a:t>Biotechnology and Bioengineering. 2000, 70, 119. </a:t>
            </a:r>
            <a:endParaRPr lang="ko-KR" altLang="en-US" dirty="0">
              <a:latin typeface="+mn-ea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070140"/>
            <a:ext cx="4104456" cy="471908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2564904"/>
            <a:ext cx="473138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31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9"/>
            <a:ext cx="3672408" cy="563292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79512" y="5903893"/>
            <a:ext cx="4446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Plot of power density vs current density for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PANInf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(●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PANInf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/C (</a:t>
            </a:r>
            <a:r>
              <a:rPr lang="en-US" altLang="ko-KR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carbon black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(▲)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cathode. </a:t>
            </a:r>
            <a:endParaRPr lang="en-US" altLang="ko-KR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Individual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potential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with respect to SCE as a function of current 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density.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60649"/>
            <a:ext cx="4248472" cy="3263561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338228" y="3496824"/>
            <a:ext cx="48057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Coulombic efficiency for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PANInf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(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Pt/C (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cathodes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511" y="3804601"/>
            <a:ext cx="3671434" cy="2755379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508104" y="6532594"/>
            <a:ext cx="2683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the amount of </a:t>
            </a:r>
            <a:r>
              <a:rPr lang="en-US" altLang="ko-K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PANInf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1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material costs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Group 25"/>
          <p:cNvGraphicFramePr>
            <a:graphicFrameLocks noGrp="1"/>
          </p:cNvGraphicFramePr>
          <p:nvPr>
            <p:extLst/>
          </p:nvPr>
        </p:nvGraphicFramePr>
        <p:xfrm>
          <a:off x="323528" y="2708920"/>
          <a:ext cx="8534400" cy="2880360"/>
        </p:xfrm>
        <a:graphic>
          <a:graphicData uri="http://schemas.openxmlformats.org/drawingml/2006/table">
            <a:tbl>
              <a:tblPr/>
              <a:tblGrid>
                <a:gridCol w="2133600"/>
                <a:gridCol w="1447800"/>
                <a:gridCol w="2368550"/>
                <a:gridCol w="2584450"/>
              </a:tblGrid>
              <a:tr h="82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Cathode material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Price(g/$)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Power density (</a:t>
                      </a: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mW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/m</a:t>
                      </a:r>
                      <a:r>
                        <a:rPr kumimoji="0" lang="en-US" altLang="ko-KR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)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Power per cost of cathode material (</a:t>
                      </a: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mW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/$)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6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Polyaniline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/C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Pt/C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Polyaniline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/C/</a:t>
                      </a: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FePc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Polyaniline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/C/</a:t>
                      </a: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CoPc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FePc</a:t>
                      </a: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/C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3.392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29.38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3.392+7.35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3.392+9.74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0.0718+7.35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381.4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575.6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630.5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534.9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336.6</a:t>
                      </a:r>
                      <a:endParaRPr kumimoji="0" lang="en-US" altLang="ko-K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7.78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0.55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4.11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2.85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3.17</a:t>
                      </a:r>
                      <a:endParaRPr kumimoji="0" lang="en-US" altLang="ko-K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94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MWCNT and MWCNT-supported iron(ІІ) </a:t>
            </a:r>
            <a:r>
              <a:rPr lang="en-US" altLang="ko-KR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phthalocyanine</a:t>
            </a:r>
            <a:r>
              <a:rPr lang="en-US" altLang="ko-KR" sz="2400" b="1" dirty="0">
                <a:solidFill>
                  <a:schemeClr val="tx1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 based oxygen reduction catalysts as cathode in a single-chamber microbial fuel cell</a:t>
            </a:r>
            <a:endParaRPr lang="ko-KR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0351"/>
            <a:ext cx="3744416" cy="267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5118283"/>
            <a:ext cx="3823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 spectra for plain MWCNT (black), COOH-functionalized MWCNT (red), and NH</a:t>
            </a:r>
            <a:r>
              <a:rPr lang="en-US" altLang="ko-K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-functionalized MWCNT (blue).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0888"/>
            <a:ext cx="48863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706344" y="5085184"/>
            <a:ext cx="4186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FETEM images of a-MWCNT (A) and a-MWCNT/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 samples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different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magnifications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직사각형 9"/>
          <p:cNvSpPr>
            <a:spLocks noChangeArrowheads="1"/>
          </p:cNvSpPr>
          <p:nvPr/>
        </p:nvSpPr>
        <p:spPr bwMode="auto">
          <a:xfrm>
            <a:off x="5436096" y="6248400"/>
            <a:ext cx="34563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i="1" dirty="0" err="1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Biores</a:t>
            </a:r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. Tech.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102</a:t>
            </a:r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(2011) 5849-5854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Electrochemical characterization and voltage output by MWCNT and MWCNT/</a:t>
            </a:r>
            <a:r>
              <a:rPr lang="en-US" altLang="ko-KR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endParaRPr lang="ko-KR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528392" cy="428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6021288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CVs of GC, a-MWCNT and a-MWCNT/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FePc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-coated GC in pH 7 PBS at 10 mV/s.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개체 6"/>
          <p:cNvGraphicFramePr>
            <a:graphicFrameLocks noChangeAspect="1"/>
          </p:cNvGraphicFramePr>
          <p:nvPr>
            <p:extLst/>
          </p:nvPr>
        </p:nvGraphicFramePr>
        <p:xfrm>
          <a:off x="4483968" y="2077516"/>
          <a:ext cx="4197063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Graph" r:id="rId4" imgW="3680765" imgH="2982163" progId="Origin50.Graph">
                  <p:embed/>
                </p:oleObj>
              </mc:Choice>
              <mc:Fallback>
                <p:oleObj name="Graph" r:id="rId4" imgW="3680765" imgH="298216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968" y="2077516"/>
                        <a:ext cx="4197063" cy="3528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직사각형 7"/>
          <p:cNvSpPr/>
          <p:nvPr/>
        </p:nvSpPr>
        <p:spPr>
          <a:xfrm>
            <a:off x="4860032" y="5605908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Voltage output with various </a:t>
            </a:r>
            <a:r>
              <a:rPr lang="pt-BR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MWCNT/FePc </a:t>
            </a:r>
            <a:r>
              <a:rPr lang="pt-B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C/FePc coated cloth cathodes at 550ohm using </a:t>
            </a:r>
            <a:r>
              <a:rPr lang="pt-BR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g/L </a:t>
            </a:r>
            <a:r>
              <a:rPr lang="pt-BR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glucose as </a:t>
            </a:r>
            <a:r>
              <a:rPr lang="pt-BR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fuel.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914400" y="404590"/>
            <a:ext cx="77724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Power generation with various cathodes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ko-KR" altLang="ko-K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ko-KR" altLang="ko-K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4409135" y="2317120"/>
            <a:ext cx="32573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sz="1100">
                <a:latin typeface="Times New Roman" panose="02020603050405020304" pitchFamily="18" charset="0"/>
                <a:ea typeface="바탕" pitchFamily="18" charset="-127"/>
                <a:cs typeface="Times New Roman" pitchFamily="18" charset="0"/>
              </a:rPr>
              <a:t>    </a:t>
            </a:r>
            <a:endParaRPr lang="en-US" altLang="ko-KR">
              <a:latin typeface="Times New Roman" panose="02020603050405020304" pitchFamily="18" charset="0"/>
              <a:ea typeface="바탕" pitchFamily="18" charset="-127"/>
              <a:cs typeface="Times New Roman" panose="02020603050405020304" pitchFamily="18" charset="0"/>
            </a:endParaRP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422540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ko-KR" altLang="ko-K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362" name="Object 8"/>
          <p:cNvGraphicFramePr>
            <a:graphicFrameLocks noChangeAspect="1"/>
          </p:cNvGraphicFramePr>
          <p:nvPr>
            <p:extLst/>
          </p:nvPr>
        </p:nvGraphicFramePr>
        <p:xfrm>
          <a:off x="1043608" y="1597441"/>
          <a:ext cx="3024335" cy="2639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Graph" r:id="rId4" imgW="3735360" imgH="2982240" progId="Origin50.Graph">
                  <p:embed/>
                </p:oleObj>
              </mc:Choice>
              <mc:Fallback>
                <p:oleObj name="Graph" r:id="rId4" imgW="3735360" imgH="29822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597441"/>
                        <a:ext cx="3024335" cy="2639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Line 4"/>
          <p:cNvSpPr>
            <a:spLocks noChangeShapeType="1"/>
          </p:cNvSpPr>
          <p:nvPr/>
        </p:nvSpPr>
        <p:spPr bwMode="auto">
          <a:xfrm>
            <a:off x="457200" y="1295400"/>
            <a:ext cx="8229600" cy="0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363" name="Object 9"/>
          <p:cNvGraphicFramePr>
            <a:graphicFrameLocks noChangeAspect="1"/>
          </p:cNvGraphicFramePr>
          <p:nvPr>
            <p:extLst/>
          </p:nvPr>
        </p:nvGraphicFramePr>
        <p:xfrm>
          <a:off x="4427984" y="4133642"/>
          <a:ext cx="3463686" cy="2825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Graph" r:id="rId6" imgW="3820320" imgH="2982240" progId="Origin50.Graph">
                  <p:embed/>
                </p:oleObj>
              </mc:Choice>
              <mc:Fallback>
                <p:oleObj name="Graph" r:id="rId6" imgW="3820320" imgH="29822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4133642"/>
                        <a:ext cx="3463686" cy="2825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개체 1"/>
          <p:cNvGraphicFramePr>
            <a:graphicFrameLocks noChangeAspect="1"/>
          </p:cNvGraphicFramePr>
          <p:nvPr>
            <p:extLst/>
          </p:nvPr>
        </p:nvGraphicFramePr>
        <p:xfrm>
          <a:off x="1043608" y="4196403"/>
          <a:ext cx="3224180" cy="2752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Graph" r:id="rId8" imgW="3688080" imgH="2923642" progId="Origin50.Graph">
                  <p:embed/>
                </p:oleObj>
              </mc:Choice>
              <mc:Fallback>
                <p:oleObj name="Graph" r:id="rId8" imgW="3688080" imgH="292364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196403"/>
                        <a:ext cx="3224180" cy="2752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개체 2"/>
          <p:cNvGraphicFramePr>
            <a:graphicFrameLocks noChangeAspect="1"/>
          </p:cNvGraphicFramePr>
          <p:nvPr>
            <p:extLst/>
          </p:nvPr>
        </p:nvGraphicFramePr>
        <p:xfrm>
          <a:off x="4427983" y="1557685"/>
          <a:ext cx="3168819" cy="2666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Graph" r:id="rId10" imgW="3441802" imgH="2945587" progId="Origin50.Graph">
                  <p:embed/>
                </p:oleObj>
              </mc:Choice>
              <mc:Fallback>
                <p:oleObj name="Graph" r:id="rId10" imgW="3441802" imgH="2945587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3" y="1557685"/>
                        <a:ext cx="3168819" cy="26664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9491" y="1412776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Synthetic wastewater - glucose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4020865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Real wastewater from a sewage treatment plant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직사각형 9"/>
          <p:cNvSpPr>
            <a:spLocks noChangeArrowheads="1"/>
          </p:cNvSpPr>
          <p:nvPr/>
        </p:nvSpPr>
        <p:spPr bwMode="auto">
          <a:xfrm>
            <a:off x="6505770" y="6550223"/>
            <a:ext cx="2771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400" i="1" dirty="0" err="1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Biores</a:t>
            </a:r>
            <a:r>
              <a:rPr lang="en-US" altLang="ko-KR" sz="1400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. Tech. </a:t>
            </a:r>
            <a:r>
              <a:rPr lang="en-US" altLang="ko-KR" sz="1400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102</a:t>
            </a:r>
            <a:r>
              <a:rPr lang="en-US" altLang="ko-KR" sz="1400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</a:t>
            </a:r>
            <a:r>
              <a:rPr lang="en-US" altLang="ko-KR" sz="1400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(2011) 5849-5854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94722" y="1752600"/>
            <a:ext cx="685800" cy="116998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ko-KR">
              <a:latin typeface="Times New Roman" panose="02020603050405020304" pitchFamily="18" charset="0"/>
              <a:ea typeface="굴림" charset="-127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4724400"/>
            <a:ext cx="838200" cy="15240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ko-KR">
              <a:latin typeface="Times New Roman" panose="02020603050405020304" pitchFamily="18" charset="0"/>
              <a:ea typeface="굴림" charset="-127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589722" y="1066800"/>
          <a:ext cx="8001000" cy="1920240"/>
        </p:xfrm>
        <a:graphic>
          <a:graphicData uri="http://schemas.openxmlformats.org/drawingml/2006/table">
            <a:tbl>
              <a:tblPr/>
              <a:tblGrid>
                <a:gridCol w="1463675"/>
                <a:gridCol w="1663700"/>
                <a:gridCol w="1973263"/>
                <a:gridCol w="1397000"/>
                <a:gridCol w="1503362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Cathode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Power density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mW/m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(glucose)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Power density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mW/m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(wastewater)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CE/%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a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COD removal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b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Carbon black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p-MWCNT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c-MWCNT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a-MWCNT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94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146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249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79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104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83.5%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82.2%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85.0%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3400" y="4038600"/>
          <a:ext cx="8001000" cy="2240280"/>
        </p:xfrm>
        <a:graphic>
          <a:graphicData uri="http://schemas.openxmlformats.org/drawingml/2006/table">
            <a:tbl>
              <a:tblPr/>
              <a:tblGrid>
                <a:gridCol w="1730375"/>
                <a:gridCol w="1611313"/>
                <a:gridCol w="1955800"/>
                <a:gridCol w="1295400"/>
                <a:gridCol w="1408112"/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Cathode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Power density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mW/m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(glucose)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Power density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mW/m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(wastewater)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CE/%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a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COD removal</a:t>
                      </a:r>
                      <a:r>
                        <a:rPr kumimoji="0" lang="en-US" altLang="ko-KR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b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바탕" pitchFamily="18" charset="-127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9663"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Carbon/FePc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p-MWCNT/FePc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c-MWCNT/FePc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a-MWCNT/FePc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Pt/C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337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450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521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601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576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181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Clr>
                          <a:schemeClr val="accent1"/>
                        </a:buClr>
                        <a:buSzPct val="85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1pPr>
                      <a:lvl2pPr marL="742950" indent="-285750" eaLnBrk="0" hangingPunct="0">
                        <a:spcBef>
                          <a:spcPts val="375"/>
                        </a:spcBef>
                        <a:buClr>
                          <a:schemeClr val="accent2"/>
                        </a:buClr>
                        <a:buSzPct val="85000"/>
                        <a:buFont typeface="Wingdings 2" pitchFamily="18" charset="2"/>
                        <a:defRPr sz="2000"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2pPr>
                      <a:lvl3pPr marL="1143000" indent="-228600" eaLnBrk="0" hangingPunct="0">
                        <a:spcBef>
                          <a:spcPts val="375"/>
                        </a:spcBef>
                        <a:buClr>
                          <a:srgbClr val="E6B1AB"/>
                        </a:buClr>
                        <a:buSzPct val="85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Clr>
                          <a:srgbClr val="A28E6A"/>
                        </a:buClr>
                        <a:defRPr>
                          <a:solidFill>
                            <a:schemeClr val="tx1"/>
                          </a:solidFill>
                          <a:latin typeface="Perpetua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-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88.5%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90.2%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91.0%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바탕" pitchFamily="18" charset="-127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0448" name="Rectangle 1"/>
          <p:cNvSpPr>
            <a:spLocks noChangeArrowheads="1"/>
          </p:cNvSpPr>
          <p:nvPr/>
        </p:nvSpPr>
        <p:spPr bwMode="auto">
          <a:xfrm>
            <a:off x="683568" y="333912"/>
            <a:ext cx="820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2800" dirty="0" smtClean="0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Table 1. Summary </a:t>
            </a:r>
            <a:r>
              <a:rPr lang="en-US" altLang="ko-KR" sz="2800" dirty="0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of MWCNTs cathode performance</a:t>
            </a:r>
          </a:p>
        </p:txBody>
      </p:sp>
      <p:sp>
        <p:nvSpPr>
          <p:cNvPr id="60449" name="Rectangle 6"/>
          <p:cNvSpPr>
            <a:spLocks noChangeArrowheads="1"/>
          </p:cNvSpPr>
          <p:nvPr/>
        </p:nvSpPr>
        <p:spPr bwMode="auto">
          <a:xfrm>
            <a:off x="683568" y="3454400"/>
            <a:ext cx="77768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sz="2400" dirty="0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Table 2. Summary of MWCNTs/</a:t>
            </a:r>
            <a:r>
              <a:rPr lang="en-US" altLang="ko-KR" sz="2400" dirty="0" err="1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FePc</a:t>
            </a:r>
            <a:r>
              <a:rPr lang="en-US" altLang="ko-KR" sz="2400" dirty="0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 cathode </a:t>
            </a:r>
            <a:r>
              <a:rPr lang="en-US" altLang="ko-KR" sz="2400" dirty="0" smtClean="0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performance</a:t>
            </a:r>
            <a:r>
              <a:rPr lang="en-US" altLang="ko-KR" sz="2400" baseline="30000" dirty="0" smtClean="0">
                <a:latin typeface="Times New Roman" panose="02020603050405020304" pitchFamily="18" charset="0"/>
                <a:ea typeface="바탕" pitchFamily="18" charset="-127"/>
                <a:cs typeface="Times New Roman" panose="02020603050405020304" pitchFamily="18" charset="0"/>
              </a:rPr>
              <a:t>                                  </a:t>
            </a:r>
            <a:endParaRPr lang="en-US" altLang="ko-KR" sz="2400" dirty="0">
              <a:latin typeface="Times New Roman" panose="02020603050405020304" pitchFamily="18" charset="0"/>
              <a:ea typeface="바탕" pitchFamily="18" charset="-127"/>
              <a:cs typeface="Times New Roman" panose="02020603050405020304" pitchFamily="18" charset="0"/>
            </a:endParaRPr>
          </a:p>
        </p:txBody>
      </p:sp>
      <p:sp>
        <p:nvSpPr>
          <p:cNvPr id="60450" name="Rectangle 5"/>
          <p:cNvSpPr>
            <a:spLocks noChangeArrowheads="1"/>
          </p:cNvSpPr>
          <p:nvPr/>
        </p:nvSpPr>
        <p:spPr bwMode="auto">
          <a:xfrm>
            <a:off x="1199322" y="3048000"/>
            <a:ext cx="579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baseline="30000">
                <a:latin typeface="Times New Roman" panose="02020603050405020304" pitchFamily="18" charset="0"/>
                <a:ea typeface="바탕" pitchFamily="18" charset="-127"/>
                <a:cs typeface="Times New Roman" pitchFamily="18" charset="0"/>
              </a:rPr>
              <a:t> a</a:t>
            </a:r>
            <a:r>
              <a:rPr lang="en-US" altLang="ko-KR"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 1000ohm glucose as fuel </a:t>
            </a:r>
            <a:r>
              <a:rPr lang="en-US" altLang="ko-KR" baseline="30000"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b </a:t>
            </a:r>
            <a:r>
              <a:rPr lang="en-US" altLang="ko-KR"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1000ohm wastewater as fuel</a:t>
            </a:r>
          </a:p>
        </p:txBody>
      </p:sp>
      <p:sp>
        <p:nvSpPr>
          <p:cNvPr id="60451" name="Rectangle 7"/>
          <p:cNvSpPr>
            <a:spLocks noChangeArrowheads="1"/>
          </p:cNvSpPr>
          <p:nvPr/>
        </p:nvSpPr>
        <p:spPr bwMode="auto">
          <a:xfrm>
            <a:off x="1371600" y="6324600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ko-KR" baseline="30000">
                <a:latin typeface="Times New Roman" panose="02020603050405020304" pitchFamily="18" charset="0"/>
                <a:ea typeface="바탕" pitchFamily="18" charset="-127"/>
                <a:cs typeface="Times New Roman" pitchFamily="18" charset="0"/>
              </a:rPr>
              <a:t> a</a:t>
            </a:r>
            <a:r>
              <a:rPr lang="en-US" altLang="ko-KR"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 550ohm glucose as fuel  </a:t>
            </a:r>
            <a:r>
              <a:rPr lang="en-US" altLang="ko-KR" baseline="30000"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b </a:t>
            </a:r>
            <a:r>
              <a:rPr lang="en-US" altLang="ko-KR">
                <a:latin typeface="Times New Roman" pitchFamily="18" charset="0"/>
                <a:ea typeface="바탕" pitchFamily="18" charset="-127"/>
                <a:cs typeface="Times New Roman" pitchFamily="18" charset="0"/>
              </a:rPr>
              <a:t>550ohm wastewater as fuel</a:t>
            </a:r>
          </a:p>
        </p:txBody>
      </p:sp>
    </p:spTree>
    <p:extLst>
      <p:ext uri="{BB962C8B-B14F-4D97-AF65-F5344CB8AC3E}">
        <p14:creationId xmlns:p14="http://schemas.microsoft.com/office/powerpoint/2010/main" val="385833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Cobalt </a:t>
            </a:r>
            <a:r>
              <a:rPr lang="en-US" altLang="ko-KR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oxide </a:t>
            </a:r>
            <a:r>
              <a:rPr lang="en-US" altLang="ko-KR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altLang="ko-KR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 + Cobalt </a:t>
            </a:r>
            <a:r>
              <a:rPr lang="en-US" altLang="ko-KR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Phthalocyanine</a:t>
            </a:r>
            <a:r>
              <a:rPr lang="en-US" altLang="ko-KR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Carbon</a:t>
            </a:r>
            <a:endParaRPr lang="ko-KR" alt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upload.wikimedia.org/wikipedia/commons/a/a0/Cobalt(II)-nitrate-hexahydrate-samp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26" y="2055639"/>
            <a:ext cx="785542" cy="58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ncrypted-tbn3.gstatic.com/images?q=tbn:ANd9GcT92Nc4NJvW6M56Ns0ETxR-cIr9zXttA29cdiaV3C-ydwv4PiiHC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414" y="2062904"/>
            <a:ext cx="833150" cy="4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kleinsclasses.wikispaces.com/file/view/handbook-crucible.jpg/56048172/handbook-crucibl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18" y="2780928"/>
            <a:ext cx="946973" cy="9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직선 화살표 연결선 8"/>
          <p:cNvCxnSpPr/>
          <p:nvPr/>
        </p:nvCxnSpPr>
        <p:spPr>
          <a:xfrm flipH="1">
            <a:off x="2108414" y="2645298"/>
            <a:ext cx="301502" cy="2796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/>
          <p:cNvCxnSpPr/>
          <p:nvPr/>
        </p:nvCxnSpPr>
        <p:spPr>
          <a:xfrm>
            <a:off x="1473812" y="2645298"/>
            <a:ext cx="332492" cy="2796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37278" y="2827094"/>
            <a:ext cx="1488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  to 110 ℃ then to 400 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2941564" y="2785121"/>
            <a:ext cx="155658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0156" y="2580873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http://3.imimg.com/data3/QW/BG/MY-2163866/cobalt-phthalocyanine-250x250.jpe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116" y="3455688"/>
            <a:ext cx="807905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755576" y="1704102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Co(NO</a:t>
            </a:r>
            <a:r>
              <a:rPr lang="en-US" altLang="ko-KR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·6H</a:t>
            </a:r>
            <a:r>
              <a:rPr lang="en-US" altLang="ko-KR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1975513" y="1700808"/>
            <a:ext cx="117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Vulkan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XC72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5018020" y="3766459"/>
            <a:ext cx="1549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dissolved in chloroform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직선 화살표 연결선 17"/>
          <p:cNvCxnSpPr/>
          <p:nvPr/>
        </p:nvCxnSpPr>
        <p:spPr>
          <a:xfrm flipV="1">
            <a:off x="4627430" y="2980982"/>
            <a:ext cx="211738" cy="4747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5658848" y="2780928"/>
            <a:ext cx="9085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593243" y="2585066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40" y="3910719"/>
            <a:ext cx="41910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6767077" y="3857599"/>
            <a:ext cx="1549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Applied to the electrode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직선 화살표 연결선 32"/>
          <p:cNvCxnSpPr>
            <a:stCxn id="20" idx="2"/>
          </p:cNvCxnSpPr>
          <p:nvPr/>
        </p:nvCxnSpPr>
        <p:spPr>
          <a:xfrm flipH="1">
            <a:off x="7390898" y="2985176"/>
            <a:ext cx="36067" cy="78128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4067944" y="564238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XRD pattern for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(black) and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(red)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직사각형 9"/>
          <p:cNvSpPr>
            <a:spLocks noChangeArrowheads="1"/>
          </p:cNvSpPr>
          <p:nvPr/>
        </p:nvSpPr>
        <p:spPr bwMode="auto">
          <a:xfrm>
            <a:off x="5556323" y="6363150"/>
            <a:ext cx="3312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RSC Adv.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4</a:t>
            </a:r>
            <a:r>
              <a:rPr lang="en-US" altLang="ko-KR" i="1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 </a:t>
            </a:r>
            <a:r>
              <a:rPr lang="en-US" altLang="ko-KR" dirty="0" smtClean="0">
                <a:latin typeface="Times New Roman" panose="02020603050405020304" pitchFamily="18" charset="0"/>
                <a:ea typeface="굴림" charset="-127"/>
                <a:cs typeface="Times New Roman" panose="02020603050405020304" pitchFamily="18" charset="0"/>
              </a:rPr>
              <a:t>(2014) 44065-44072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58236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by XPS and TEM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971600" y="1269888"/>
          <a:ext cx="3009900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Graph" r:id="rId3" imgW="2926080" imgH="4207459" progId="Origin50.Graph">
                  <p:embed/>
                </p:oleObj>
              </mc:Choice>
              <mc:Fallback>
                <p:oleObj name="Graph" r:id="rId3" imgW="2926080" imgH="4207459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269888"/>
                        <a:ext cx="3009900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4487240" y="1488948"/>
            <a:ext cx="2475230" cy="5073017"/>
            <a:chOff x="38862" y="6858"/>
            <a:chExt cx="24764" cy="50749"/>
          </a:xfrm>
        </p:grpSpPr>
        <p:pic>
          <p:nvPicPr>
            <p:cNvPr id="6" name="Picture 15" descr="0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" y="6858"/>
              <a:ext cx="24688" cy="1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7" y="6996"/>
              <a:ext cx="9109" cy="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0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" y="23829"/>
              <a:ext cx="24688" cy="16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41" y="23829"/>
              <a:ext cx="8418" cy="6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0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" y="41148"/>
              <a:ext cx="24688" cy="16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09" y="41217"/>
              <a:ext cx="9144" cy="6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48"/>
            <p:cNvSpPr txBox="1">
              <a:spLocks noChangeArrowheads="1"/>
            </p:cNvSpPr>
            <p:nvPr/>
          </p:nvSpPr>
          <p:spPr bwMode="auto">
            <a:xfrm>
              <a:off x="39624" y="7620"/>
              <a:ext cx="2286" cy="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kern="1200">
                  <a:effectLst/>
                  <a:latin typeface="Times New Roman" panose="02020603050405020304" pitchFamily="18" charset="0"/>
                  <a:ea typeface="맑은 고딕"/>
                  <a:cs typeface="Times New Roman" panose="02020603050405020304" pitchFamily="18" charset="0"/>
                </a:rPr>
                <a:t>A</a:t>
              </a:r>
              <a:endParaRPr lang="ko-KR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49"/>
            <p:cNvSpPr txBox="1">
              <a:spLocks noChangeArrowheads="1"/>
            </p:cNvSpPr>
            <p:nvPr/>
          </p:nvSpPr>
          <p:spPr bwMode="auto">
            <a:xfrm>
              <a:off x="39624" y="24384"/>
              <a:ext cx="2286" cy="3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kern="1200">
                  <a:effectLst/>
                  <a:latin typeface="Times New Roman" panose="02020603050405020304" pitchFamily="18" charset="0"/>
                  <a:ea typeface="맑은 고딕"/>
                  <a:cs typeface="Times New Roman" panose="02020603050405020304" pitchFamily="18" charset="0"/>
                </a:rPr>
                <a:t>B</a:t>
              </a:r>
              <a:endParaRPr lang="ko-KR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50"/>
            <p:cNvSpPr txBox="1">
              <a:spLocks noChangeArrowheads="1"/>
            </p:cNvSpPr>
            <p:nvPr/>
          </p:nvSpPr>
          <p:spPr bwMode="auto">
            <a:xfrm>
              <a:off x="39277" y="41563"/>
              <a:ext cx="2286" cy="3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b="1" kern="1200">
                  <a:effectLst/>
                  <a:latin typeface="Times New Roman" panose="02020603050405020304" pitchFamily="18" charset="0"/>
                  <a:ea typeface="맑은 고딕"/>
                  <a:cs typeface="Times New Roman" panose="02020603050405020304" pitchFamily="18" charset="0"/>
                </a:rPr>
                <a:t>C</a:t>
              </a:r>
              <a:endParaRPr lang="ko-KR" sz="1200"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971600" y="5796137"/>
            <a:ext cx="3377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XPS spectra for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 and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7041367" y="5468465"/>
            <a:ext cx="20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of synthesized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(A),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(B), and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0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Cyclic voltammetry and </a:t>
            </a:r>
            <a:r>
              <a:rPr lang="en-US" altLang="ko-KR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Tafel</a:t>
            </a:r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plot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개체 4"/>
          <p:cNvGraphicFramePr>
            <a:graphicFrameLocks noChangeAspect="1"/>
          </p:cNvGraphicFramePr>
          <p:nvPr>
            <p:extLst/>
          </p:nvPr>
        </p:nvGraphicFramePr>
        <p:xfrm>
          <a:off x="323528" y="1484784"/>
          <a:ext cx="428241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4282418" cy="33123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1484784"/>
            <a:ext cx="472094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899592" y="4941168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0238" indent="-630238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(Left) CVs of C-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(black), Co-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(red), and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(blue) under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ko-K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-saturated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(thin lines) and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ko-K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-saturated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(thick lines)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mVs</a:t>
            </a:r>
            <a:r>
              <a:rPr lang="en-US" altLang="ko-K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720725" indent="-720725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(Right)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Tafel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plots for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(black), Co-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(red), and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(blue) in low 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overpotential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region constructed from CV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00502"/>
          </a:xfrm>
        </p:spPr>
        <p:txBody>
          <a:bodyPr>
            <a:normAutofit fontScale="90000"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Rotating Ring-Disk Electrode Experiments</a:t>
            </a:r>
            <a:endParaRPr lang="ko-KR" alt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395536" y="1484784"/>
          <a:ext cx="4473175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1484784"/>
                        <a:ext cx="4473175" cy="34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직사각형 4"/>
          <p:cNvSpPr/>
          <p:nvPr/>
        </p:nvSpPr>
        <p:spPr>
          <a:xfrm>
            <a:off x="755576" y="4941168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RRDE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</a:p>
          <a:p>
            <a:pPr marL="268288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Disk: C/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-modified; Ring: Glassy carbon</a:t>
            </a:r>
          </a:p>
          <a:p>
            <a:pPr marL="268288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Condition: O</a:t>
            </a:r>
            <a:r>
              <a:rPr lang="en-US" altLang="ko-KR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-saturated, 1600 rpm</a:t>
            </a:r>
          </a:p>
          <a:p>
            <a:pPr marL="268288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 rate = 5 mv/s</a:t>
            </a:r>
          </a:p>
          <a:p>
            <a:pPr marL="268288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Disk potential scanned; </a:t>
            </a:r>
            <a:r>
              <a:rPr lang="en-US" altLang="ko-KR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ko-KR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1.2 V vs. SCE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순서도: 자기 디스크 6"/>
          <p:cNvSpPr/>
          <p:nvPr/>
        </p:nvSpPr>
        <p:spPr>
          <a:xfrm>
            <a:off x="5724128" y="2420888"/>
            <a:ext cx="2160240" cy="252028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6124364" y="2560712"/>
            <a:ext cx="1359768" cy="58444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6267939" y="2646040"/>
            <a:ext cx="1067139" cy="4030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0211" y="1916832"/>
            <a:ext cx="1311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C/</a:t>
            </a:r>
            <a:r>
              <a:rPr lang="en-US" altLang="ko-K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7092280" y="2255386"/>
            <a:ext cx="648072" cy="5921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68552" y="1919348"/>
            <a:ext cx="83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GC ring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직선 화살표 연결선 14"/>
          <p:cNvCxnSpPr/>
          <p:nvPr/>
        </p:nvCxnSpPr>
        <p:spPr>
          <a:xfrm>
            <a:off x="5796136" y="2255386"/>
            <a:ext cx="471803" cy="3906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67939" y="3789040"/>
            <a:ext cx="1311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Teflon body</a:t>
            </a:r>
            <a:endParaRPr lang="ko-KR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오른쪽으로 구부러진 화살표 15"/>
          <p:cNvSpPr/>
          <p:nvPr/>
        </p:nvSpPr>
        <p:spPr>
          <a:xfrm rot="16200000">
            <a:off x="6595450" y="3148729"/>
            <a:ext cx="446679" cy="27653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4961" y="0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n-US" altLang="ko-KR" sz="2800" b="1" dirty="0" smtClean="0"/>
              <a:t>Optimization of the performance of microbial fuel cells containing </a:t>
            </a:r>
            <a:r>
              <a:rPr lang="en-US" altLang="ko-KR" sz="2800" b="1" dirty="0" err="1" smtClean="0"/>
              <a:t>alkalophilic</a:t>
            </a:r>
            <a:r>
              <a:rPr lang="en-US" altLang="ko-KR" sz="2800" b="1" dirty="0" smtClean="0"/>
              <a:t> </a:t>
            </a:r>
            <a:r>
              <a:rPr lang="en-US" altLang="ko-KR" sz="2800" b="1" i="1" dirty="0" smtClean="0"/>
              <a:t>Bacillus </a:t>
            </a:r>
            <a:r>
              <a:rPr lang="en-US" altLang="ko-KR" sz="2800" b="1" dirty="0" smtClean="0"/>
              <a:t>sp.</a:t>
            </a:r>
            <a:endParaRPr lang="ko-KR" altLang="en-US" sz="2800" b="1" dirty="0"/>
          </a:p>
        </p:txBody>
      </p:sp>
      <p:sp>
        <p:nvSpPr>
          <p:cNvPr id="3" name="직사각형 2"/>
          <p:cNvSpPr/>
          <p:nvPr/>
        </p:nvSpPr>
        <p:spPr>
          <a:xfrm>
            <a:off x="4944212" y="841907"/>
            <a:ext cx="4205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0000"/>
                </a:solidFill>
                <a:latin typeface="+mn-ea"/>
              </a:rPr>
              <a:t>J. Microbial </a:t>
            </a:r>
            <a:r>
              <a:rPr lang="en-US" altLang="ko-KR" dirty="0" err="1">
                <a:solidFill>
                  <a:srgbClr val="000000"/>
                </a:solidFill>
                <a:latin typeface="+mn-ea"/>
              </a:rPr>
              <a:t>Biotechnol</a:t>
            </a:r>
            <a:r>
              <a:rPr lang="en-US" altLang="ko-KR" dirty="0">
                <a:solidFill>
                  <a:srgbClr val="000000"/>
                </a:solidFill>
                <a:latin typeface="+mn-ea"/>
              </a:rPr>
              <a:t>. 2001, 11, 863. </a:t>
            </a:r>
            <a:endParaRPr lang="ko-KR" altLang="en-US" dirty="0">
              <a:latin typeface="+mn-ea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5" y="4675582"/>
            <a:ext cx="8940032" cy="21753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16227"/>
            <a:ext cx="2191065" cy="3454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163" y="1291676"/>
            <a:ext cx="2282398" cy="359891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260024"/>
            <a:ext cx="2436782" cy="183110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7816" y="2952223"/>
            <a:ext cx="2223889" cy="16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42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transferred electrons and % hydrogen peroxide yield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개체 3"/>
          <p:cNvGraphicFramePr>
            <a:graphicFrameLocks noChangeAspect="1"/>
          </p:cNvGraphicFramePr>
          <p:nvPr>
            <p:extLst/>
          </p:nvPr>
        </p:nvGraphicFramePr>
        <p:xfrm>
          <a:off x="539552" y="1772816"/>
          <a:ext cx="4656488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Graph" r:id="rId3" imgW="4154400" imgH="2901600" progId="Origin50.Graph">
                  <p:embed/>
                </p:oleObj>
              </mc:Choice>
              <mc:Fallback>
                <p:oleObj name="Graph" r:id="rId3" imgW="41544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772816"/>
                        <a:ext cx="4656488" cy="3744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5436096" y="2714317"/>
                <a:ext cx="2097177" cy="7146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ko-KR" altLang="ko-KR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e</m:t>
                          </m:r>
                        </m:sub>
                      </m:sSub>
                      <m:r>
                        <a:rPr lang="en-US" altLang="ko-KR" i="1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d>
                        <m:dPr>
                          <m:ctrlPr>
                            <a:rPr lang="ko-KR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ko-KR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ko-KR" altLang="ko-K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ko-KR" altLang="ko-K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D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ko-KR" altLang="ko-KR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R</m:t>
                                  </m:r>
                                </m:sub>
                              </m:sSub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/</m:t>
                              </m:r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2714317"/>
                <a:ext cx="2097177" cy="71468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직사각형 5"/>
              <p:cNvSpPr/>
              <p:nvPr/>
            </p:nvSpPr>
            <p:spPr>
              <a:xfrm>
                <a:off x="5436096" y="3645024"/>
                <a:ext cx="2962478" cy="6649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mtClean="0">
                          <a:solidFill>
                            <a:schemeClr val="tx1"/>
                          </a:solidFill>
                          <a:latin typeface="Cambria Math"/>
                        </a:rPr>
                        <m:t>%</m:t>
                      </m:r>
                      <m:r>
                        <m:rPr>
                          <m:sty m:val="p"/>
                        </m:rPr>
                        <a:rPr lang="en-US" altLang="ko-KR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sSubSup>
                        <m:sSubSupPr>
                          <m:ctrlPr>
                            <a:rPr lang="ko-KR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ko-KR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O</m:t>
                          </m:r>
                        </m:e>
                        <m:sub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bSup>
                      <m:r>
                        <a:rPr lang="en-US" altLang="ko-KR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ko-KR" altLang="ko-KR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ko-KR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ko-KR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D</m:t>
                              </m:r>
                            </m:sub>
                          </m:sSub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 </m:t>
                          </m:r>
                          <m:sSub>
                            <m:sSubPr>
                              <m:ctrlPr>
                                <a:rPr lang="ko-KR" altLang="ko-KR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/</m:t>
                          </m:r>
                          <m:r>
                            <a:rPr lang="en-US" altLang="ko-KR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</m:den>
                      </m:f>
                      <m:r>
                        <a:rPr lang="en-US" altLang="ko-KR" i="1">
                          <a:solidFill>
                            <a:schemeClr val="tx1"/>
                          </a:solidFill>
                          <a:latin typeface="Cambria Math"/>
                        </a:rPr>
                        <m:t> ×100</m:t>
                      </m:r>
                    </m:oMath>
                  </m:oMathPara>
                </a14:m>
                <a:endParaRPr lang="ko-KR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직사각형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096" y="3645024"/>
                <a:ext cx="2962478" cy="66499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직사각형 6"/>
          <p:cNvSpPr/>
          <p:nvPr/>
        </p:nvSpPr>
        <p:spPr>
          <a:xfrm>
            <a:off x="1331640" y="5517232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Plots of the number of electrons transferred (left) and the percent yield of hydrogen peroxide (right) during the oxygen reduction as a function of potential. All the measurements were done in pH 7 PBS buffer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02900" y="4540478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collection efficiency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density curves and individual potential monitoring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6" y="1700808"/>
            <a:ext cx="455707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55707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961458" y="4869160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536575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(Left)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 of power density vs. current density for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MFCs with different cathodes.</a:t>
            </a:r>
          </a:p>
          <a:p>
            <a:pPr marL="536575" indent="-536575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Carbon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power,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C-Pt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36575" indent="-536575"/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(Right) Individual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 potential measured with respect to SCE as a function of current density for each cathode material at 5 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mgcm</a:t>
            </a:r>
            <a:r>
              <a:rPr lang="en-US" altLang="ko-KR" sz="1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ko-K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>
            <a:normAutofit fontScale="90000"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C/</a:t>
            </a:r>
            <a:r>
              <a:rPr lang="en-US" altLang="ko-KR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amount on the power density and long-term operation</a:t>
            </a:r>
            <a:endParaRPr lang="ko-KR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" y="1646446"/>
            <a:ext cx="5049547" cy="351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713994" y="5301208"/>
            <a:ext cx="4002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 of the amount of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applied on the cathode surface on power density as a function of current density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00" y="1628799"/>
            <a:ext cx="5074928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4723631" y="5301207"/>
            <a:ext cx="4211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of output voltage of an MFC with C-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CoOx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CoPc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cathode under 1 k external load for a long term operation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614"/>
            <a:ext cx="5436096" cy="227876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425355"/>
            <a:ext cx="5400600" cy="349155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572000" y="6329726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RSC Advances, </a:t>
            </a:r>
            <a:r>
              <a:rPr lang="en-US" b="1" dirty="0"/>
              <a:t>2014</a:t>
            </a:r>
            <a:r>
              <a:rPr lang="en-US" dirty="0"/>
              <a:t>, 4, 23790-23796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6858000" y="3172326"/>
            <a:ext cx="2034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AdvOT9b12cd41+fb"/>
              </a:rPr>
              <a:t>fl</a:t>
            </a:r>
            <a:r>
              <a:rPr lang="en-US" altLang="ko-KR" dirty="0">
                <a:latin typeface="AdvOT9b12cd41"/>
              </a:rPr>
              <a:t>ower-like CuInS</a:t>
            </a:r>
            <a:r>
              <a:rPr lang="en-US" altLang="ko-KR" sz="800" dirty="0">
                <a:latin typeface="AdvOT9b12cd41"/>
              </a:rPr>
              <a:t>2 </a:t>
            </a:r>
            <a:r>
              <a:rPr lang="en-US" altLang="ko-KR" dirty="0">
                <a:latin typeface="AdvOT9b12cd41"/>
              </a:rPr>
              <a:t>(CIS)</a:t>
            </a:r>
            <a:endParaRPr lang="ko-KR" altLang="en-US" dirty="0"/>
          </a:p>
        </p:txBody>
      </p:sp>
      <p:cxnSp>
        <p:nvCxnSpPr>
          <p:cNvPr id="7" name="직선 화살표 연결선 6"/>
          <p:cNvCxnSpPr>
            <a:cxnSpLocks/>
          </p:cNvCxnSpPr>
          <p:nvPr/>
        </p:nvCxnSpPr>
        <p:spPr>
          <a:xfrm>
            <a:off x="5868144" y="3356992"/>
            <a:ext cx="9898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180020" y="5868061"/>
            <a:ext cx="4896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AdvOT9b12cd41"/>
              </a:rPr>
              <a:t>maximum power density = 0.108 </a:t>
            </a:r>
            <a:r>
              <a:rPr lang="en-US" altLang="ko-KR" dirty="0" err="1">
                <a:latin typeface="AdvOT9b12cd41"/>
              </a:rPr>
              <a:t>mW</a:t>
            </a:r>
            <a:r>
              <a:rPr lang="en-US" altLang="ko-KR" dirty="0">
                <a:latin typeface="AdvOT9b12cd41"/>
              </a:rPr>
              <a:t> cm</a:t>
            </a:r>
            <a:r>
              <a:rPr lang="en-US" altLang="ko-KR" baseline="30000" dirty="0">
                <a:latin typeface="AdvOT9b12cd41"/>
              </a:rPr>
              <a:t>-2</a:t>
            </a:r>
            <a:endParaRPr lang="en-US" altLang="ko-KR" sz="800" baseline="30000" dirty="0">
              <a:latin typeface="AdvOT9b12cd41"/>
            </a:endParaRPr>
          </a:p>
          <a:p>
            <a:r>
              <a:rPr lang="en-US" altLang="ko-KR" dirty="0">
                <a:latin typeface="AdvOT9b12cd41"/>
              </a:rPr>
              <a:t>current density = 0.62 mA cm</a:t>
            </a:r>
            <a:r>
              <a:rPr lang="en-US" altLang="ko-KR" baseline="30000" dirty="0">
                <a:latin typeface="AdvOT9b12cd41"/>
              </a:rPr>
              <a:t>-2</a:t>
            </a:r>
            <a:endParaRPr lang="ko-KR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791766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192"/>
            <a:ext cx="4752528" cy="234803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61" y="2276872"/>
            <a:ext cx="4680520" cy="363934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3347864" y="6488668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&amp; Environmental Science, </a:t>
            </a:r>
            <a:r>
              <a:rPr lang="en-US" b="1" dirty="0"/>
              <a:t>2014</a:t>
            </a:r>
            <a:r>
              <a:rPr lang="en-US" dirty="0"/>
              <a:t>, 7, 3033-3039</a:t>
            </a: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4680520" y="57351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latin typeface="AdvOT9b12cd41"/>
              </a:rPr>
              <a:t>maximum power density = 71 </a:t>
            </a:r>
            <a:r>
              <a:rPr lang="en-US" altLang="ko-KR" dirty="0" err="1">
                <a:latin typeface="AdvOT9b12cd41"/>
              </a:rPr>
              <a:t>mW</a:t>
            </a:r>
            <a:r>
              <a:rPr lang="en-US" altLang="ko-KR" dirty="0">
                <a:latin typeface="AdvOT9b12cd41"/>
              </a:rPr>
              <a:t> m</a:t>
            </a:r>
            <a:r>
              <a:rPr lang="en-US" altLang="ko-KR" baseline="30000" dirty="0">
                <a:latin typeface="AdvOT9b12cd41"/>
              </a:rPr>
              <a:t>-2</a:t>
            </a:r>
            <a:endParaRPr lang="en-US" altLang="ko-KR" sz="800" baseline="30000" dirty="0">
              <a:latin typeface="AdvOT9b12cd41"/>
            </a:endParaRPr>
          </a:p>
          <a:p>
            <a:r>
              <a:rPr lang="en-US" altLang="ko-KR" dirty="0">
                <a:latin typeface="AdvOT9b12cd41"/>
              </a:rPr>
              <a:t>Hydrogen production rate= 7.5 </a:t>
            </a:r>
            <a:r>
              <a:rPr lang="en-US" altLang="ko-KR" dirty="0" err="1">
                <a:latin typeface="AdvOT9b12cd41"/>
              </a:rPr>
              <a:t>umol</a:t>
            </a:r>
            <a:r>
              <a:rPr lang="en-US" altLang="ko-KR" dirty="0">
                <a:latin typeface="AdvOT9b12cd41"/>
              </a:rPr>
              <a:t> h</a:t>
            </a:r>
            <a:r>
              <a:rPr lang="en-US" altLang="ko-KR" baseline="30000" dirty="0">
                <a:latin typeface="AdvOT9b12cd41"/>
              </a:rPr>
              <a:t>-1</a:t>
            </a:r>
            <a:r>
              <a:rPr lang="en-US" altLang="ko-KR" dirty="0">
                <a:latin typeface="AdvOT9b12cd41"/>
              </a:rPr>
              <a:t> cm</a:t>
            </a:r>
            <a:r>
              <a:rPr lang="en-US" altLang="ko-KR" baseline="30000" dirty="0">
                <a:latin typeface="AdvOT9b12cd41"/>
              </a:rPr>
              <a:t>-2</a:t>
            </a:r>
            <a:endParaRPr lang="ko-KR" altLang="en-US" baseline="30000" dirty="0"/>
          </a:p>
        </p:txBody>
      </p:sp>
      <p:sp>
        <p:nvSpPr>
          <p:cNvPr id="4" name="직사각형 3"/>
          <p:cNvSpPr/>
          <p:nvPr/>
        </p:nvSpPr>
        <p:spPr>
          <a:xfrm>
            <a:off x="5796136" y="3212976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AdvOT9b12cd41"/>
              </a:rPr>
              <a:t>MoS</a:t>
            </a:r>
            <a:r>
              <a:rPr lang="en-US" altLang="ko-KR" sz="800" dirty="0">
                <a:latin typeface="AdvOT9b12cd41"/>
              </a:rPr>
              <a:t>3 </a:t>
            </a:r>
            <a:r>
              <a:rPr lang="en-US" altLang="ko-KR" dirty="0">
                <a:latin typeface="AdvOT9b12cd41"/>
              </a:rPr>
              <a:t>modi</a:t>
            </a:r>
            <a:r>
              <a:rPr lang="en-US" altLang="ko-KR" dirty="0">
                <a:latin typeface="AdvOT9b12cd41+fb"/>
              </a:rPr>
              <a:t>fi</a:t>
            </a:r>
            <a:r>
              <a:rPr lang="en-US" altLang="ko-KR" dirty="0">
                <a:latin typeface="AdvOT9b12cd41"/>
              </a:rPr>
              <a:t>ed p-type Si nanowire photocathode</a:t>
            </a:r>
            <a:endParaRPr lang="ko-KR" altLang="en-US" dirty="0"/>
          </a:p>
        </p:txBody>
      </p:sp>
      <p:cxnSp>
        <p:nvCxnSpPr>
          <p:cNvPr id="7" name="직선 화살표 연결선 6"/>
          <p:cNvCxnSpPr>
            <a:cxnSpLocks/>
          </p:cNvCxnSpPr>
          <p:nvPr/>
        </p:nvCxnSpPr>
        <p:spPr>
          <a:xfrm>
            <a:off x="4806280" y="3429000"/>
            <a:ext cx="98985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434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25"/>
          <a:stretch/>
        </p:blipFill>
        <p:spPr bwMode="auto">
          <a:xfrm>
            <a:off x="539552" y="2334389"/>
            <a:ext cx="6173814" cy="303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5004048" y="6488668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&amp; Fuels, </a:t>
            </a:r>
            <a:r>
              <a:rPr lang="en-US" b="1" dirty="0"/>
              <a:t>2010</a:t>
            </a:r>
            <a:r>
              <a:rPr lang="en-US" dirty="0"/>
              <a:t>, 24, 1184–1190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7110"/>
            <a:ext cx="6424216" cy="189973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6858678" y="3542303"/>
            <a:ext cx="2253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AdvOT9b12cd41+fb"/>
              </a:rPr>
              <a:t>Rutile-coated cathode</a:t>
            </a:r>
            <a:endParaRPr lang="ko-KR" altLang="en-US" dirty="0"/>
          </a:p>
        </p:txBody>
      </p:sp>
      <p:cxnSp>
        <p:nvCxnSpPr>
          <p:cNvPr id="6" name="직선 화살표 연결선 5"/>
          <p:cNvCxnSpPr>
            <a:cxnSpLocks/>
            <a:endCxn id="5" idx="1"/>
          </p:cNvCxnSpPr>
          <p:nvPr/>
        </p:nvCxnSpPr>
        <p:spPr>
          <a:xfrm>
            <a:off x="5468632" y="3726969"/>
            <a:ext cx="139004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/>
          <p:cNvSpPr/>
          <p:nvPr/>
        </p:nvSpPr>
        <p:spPr>
          <a:xfrm>
            <a:off x="-29265" y="5739383"/>
            <a:ext cx="6185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AdvOT9b12cd41"/>
              </a:rPr>
              <a:t>maximum power density (light irradiation)= 12.03 W m</a:t>
            </a:r>
            <a:r>
              <a:rPr lang="en-US" altLang="ko-KR" baseline="30000" dirty="0">
                <a:latin typeface="AdvOT9b12cd41"/>
              </a:rPr>
              <a:t>-3</a:t>
            </a:r>
            <a:r>
              <a:rPr lang="en-US" altLang="ko-KR" dirty="0">
                <a:latin typeface="AdvOT9b12cd41"/>
              </a:rPr>
              <a:t> </a:t>
            </a:r>
          </a:p>
          <a:p>
            <a:r>
              <a:rPr lang="en-US" altLang="ko-KR" dirty="0">
                <a:latin typeface="AdvOT9b12cd41"/>
              </a:rPr>
              <a:t>maximum power density (dark condition)= 7.64 W </a:t>
            </a:r>
            <a:r>
              <a:rPr lang="en-US" altLang="ko-KR" dirty="0" smtClean="0">
                <a:latin typeface="AdvOT9b12cd41"/>
              </a:rPr>
              <a:t>m</a:t>
            </a:r>
            <a:r>
              <a:rPr lang="en-US" altLang="ko-KR" baseline="30000" dirty="0" smtClean="0">
                <a:latin typeface="AdvOT9b12cd41"/>
              </a:rPr>
              <a:t>-3</a:t>
            </a:r>
            <a:endParaRPr lang="en-US" altLang="ko-KR" dirty="0">
              <a:latin typeface="AdvOT9b12cd41"/>
            </a:endParaRPr>
          </a:p>
        </p:txBody>
      </p:sp>
    </p:spTree>
    <p:extLst>
      <p:ext uri="{BB962C8B-B14F-4D97-AF65-F5344CB8AC3E}">
        <p14:creationId xmlns:p14="http://schemas.microsoft.com/office/powerpoint/2010/main" val="3746409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phical abstract: A solar assisted microbial electrolysis cell for hydrogen production driven by a microbial fuel ce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968" y="2412757"/>
            <a:ext cx="4572032" cy="2658812"/>
          </a:xfrm>
          <a:prstGeom prst="rect">
            <a:avLst/>
          </a:prstGeom>
          <a:noFill/>
        </p:spPr>
      </p:pic>
      <p:sp>
        <p:nvSpPr>
          <p:cNvPr id="4" name="직사각형 3"/>
          <p:cNvSpPr/>
          <p:nvPr/>
        </p:nvSpPr>
        <p:spPr>
          <a:xfrm>
            <a:off x="5004048" y="6488668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RSC Advances, </a:t>
            </a:r>
            <a:r>
              <a:rPr lang="en-US" b="1" dirty="0"/>
              <a:t>2015</a:t>
            </a:r>
            <a:r>
              <a:rPr lang="en-US" dirty="0"/>
              <a:t>, 5, 82276-82281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r="5996" b="44117"/>
          <a:stretch/>
        </p:blipFill>
        <p:spPr>
          <a:xfrm>
            <a:off x="539552" y="2388195"/>
            <a:ext cx="3384376" cy="383248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0"/>
            <a:ext cx="5425259" cy="237626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580004" y="55743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latin typeface="AdvOT9b12cd41"/>
              </a:rPr>
              <a:t>maximum current density = 0.68 A m</a:t>
            </a:r>
            <a:r>
              <a:rPr lang="en-US" altLang="ko-KR" baseline="30000" dirty="0">
                <a:latin typeface="AdvOT9b12cd41"/>
              </a:rPr>
              <a:t>-2</a:t>
            </a:r>
            <a:endParaRPr lang="en-US" altLang="ko-KR" sz="800" baseline="30000" dirty="0">
              <a:latin typeface="AdvOT9b12cd41"/>
            </a:endParaRPr>
          </a:p>
          <a:p>
            <a:r>
              <a:rPr lang="en-US" altLang="ko-KR" dirty="0">
                <a:latin typeface="AdvOT9b12cd41"/>
              </a:rPr>
              <a:t>Hydrogen production rate= 1.35 mL h</a:t>
            </a:r>
            <a:r>
              <a:rPr lang="en-US" altLang="ko-KR" baseline="30000" dirty="0">
                <a:latin typeface="AdvOT9b12cd41"/>
              </a:rPr>
              <a:t>-1</a:t>
            </a:r>
            <a:endParaRPr lang="ko-KR" altLang="en-US" baseline="30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81" y="1923470"/>
            <a:ext cx="4783571" cy="4320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5963872" cy="16561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580112" y="6488668"/>
            <a:ext cx="356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Technology, </a:t>
            </a:r>
            <a:r>
              <a:rPr lang="en-US" b="1" dirty="0"/>
              <a:t>2016</a:t>
            </a:r>
            <a:r>
              <a:rPr lang="en-US" dirty="0"/>
              <a:t>, 4, 1–4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0" y="3714378"/>
            <a:ext cx="1751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AdvTTR"/>
              </a:rPr>
              <a:t>TiO</a:t>
            </a:r>
            <a:r>
              <a:rPr lang="en-US" altLang="ko-KR" sz="800" dirty="0">
                <a:latin typeface="AdvTTR"/>
              </a:rPr>
              <a:t>2  </a:t>
            </a:r>
            <a:r>
              <a:rPr lang="en-US" altLang="ko-KR" dirty="0">
                <a:latin typeface="AdvTTR"/>
              </a:rPr>
              <a:t>photoanode</a:t>
            </a:r>
            <a:endParaRPr lang="ko-KR" altLang="en-US" dirty="0"/>
          </a:p>
        </p:txBody>
      </p:sp>
      <p:cxnSp>
        <p:nvCxnSpPr>
          <p:cNvPr id="6" name="직선 화살표 연결선 5"/>
          <p:cNvCxnSpPr>
            <a:cxnSpLocks/>
          </p:cNvCxnSpPr>
          <p:nvPr/>
        </p:nvCxnSpPr>
        <p:spPr>
          <a:xfrm>
            <a:off x="1751762" y="3933056"/>
            <a:ext cx="58799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/>
          <p:cNvSpPr/>
          <p:nvPr/>
        </p:nvSpPr>
        <p:spPr>
          <a:xfrm>
            <a:off x="5868144" y="2996952"/>
            <a:ext cx="3131840" cy="2749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b="1" dirty="0">
                <a:solidFill>
                  <a:srgbClr val="FF0000"/>
                </a:solidFill>
                <a:latin typeface="AdvOT9b12cd41"/>
              </a:rPr>
              <a:t>MFC</a:t>
            </a:r>
          </a:p>
          <a:p>
            <a:r>
              <a:rPr lang="en-US" altLang="ko-KR" sz="1600" dirty="0">
                <a:latin typeface="AdvOT9b12cd41"/>
              </a:rPr>
              <a:t>power density = 987 </a:t>
            </a:r>
            <a:r>
              <a:rPr lang="en-US" altLang="ko-KR" sz="1600" dirty="0" err="1">
                <a:latin typeface="AdvOT9b12cd41"/>
              </a:rPr>
              <a:t>mW</a:t>
            </a:r>
            <a:r>
              <a:rPr lang="en-US" altLang="ko-KR" sz="1600" dirty="0">
                <a:latin typeface="AdvOT9b12cd41"/>
              </a:rPr>
              <a:t> m</a:t>
            </a:r>
            <a:r>
              <a:rPr lang="en-US" altLang="ko-KR" sz="1600" baseline="30000" dirty="0">
                <a:latin typeface="AdvOT9b12cd41"/>
              </a:rPr>
              <a:t>-2</a:t>
            </a:r>
            <a:endParaRPr lang="en-US" altLang="ko-KR" sz="700" baseline="30000" dirty="0">
              <a:latin typeface="AdvOT9b12cd41"/>
            </a:endParaRPr>
          </a:p>
          <a:p>
            <a:r>
              <a:rPr lang="en-US" altLang="ko-KR" sz="1600" dirty="0">
                <a:latin typeface="AdvOT9b12cd41"/>
              </a:rPr>
              <a:t>current density = 5.39 A m</a:t>
            </a:r>
            <a:r>
              <a:rPr lang="en-US" altLang="ko-KR" sz="1600" baseline="30000" dirty="0">
                <a:latin typeface="AdvOT9b12cd41"/>
              </a:rPr>
              <a:t>-2</a:t>
            </a:r>
          </a:p>
          <a:p>
            <a:r>
              <a:rPr lang="en-US" altLang="ko-KR" sz="1600" b="1" dirty="0">
                <a:solidFill>
                  <a:srgbClr val="FF0000"/>
                </a:solidFill>
                <a:latin typeface="AdvOT9b12cd41"/>
              </a:rPr>
              <a:t>PEC</a:t>
            </a:r>
          </a:p>
          <a:p>
            <a:r>
              <a:rPr lang="en-US" altLang="ko-KR" sz="1600" dirty="0">
                <a:latin typeface="AdvOT9b12cd41"/>
              </a:rPr>
              <a:t>power density = 257 </a:t>
            </a:r>
            <a:r>
              <a:rPr lang="en-US" altLang="ko-KR" sz="1600" dirty="0" err="1">
                <a:latin typeface="AdvOT9b12cd41"/>
              </a:rPr>
              <a:t>mW</a:t>
            </a:r>
            <a:r>
              <a:rPr lang="en-US" altLang="ko-KR" sz="1600" dirty="0">
                <a:latin typeface="AdvOT9b12cd41"/>
              </a:rPr>
              <a:t> m</a:t>
            </a:r>
            <a:r>
              <a:rPr lang="en-US" altLang="ko-KR" sz="1600" baseline="30000" dirty="0">
                <a:latin typeface="AdvOT9b12cd41"/>
              </a:rPr>
              <a:t>-2</a:t>
            </a:r>
            <a:endParaRPr lang="en-US" altLang="ko-KR" sz="700" baseline="30000" dirty="0">
              <a:latin typeface="AdvOT9b12cd41"/>
            </a:endParaRPr>
          </a:p>
          <a:p>
            <a:r>
              <a:rPr lang="en-US" altLang="ko-KR" sz="1600" dirty="0">
                <a:latin typeface="AdvOT9b12cd41"/>
              </a:rPr>
              <a:t>current density = 1.93 A m</a:t>
            </a:r>
            <a:r>
              <a:rPr lang="en-US" altLang="ko-KR" sz="1600" baseline="30000" dirty="0">
                <a:latin typeface="AdvOT9b12cd41"/>
              </a:rPr>
              <a:t>-2</a:t>
            </a:r>
            <a:endParaRPr lang="ko-KR" altLang="en-US" sz="1600" baseline="30000" dirty="0"/>
          </a:p>
          <a:p>
            <a:r>
              <a:rPr lang="en-US" altLang="ko-KR" sz="1600" b="1" dirty="0">
                <a:solidFill>
                  <a:srgbClr val="FF0000"/>
                </a:solidFill>
                <a:latin typeface="AdvOT9b12cd41"/>
              </a:rPr>
              <a:t>HPMFC</a:t>
            </a:r>
            <a:endParaRPr lang="en-US" altLang="ko-KR" sz="1600" dirty="0">
              <a:latin typeface="AdvOT9b12cd41"/>
            </a:endParaRPr>
          </a:p>
          <a:p>
            <a:r>
              <a:rPr lang="en-US" altLang="ko-KR" sz="1600" dirty="0">
                <a:latin typeface="AdvOT9b12cd41"/>
              </a:rPr>
              <a:t>power density = 1645 </a:t>
            </a:r>
            <a:r>
              <a:rPr lang="en-US" altLang="ko-KR" sz="1600" dirty="0" err="1">
                <a:latin typeface="AdvOT9b12cd41"/>
              </a:rPr>
              <a:t>mW</a:t>
            </a:r>
            <a:r>
              <a:rPr lang="en-US" altLang="ko-KR" sz="1600" dirty="0">
                <a:latin typeface="AdvOT9b12cd41"/>
              </a:rPr>
              <a:t> m</a:t>
            </a:r>
            <a:r>
              <a:rPr lang="en-US" altLang="ko-KR" sz="1600" baseline="30000" dirty="0">
                <a:latin typeface="AdvOT9b12cd41"/>
              </a:rPr>
              <a:t>-2</a:t>
            </a:r>
            <a:endParaRPr lang="en-US" altLang="ko-KR" sz="700" baseline="30000" dirty="0">
              <a:latin typeface="AdvOT9b12cd41"/>
            </a:endParaRPr>
          </a:p>
          <a:p>
            <a:r>
              <a:rPr lang="en-US" altLang="ko-KR" sz="1600" dirty="0">
                <a:latin typeface="AdvOT9b12cd41"/>
              </a:rPr>
              <a:t>current density = 8.84 A m</a:t>
            </a:r>
            <a:r>
              <a:rPr lang="en-US" altLang="ko-KR" sz="1600" baseline="30000" dirty="0">
                <a:latin typeface="AdvOT9b12cd41"/>
              </a:rPr>
              <a:t>-2</a:t>
            </a:r>
            <a:endParaRPr lang="ko-KR" altLang="en-US" sz="1600" baseline="30000" dirty="0"/>
          </a:p>
          <a:p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13084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780928"/>
            <a:ext cx="6302037" cy="304812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0"/>
            <a:ext cx="5312456" cy="258313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860032" y="6488668"/>
            <a:ext cx="428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Chemical Science, </a:t>
            </a:r>
            <a:r>
              <a:rPr lang="en-US" b="1" dirty="0"/>
              <a:t>2015</a:t>
            </a:r>
            <a:r>
              <a:rPr lang="en-US" dirty="0"/>
              <a:t>, 6, 6799–6805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644008" y="2411596"/>
            <a:ext cx="411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AdvOT9b12cd41"/>
              </a:rPr>
              <a:t>maximum power density = 1196 </a:t>
            </a:r>
            <a:r>
              <a:rPr lang="en-US" altLang="ko-KR" dirty="0" err="1">
                <a:latin typeface="AdvOT9b12cd41"/>
              </a:rPr>
              <a:t>mW</a:t>
            </a:r>
            <a:r>
              <a:rPr lang="en-US" altLang="ko-KR" dirty="0">
                <a:latin typeface="AdvOT9b12cd41"/>
              </a:rPr>
              <a:t> m</a:t>
            </a:r>
            <a:r>
              <a:rPr lang="en-US" altLang="ko-KR" baseline="30000" dirty="0">
                <a:latin typeface="AdvOT9b12cd41"/>
              </a:rPr>
              <a:t>-2</a:t>
            </a:r>
            <a:r>
              <a:rPr lang="en-US" altLang="ko-KR" dirty="0">
                <a:latin typeface="AdvOT9b12cd41"/>
              </a:rPr>
              <a:t> </a:t>
            </a:r>
            <a:endParaRPr lang="en-US" altLang="ko-KR" sz="800" baseline="30000" dirty="0">
              <a:latin typeface="AdvOT9b12cd41"/>
            </a:endParaRPr>
          </a:p>
        </p:txBody>
      </p:sp>
    </p:spTree>
    <p:extLst>
      <p:ext uri="{BB962C8B-B14F-4D97-AF65-F5344CB8AC3E}">
        <p14:creationId xmlns:p14="http://schemas.microsoft.com/office/powerpoint/2010/main" val="19843454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000"/>
            <a:ext cx="5508104" cy="177086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884673"/>
            <a:ext cx="3058214" cy="4973327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364088" y="6488668"/>
            <a:ext cx="3779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ACS NANO, </a:t>
            </a:r>
            <a:r>
              <a:rPr lang="en-US" b="1" dirty="0"/>
              <a:t>2013</a:t>
            </a:r>
            <a:r>
              <a:rPr lang="en-US" dirty="0"/>
              <a:t>, 10, 8728–8735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4932040" y="3212976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latin typeface="AdvOT9b12cd41"/>
              </a:rPr>
              <a:t>MFC</a:t>
            </a:r>
          </a:p>
          <a:p>
            <a:r>
              <a:rPr lang="en-US" altLang="ko-KR" dirty="0">
                <a:latin typeface="AdvOT9b12cd41"/>
              </a:rPr>
              <a:t>maximum power = 50 </a:t>
            </a:r>
            <a:r>
              <a:rPr lang="en-US" altLang="ko-KR" dirty="0" err="1" smtClean="0">
                <a:latin typeface="Symbol" panose="05050102010706020507" pitchFamily="18" charset="2"/>
              </a:rPr>
              <a:t>m</a:t>
            </a:r>
            <a:r>
              <a:rPr lang="en-US" altLang="ko-KR" dirty="0" err="1" smtClean="0">
                <a:latin typeface="AdvOT9b12cd41"/>
              </a:rPr>
              <a:t>W</a:t>
            </a:r>
            <a:r>
              <a:rPr lang="en-US" altLang="ko-KR" dirty="0" smtClean="0">
                <a:latin typeface="AdvOT9b12cd41"/>
              </a:rPr>
              <a:t> </a:t>
            </a:r>
            <a:endParaRPr lang="en-US" altLang="ko-KR" sz="800" baseline="30000" dirty="0">
              <a:latin typeface="AdvOT9b12cd41"/>
            </a:endParaRPr>
          </a:p>
          <a:p>
            <a:r>
              <a:rPr lang="en-US" altLang="ko-KR" dirty="0">
                <a:latin typeface="AdvOT9b12cd41"/>
              </a:rPr>
              <a:t>current = 0.3 mA </a:t>
            </a:r>
          </a:p>
          <a:p>
            <a:r>
              <a:rPr lang="en-US" altLang="ko-KR" b="1" dirty="0">
                <a:solidFill>
                  <a:srgbClr val="FF0000"/>
                </a:solidFill>
                <a:latin typeface="AdvOT9b12cd41"/>
              </a:rPr>
              <a:t>PEC</a:t>
            </a:r>
          </a:p>
          <a:p>
            <a:r>
              <a:rPr lang="en-US" altLang="ko-KR" dirty="0">
                <a:latin typeface="AdvOT9b12cd41"/>
              </a:rPr>
              <a:t>Hydrogen production rate= 0.16 m</a:t>
            </a:r>
            <a:r>
              <a:rPr lang="en-US" altLang="ko-KR" baseline="30000" dirty="0">
                <a:latin typeface="AdvOT9b12cd41"/>
              </a:rPr>
              <a:t>3</a:t>
            </a:r>
            <a:r>
              <a:rPr lang="en-US" altLang="ko-KR" dirty="0">
                <a:latin typeface="AdvOT9b12cd41"/>
              </a:rPr>
              <a:t>/m</a:t>
            </a:r>
            <a:r>
              <a:rPr lang="en-US" altLang="ko-KR" baseline="30000" dirty="0">
                <a:latin typeface="AdvOT9b12cd41"/>
              </a:rPr>
              <a:t>3</a:t>
            </a:r>
            <a:r>
              <a:rPr lang="en-US" altLang="ko-KR" dirty="0">
                <a:latin typeface="AdvOT9b12cd41"/>
              </a:rPr>
              <a:t>/d</a:t>
            </a:r>
            <a:endParaRPr lang="ko-KR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577169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Autofit/>
          </a:bodyPr>
          <a:lstStyle/>
          <a:p>
            <a:r>
              <a:rPr lang="en-US" altLang="ko-KR" sz="2400" b="1" dirty="0"/>
              <a:t>Effect of initial carbon sources on the electrochemical detection of glucose by </a:t>
            </a:r>
            <a:r>
              <a:rPr lang="en-US" altLang="ko-KR" sz="2400" b="1" dirty="0" err="1"/>
              <a:t>Gluconobacter</a:t>
            </a:r>
            <a:r>
              <a:rPr lang="en-US" altLang="ko-KR" sz="2400" b="1" dirty="0"/>
              <a:t> </a:t>
            </a:r>
            <a:r>
              <a:rPr lang="en-US" altLang="ko-KR" sz="2400" b="1" dirty="0" err="1"/>
              <a:t>oxydans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4723879" y="874643"/>
            <a:ext cx="442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/>
              <a:t>Bioelectrochemistry</a:t>
            </a:r>
            <a:r>
              <a:rPr lang="en-US" altLang="ko-KR" dirty="0"/>
              <a:t> 57 (2002) 173 – 178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87" y="1516325"/>
            <a:ext cx="4457700" cy="13049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645024"/>
            <a:ext cx="4505325" cy="2905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9592" y="3261696"/>
            <a:ext cx="390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err="1" smtClean="0"/>
              <a:t>Amperometric</a:t>
            </a:r>
            <a:r>
              <a:rPr lang="en-US" altLang="ko-KR" dirty="0" smtClean="0"/>
              <a:t> detection of glucose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533" y="1512674"/>
            <a:ext cx="4138811" cy="203178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458" y="3883819"/>
            <a:ext cx="4096022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7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2400" b="1" smtClean="0"/>
              <a:t>Dynamic Behaviors of Redox Mediators within the Hydrophobic Layers as an Important Factor for Effective Microbial Fuel Cell Operation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3851920" y="1143000"/>
            <a:ext cx="5292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Bull. Korean Chem. Soc. 2003, Vol. 24, No. 4 437</a:t>
            </a:r>
            <a:endParaRPr lang="ko-KR" altLang="en-US" sz="1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3"/>
            <a:ext cx="3960440" cy="248735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20" y="4055097"/>
            <a:ext cx="3816424" cy="272038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2998385"/>
            <a:ext cx="4648200" cy="3714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3011" y="1906795"/>
            <a:ext cx="2962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Quenching experiments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5709297" y="2431136"/>
            <a:ext cx="2230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/>
              <a:t>Fo</a:t>
            </a:r>
            <a:r>
              <a:rPr lang="en-US" altLang="ko-KR" dirty="0"/>
              <a:t>/F = KSV [Q] + 1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740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68952" cy="648072"/>
          </a:xfrm>
        </p:spPr>
        <p:txBody>
          <a:bodyPr>
            <a:noAutofit/>
          </a:bodyPr>
          <a:lstStyle/>
          <a:p>
            <a:r>
              <a:rPr lang="it-IT" altLang="ko-KR" sz="2800" b="1" dirty="0"/>
              <a:t>Membrane Fluidity Sensoring Microbial Fuel Cell</a:t>
            </a:r>
            <a:endParaRPr lang="ko-KR" altLang="en-US" sz="2800" b="1" dirty="0"/>
          </a:p>
        </p:txBody>
      </p:sp>
      <p:sp>
        <p:nvSpPr>
          <p:cNvPr id="3" name="직사각형 2"/>
          <p:cNvSpPr/>
          <p:nvPr/>
        </p:nvSpPr>
        <p:spPr>
          <a:xfrm>
            <a:off x="4752020" y="764704"/>
            <a:ext cx="442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/>
              <a:t>Bioelectrochemistry</a:t>
            </a:r>
            <a:r>
              <a:rPr lang="en-US" altLang="ko-KR" dirty="0"/>
              <a:t> 59 (2003) 121 – 127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167707"/>
            <a:ext cx="5703335" cy="22322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0" y="3829689"/>
            <a:ext cx="3617844" cy="279989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07" y="3890091"/>
            <a:ext cx="3617844" cy="2799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5204" y="3500798"/>
            <a:ext cx="2512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 smtClean="0"/>
              <a:t>Temperature shock</a:t>
            </a:r>
            <a:endParaRPr lang="ko-KR" alt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93102" y="580526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25 </a:t>
            </a:r>
            <a:r>
              <a:rPr lang="en-US" altLang="ko-KR" baseline="30000" dirty="0" err="1" smtClean="0"/>
              <a:t>o</a:t>
            </a:r>
            <a:r>
              <a:rPr lang="en-US" altLang="ko-KR" dirty="0" err="1" smtClean="0"/>
              <a:t>C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7752" y="580526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46 </a:t>
            </a:r>
            <a:r>
              <a:rPr lang="en-US" altLang="ko-KR" baseline="30000" dirty="0" err="1" smtClean="0"/>
              <a:t>o</a:t>
            </a:r>
            <a:r>
              <a:rPr lang="en-US" altLang="ko-KR" dirty="0" err="1" smtClean="0"/>
              <a:t>C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7934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ko-KR" sz="2400" b="1" dirty="0"/>
              <a:t>Construction of Microbial Fuel Cells Using Thermophilic Microorganisms, Bacillus </a:t>
            </a:r>
            <a:r>
              <a:rPr lang="en-US" altLang="ko-KR" sz="2400" b="1" dirty="0" err="1" smtClean="0"/>
              <a:t>Licheniformis</a:t>
            </a:r>
            <a:r>
              <a:rPr lang="en-US" altLang="ko-KR" sz="2400" b="1" dirty="0" smtClean="0"/>
              <a:t> </a:t>
            </a:r>
            <a:r>
              <a:rPr lang="en-US" altLang="ko-KR" sz="2400" b="1" dirty="0"/>
              <a:t>and Bacillus </a:t>
            </a:r>
            <a:r>
              <a:rPr lang="en-US" altLang="ko-KR" sz="2400" b="1" dirty="0" err="1"/>
              <a:t>thermoglucosidasius</a:t>
            </a:r>
            <a:endParaRPr lang="ko-KR" altLang="en-US" sz="2400" b="1" dirty="0"/>
          </a:p>
        </p:txBody>
      </p:sp>
      <p:sp>
        <p:nvSpPr>
          <p:cNvPr id="3" name="직사각형 2"/>
          <p:cNvSpPr/>
          <p:nvPr/>
        </p:nvSpPr>
        <p:spPr>
          <a:xfrm>
            <a:off x="4655409" y="1187624"/>
            <a:ext cx="3774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altLang="ko-KR" sz="1600" dirty="0">
                <a:solidFill>
                  <a:srgbClr val="000000"/>
                </a:solidFill>
                <a:latin typeface="+mn-ea"/>
              </a:rPr>
              <a:t>Bull. Korean Chem. Soc. 2004, 25, 813.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31" y="1187624"/>
            <a:ext cx="3981777" cy="23780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920561"/>
            <a:ext cx="4336707" cy="388296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644305"/>
            <a:ext cx="3528391" cy="31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7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850106"/>
          </a:xfrm>
        </p:spPr>
        <p:txBody>
          <a:bodyPr>
            <a:noAutofit/>
          </a:bodyPr>
          <a:lstStyle/>
          <a:p>
            <a:r>
              <a:rPr lang="en-US" altLang="ko-KR" sz="2800" b="1" dirty="0"/>
              <a:t>Development of bipolar plate stack for microbial fuel cells.</a:t>
            </a:r>
            <a:endParaRPr lang="ko-KR" altLang="en-US" sz="2800" b="1" dirty="0"/>
          </a:p>
        </p:txBody>
      </p:sp>
      <p:sp>
        <p:nvSpPr>
          <p:cNvPr id="3" name="직사각형 2"/>
          <p:cNvSpPr/>
          <p:nvPr/>
        </p:nvSpPr>
        <p:spPr>
          <a:xfrm>
            <a:off x="5004048" y="875257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/>
              <a:t>Bull. Korean Chem. Soc. 2006, </a:t>
            </a:r>
            <a:r>
              <a:rPr lang="en-US" altLang="ko-KR" sz="1600" dirty="0" smtClean="0"/>
              <a:t>27</a:t>
            </a:r>
            <a:r>
              <a:rPr lang="en-US" altLang="ko-KR" sz="1600" dirty="0"/>
              <a:t>, </a:t>
            </a:r>
            <a:r>
              <a:rPr lang="en-US" altLang="ko-KR" sz="1600" dirty="0" smtClean="0"/>
              <a:t>281</a:t>
            </a:r>
            <a:endParaRPr lang="ko-KR" altLang="en-US" sz="16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21113"/>
            <a:ext cx="4176464" cy="232885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84" y="3645024"/>
            <a:ext cx="2941535" cy="3119396"/>
          </a:xfrm>
          <a:prstGeom prst="rect">
            <a:avLst/>
          </a:prstGeom>
        </p:spPr>
      </p:pic>
      <p:pic>
        <p:nvPicPr>
          <p:cNvPr id="6" name="Picture 4" descr="C:\DOCUME~1\김성현\LOCALS~1\Temp\Hnc\BinData\EMB000008f47e99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3147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3988639"/>
            <a:ext cx="3384376" cy="25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1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1876</Words>
  <Application>Microsoft Office PowerPoint</Application>
  <PresentationFormat>화면 슬라이드 쇼(4:3)</PresentationFormat>
  <Paragraphs>291</Paragraphs>
  <Slides>49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3</vt:i4>
      </vt:variant>
      <vt:variant>
        <vt:lpstr>슬라이드 제목</vt:lpstr>
      </vt:variant>
      <vt:variant>
        <vt:i4>49</vt:i4>
      </vt:variant>
    </vt:vector>
  </HeadingPairs>
  <TitlesOfParts>
    <vt:vector size="67" baseType="lpstr">
      <vt:lpstr>AdvOT9b12cd41</vt:lpstr>
      <vt:lpstr>AdvOT9b12cd41+fb</vt:lpstr>
      <vt:lpstr>AdvTTR</vt:lpstr>
      <vt:lpstr>SimSun</vt:lpstr>
      <vt:lpstr>굴림</vt:lpstr>
      <vt:lpstr>맑은 고딕</vt:lpstr>
      <vt:lpstr>바탕</vt:lpstr>
      <vt:lpstr>Arial</vt:lpstr>
      <vt:lpstr>Calibri</vt:lpstr>
      <vt:lpstr>Cambria Math</vt:lpstr>
      <vt:lpstr>Symbol</vt:lpstr>
      <vt:lpstr>Times New Roman</vt:lpstr>
      <vt:lpstr>Verdana</vt:lpstr>
      <vt:lpstr>Wingdings</vt:lpstr>
      <vt:lpstr>Office 테마</vt:lpstr>
      <vt:lpstr>CS ChemDraw Drawing</vt:lpstr>
      <vt:lpstr>Graph</vt:lpstr>
      <vt:lpstr>Msxml2.SAXXMLReader.5.0</vt:lpstr>
      <vt:lpstr>Microbial fuel cells that have been performed in my lab</vt:lpstr>
      <vt:lpstr>Development of Microbial Fuel Cells Using Proteus vulgaris</vt:lpstr>
      <vt:lpstr>Effect of Initial Carbon Sources on the Performance of Microbial Fuel Cells Containing Proteus vulgaris</vt:lpstr>
      <vt:lpstr>Optimization of the performance of microbial fuel cells containing alkalophilic Bacillus sp.</vt:lpstr>
      <vt:lpstr>Effect of initial carbon sources on the electrochemical detection of glucose by Gluconobacter oxydans</vt:lpstr>
      <vt:lpstr>Dynamic Behaviors of Redox Mediators within the Hydrophobic Layers as an Important Factor for Effective Microbial Fuel Cell Operation</vt:lpstr>
      <vt:lpstr>Membrane Fluidity Sensoring Microbial Fuel Cell</vt:lpstr>
      <vt:lpstr>Construction of Microbial Fuel Cells Using Thermophilic Microorganisms, Bacillus Licheniformis and Bacillus thermoglucosidasius</vt:lpstr>
      <vt:lpstr>Development of bipolar plate stack for microbial fuel cells.</vt:lpstr>
      <vt:lpstr>Effect of initial carbon sources on the performance of a microbial fuel cell containing environmental microorganism Micrococcus luteus</vt:lpstr>
      <vt:lpstr>Polypyrrole-coated reticulated vitreous carbon as anode in microbial fuel cell for higher energy output.</vt:lpstr>
      <vt:lpstr>Improved performance of a microbial fuel cell with polypyrrole/carbon black composite coated carbon paper anodes</vt:lpstr>
      <vt:lpstr>Use of Carbon Nanoparticles for Bacteria Immobilization in Microbial Fuel Cells for High Power Output</vt:lpstr>
      <vt:lpstr>Polypyrrole-modified RVC anode in a mediator-type MFC by pure culture</vt:lpstr>
      <vt:lpstr>Polypyrrole/CB composite modified carbon paper anode in a mediator-type MFC</vt:lpstr>
      <vt:lpstr>Polyaniline/Carbon composite modified carbon cloth anode in a single chamber  MFC-mixed culture</vt:lpstr>
      <vt:lpstr>Polyaniline nanofiber-coated macroporous RVC anode for high performance MFCs</vt:lpstr>
      <vt:lpstr>PowerPoint 프레젠테이션</vt:lpstr>
      <vt:lpstr>PowerPoint 프레젠테이션</vt:lpstr>
      <vt:lpstr>Electricity generation from non- electroactive bacteria</vt:lpstr>
      <vt:lpstr>Use of Osmium Redox Polymer</vt:lpstr>
      <vt:lpstr>MFC Performance</vt:lpstr>
      <vt:lpstr>Conducting polymers as cathode modifiers for oxygen reduction</vt:lpstr>
      <vt:lpstr>Development of non-noble metal oxygen reduction catalysts for air cathodes</vt:lpstr>
      <vt:lpstr>Polyaniline/C composite air-cathode in a single-chamber microbial fuel cell</vt:lpstr>
      <vt:lpstr>Polyaniline/C/FePc as air-cathode in a single-chamber microbial fuel cell</vt:lpstr>
      <vt:lpstr>PowerPoint 프레젠테이션</vt:lpstr>
      <vt:lpstr>Polyaniline nanofiber as an ORR catalyst Characterization</vt:lpstr>
      <vt:lpstr>XPS characterization of polyaniline nanofiber and voltage generation in start-up period</vt:lpstr>
      <vt:lpstr>PowerPoint 프레젠테이션</vt:lpstr>
      <vt:lpstr>Comparison of material costs</vt:lpstr>
      <vt:lpstr>MWCNT and MWCNT-supported iron(ІІ) phthalocyanine based oxygen reduction catalysts as cathode in a single-chamber microbial fuel cell</vt:lpstr>
      <vt:lpstr>Electrochemical characterization and voltage output by MWCNT and MWCNT/FePc</vt:lpstr>
      <vt:lpstr>Power generation with various cathodes</vt:lpstr>
      <vt:lpstr>PowerPoint 프레젠테이션</vt:lpstr>
      <vt:lpstr>Cobalt oxide Nano Particles + Cobalt Phthalocyanine on Carbon</vt:lpstr>
      <vt:lpstr>Characterization by XPS and TEM</vt:lpstr>
      <vt:lpstr>Cyclic voltammetry and Tafel plot</vt:lpstr>
      <vt:lpstr>Rotating Ring-Disk Electrode Experiments</vt:lpstr>
      <vt:lpstr>Number of transferred electrons and % hydrogen peroxide yield</vt:lpstr>
      <vt:lpstr>Power density curves and individual potential monitoring</vt:lpstr>
      <vt:lpstr>Effect of C/CoOx/CoPc amount on the power density and long-term operation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XP</dc:creator>
  <cp:lastModifiedBy>user</cp:lastModifiedBy>
  <cp:revision>57</cp:revision>
  <dcterms:created xsi:type="dcterms:W3CDTF">2016-08-28T09:39:01Z</dcterms:created>
  <dcterms:modified xsi:type="dcterms:W3CDTF">2017-04-10T13:46:05Z</dcterms:modified>
</cp:coreProperties>
</file>