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71240-A784-41A3-9F04-146D2BFF2081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DFB3E-CD20-4D54-B09A-A6B1D7E8D52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007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6204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2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60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13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789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74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834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518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422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439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974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C4BB6-CC41-4C14-8F8D-117EDC7FB4D6}" type="datetimeFigureOut">
              <a:rPr lang="ko-KR" altLang="en-US" smtClean="0"/>
              <a:t>2017-04-05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34EC0-FC0B-4644-8DCB-9631C344F1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223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sz="4800" b="1" dirty="0"/>
              <a:t>7</a:t>
            </a:r>
            <a:r>
              <a:rPr lang="ko-KR" altLang="en-US" sz="4800" b="1" dirty="0"/>
              <a:t>장 반응속도와 물질전달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95600" y="4149080"/>
            <a:ext cx="6400800" cy="576064"/>
          </a:xfrm>
        </p:spPr>
        <p:txBody>
          <a:bodyPr/>
          <a:lstStyle/>
          <a:p>
            <a:r>
              <a:rPr lang="ko-KR" altLang="en-US" dirty="0"/>
              <a:t>김성현</a:t>
            </a:r>
          </a:p>
        </p:txBody>
      </p:sp>
    </p:spTree>
    <p:extLst>
      <p:ext uri="{BB962C8B-B14F-4D97-AF65-F5344CB8AC3E}">
        <p14:creationId xmlns:p14="http://schemas.microsoft.com/office/powerpoint/2010/main" val="892342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332656"/>
            <a:ext cx="101531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Y</a:t>
            </a:r>
            <a:r>
              <a:rPr lang="en-US" altLang="ko-KR" sz="2000" baseline="-25000" dirty="0"/>
              <a:t>X/c</a:t>
            </a:r>
            <a:r>
              <a:rPr lang="en-US" altLang="ko-KR" sz="2000" dirty="0"/>
              <a:t> = 0.16 g-COD-cell/g-COD-Ac</a:t>
            </a:r>
          </a:p>
          <a:p>
            <a:pPr>
              <a:spcAft>
                <a:spcPts val="1200"/>
              </a:spcAft>
            </a:pPr>
            <a:r>
              <a:rPr lang="en-US" altLang="ko-KR" sz="2000" dirty="0"/>
              <a:t>	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en-US" altLang="ko-KR" sz="2000" dirty="0"/>
              <a:t>6.8 x 10</a:t>
            </a:r>
            <a:r>
              <a:rPr lang="en-US" altLang="ko-KR" sz="2000" baseline="30000" dirty="0"/>
              <a:t>11</a:t>
            </a:r>
            <a:r>
              <a:rPr lang="en-US" altLang="ko-KR" sz="2000" dirty="0"/>
              <a:t> cell/g-Ac or 4.1 x 10</a:t>
            </a:r>
            <a:r>
              <a:rPr lang="en-US" altLang="ko-KR" sz="2000" baseline="30000" dirty="0"/>
              <a:t>13</a:t>
            </a:r>
            <a:r>
              <a:rPr lang="en-US" altLang="ko-KR" sz="2000" dirty="0"/>
              <a:t> cell/</a:t>
            </a:r>
            <a:r>
              <a:rPr lang="en-US" altLang="ko-KR" sz="2000" dirty="0" err="1"/>
              <a:t>mol</a:t>
            </a:r>
            <a:r>
              <a:rPr lang="en-US" altLang="ko-KR" sz="2000" dirty="0"/>
              <a:t>-Ac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 err="1"/>
              <a:t>세포수율은</a:t>
            </a:r>
            <a:r>
              <a:rPr lang="en-US" altLang="ko-KR" sz="2000" dirty="0"/>
              <a:t> 10</a:t>
            </a:r>
            <a:r>
              <a:rPr lang="en-US" altLang="ko-KR" sz="2000" baseline="30000" dirty="0"/>
              <a:t>10</a:t>
            </a:r>
            <a:r>
              <a:rPr lang="en-US" altLang="ko-KR" sz="2000" dirty="0"/>
              <a:t>~10</a:t>
            </a:r>
            <a:r>
              <a:rPr lang="en-US" altLang="ko-KR" sz="2000" baseline="30000" dirty="0"/>
              <a:t>14</a:t>
            </a:r>
            <a:r>
              <a:rPr lang="ko-KR" altLang="en-US" sz="2000" dirty="0"/>
              <a:t>까지 매우 다양하게 변함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79376" y="1844824"/>
            <a:ext cx="10369152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/>
              <a:t>예제 </a:t>
            </a:r>
            <a:r>
              <a:rPr lang="en-US" altLang="ko-KR" dirty="0"/>
              <a:t>7.1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Q: (1) </a:t>
            </a:r>
            <a:r>
              <a:rPr lang="ko-KR" altLang="en-US" dirty="0"/>
              <a:t>아세테이트가</a:t>
            </a:r>
            <a:r>
              <a:rPr lang="en-US" altLang="ko-KR" dirty="0"/>
              <a:t> </a:t>
            </a:r>
            <a:r>
              <a:rPr lang="ko-KR" altLang="en-US" dirty="0"/>
              <a:t>바이오매스와 전기생산에만 사용될 때 </a:t>
            </a:r>
            <a:r>
              <a:rPr lang="en-US" altLang="ko-KR" dirty="0"/>
              <a:t>C</a:t>
            </a:r>
            <a:r>
              <a:rPr lang="en-US" altLang="ko-KR" baseline="-25000" dirty="0"/>
              <a:t>E</a:t>
            </a:r>
          </a:p>
          <a:p>
            <a:pPr>
              <a:spcAft>
                <a:spcPts val="600"/>
              </a:spcAft>
            </a:pPr>
            <a:r>
              <a:rPr lang="en-US" altLang="ko-KR" dirty="0"/>
              <a:t>(2) C</a:t>
            </a:r>
            <a:r>
              <a:rPr lang="en-US" altLang="ko-KR" baseline="-25000" dirty="0"/>
              <a:t>E</a:t>
            </a:r>
            <a:r>
              <a:rPr lang="en-US" altLang="ko-KR" dirty="0"/>
              <a:t> = 96.8% (G. </a:t>
            </a:r>
            <a:r>
              <a:rPr lang="en-US" altLang="ko-KR" dirty="0" err="1"/>
              <a:t>sulfurreducens</a:t>
            </a:r>
            <a:r>
              <a:rPr lang="en-US" altLang="ko-KR" dirty="0"/>
              <a:t> by </a:t>
            </a:r>
            <a:r>
              <a:rPr lang="en-US" altLang="ko-KR" dirty="0" err="1"/>
              <a:t>Lovly</a:t>
            </a:r>
            <a:r>
              <a:rPr lang="en-US" altLang="ko-KR" dirty="0"/>
              <a:t>), C</a:t>
            </a:r>
            <a:r>
              <a:rPr lang="en-US" altLang="ko-KR" baseline="-25000" dirty="0"/>
              <a:t>E</a:t>
            </a:r>
            <a:r>
              <a:rPr lang="en-US" altLang="ko-KR" dirty="0"/>
              <a:t> = 83% (</a:t>
            </a:r>
            <a:r>
              <a:rPr lang="en-US" altLang="ko-KR" dirty="0" err="1"/>
              <a:t>Rhodoferax</a:t>
            </a:r>
            <a:r>
              <a:rPr lang="en-US" altLang="ko-KR" dirty="0"/>
              <a:t> </a:t>
            </a:r>
            <a:r>
              <a:rPr lang="en-US" altLang="ko-KR" dirty="0" err="1"/>
              <a:t>ferrireducens</a:t>
            </a:r>
            <a:r>
              <a:rPr lang="en-US" altLang="ko-KR" dirty="0"/>
              <a:t>)</a:t>
            </a:r>
            <a:r>
              <a:rPr lang="ko-KR" altLang="en-US" dirty="0"/>
              <a:t>일 때 세포 </a:t>
            </a:r>
            <a:r>
              <a:rPr lang="ko-KR" altLang="en-US" dirty="0" err="1"/>
              <a:t>수율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5380" y="3284984"/>
            <a:ext cx="10333148" cy="2708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Both"/>
            </a:pPr>
            <a:r>
              <a:rPr lang="ko-KR" altLang="en-US" sz="2000" dirty="0"/>
              <a:t>기질이 단지 바이오매스와 전기로만 전환될 시</a:t>
            </a:r>
            <a:endParaRPr lang="en-US" altLang="ko-KR" sz="2000" dirty="0"/>
          </a:p>
          <a:p>
            <a:pPr>
              <a:spcAft>
                <a:spcPts val="600"/>
              </a:spcAft>
            </a:pPr>
            <a:r>
              <a:rPr lang="en-US" altLang="ko-KR" sz="2000" dirty="0"/>
              <a:t>	Y</a:t>
            </a:r>
            <a:r>
              <a:rPr lang="en-US" altLang="ko-KR" sz="2000" baseline="-25000" dirty="0"/>
              <a:t>X/c</a:t>
            </a:r>
            <a:r>
              <a:rPr lang="en-US" altLang="ko-KR" sz="2000" dirty="0"/>
              <a:t> + C</a:t>
            </a:r>
            <a:r>
              <a:rPr lang="en-US" altLang="ko-KR" sz="2000" baseline="-25000" dirty="0"/>
              <a:t>E</a:t>
            </a:r>
            <a:r>
              <a:rPr lang="en-US" altLang="ko-KR" sz="2000" dirty="0"/>
              <a:t> = 1</a:t>
            </a:r>
          </a:p>
          <a:p>
            <a:pPr>
              <a:spcAft>
                <a:spcPts val="600"/>
              </a:spcAft>
            </a:pPr>
            <a:r>
              <a:rPr lang="en-US" altLang="ko-KR" sz="2000" dirty="0"/>
              <a:t>	C</a:t>
            </a:r>
            <a:r>
              <a:rPr lang="en-US" altLang="ko-KR" sz="2000" baseline="-25000" dirty="0"/>
              <a:t>E</a:t>
            </a:r>
            <a:r>
              <a:rPr lang="en-US" altLang="ko-KR" sz="2000" dirty="0"/>
              <a:t> = 1 – Y</a:t>
            </a:r>
            <a:r>
              <a:rPr lang="en-US" altLang="ko-KR" sz="2000" baseline="-25000" dirty="0"/>
              <a:t>X/c</a:t>
            </a:r>
            <a:r>
              <a:rPr lang="en-US" altLang="ko-KR" sz="2000" dirty="0"/>
              <a:t> = 1 – 0.16 = 0.84 (</a:t>
            </a:r>
            <a:r>
              <a:rPr lang="ko-KR" altLang="en-US" sz="2000" dirty="0"/>
              <a:t>전형적인</a:t>
            </a:r>
            <a:r>
              <a:rPr lang="en-US" altLang="ko-KR" sz="2000" dirty="0"/>
              <a:t> </a:t>
            </a:r>
            <a:r>
              <a:rPr lang="ko-KR" altLang="en-US" sz="2000" dirty="0"/>
              <a:t>값 </a:t>
            </a:r>
            <a:r>
              <a:rPr lang="en-US" altLang="ko-KR" sz="2000" dirty="0"/>
              <a:t>0.16</a:t>
            </a:r>
            <a:r>
              <a:rPr lang="ko-KR" altLang="en-US" sz="2000" dirty="0"/>
              <a:t>을 사용</a:t>
            </a:r>
            <a:r>
              <a:rPr lang="en-US" altLang="ko-KR" sz="2000" dirty="0"/>
              <a:t>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실제로는 전기발생이 아닌 다른 대사에도 사용되므로 위 값보다는 낮은 값을 보임</a:t>
            </a:r>
            <a:endParaRPr lang="en-US" altLang="ko-KR" sz="2000" dirty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Symbol" panose="05050102010706020507" pitchFamily="18" charset="2"/>
              </a:rPr>
              <a:t>f</a:t>
            </a:r>
            <a:r>
              <a:rPr lang="ko-KR" altLang="en-US" sz="2000" dirty="0"/>
              <a:t> </a:t>
            </a:r>
            <a:r>
              <a:rPr lang="en-US" altLang="ko-KR" sz="2000" dirty="0"/>
              <a:t>=</a:t>
            </a:r>
            <a:r>
              <a:rPr lang="ko-KR" altLang="en-US" sz="2000" dirty="0"/>
              <a:t> </a:t>
            </a:r>
            <a:r>
              <a:rPr lang="en-US" altLang="ko-KR" sz="2000" dirty="0"/>
              <a:t>1</a:t>
            </a:r>
            <a:r>
              <a:rPr lang="ko-KR" altLang="en-US" sz="2000" dirty="0"/>
              <a:t> </a:t>
            </a:r>
            <a:r>
              <a:rPr lang="en-US" altLang="ko-KR" sz="2000" dirty="0"/>
              <a:t>–</a:t>
            </a:r>
            <a:r>
              <a:rPr lang="ko-KR" altLang="en-US" sz="2000" dirty="0"/>
              <a:t> </a:t>
            </a:r>
            <a:r>
              <a:rPr lang="en-US" altLang="ko-KR" sz="2000" dirty="0"/>
              <a:t>C</a:t>
            </a:r>
            <a:r>
              <a:rPr lang="en-US" altLang="ko-KR" sz="2000" baseline="-25000" dirty="0"/>
              <a:t>E</a:t>
            </a:r>
            <a:r>
              <a:rPr lang="ko-KR" altLang="en-US" sz="2000" dirty="0"/>
              <a:t> </a:t>
            </a:r>
            <a:r>
              <a:rPr lang="en-US" altLang="ko-KR" sz="2000" dirty="0"/>
              <a:t>–</a:t>
            </a:r>
            <a:r>
              <a:rPr lang="ko-KR" altLang="en-US" sz="2000" dirty="0"/>
              <a:t> </a:t>
            </a:r>
            <a:r>
              <a:rPr lang="en-US" altLang="ko-KR" sz="2000" dirty="0"/>
              <a:t>Y</a:t>
            </a:r>
            <a:r>
              <a:rPr lang="en-US" altLang="ko-KR" sz="2000" baseline="-25000" dirty="0"/>
              <a:t>X/c</a:t>
            </a:r>
            <a:endParaRPr lang="en-US" altLang="ko-KR" sz="2000" dirty="0"/>
          </a:p>
          <a:p>
            <a:pPr>
              <a:spcAft>
                <a:spcPts val="600"/>
              </a:spcAft>
            </a:pPr>
            <a:r>
              <a:rPr lang="en-US" altLang="ko-KR" sz="2000" dirty="0"/>
              <a:t>(2) R. </a:t>
            </a:r>
            <a:r>
              <a:rPr lang="en-US" altLang="ko-KR" sz="2000" dirty="0" err="1"/>
              <a:t>ferrireducens</a:t>
            </a:r>
            <a:r>
              <a:rPr lang="ko-KR" altLang="en-US" sz="2000" dirty="0"/>
              <a:t>의 경우 </a:t>
            </a:r>
            <a:r>
              <a:rPr lang="en-US" altLang="ko-KR" sz="2000" dirty="0"/>
              <a:t>Y</a:t>
            </a:r>
            <a:r>
              <a:rPr lang="en-US" altLang="ko-KR" sz="2000" baseline="-25000" dirty="0"/>
              <a:t>X/c</a:t>
            </a:r>
            <a:r>
              <a:rPr lang="en-US" altLang="ko-KR" sz="2000" dirty="0"/>
              <a:t> = 0.17 g-COD-cell/g-COD-substrate</a:t>
            </a:r>
            <a:r>
              <a:rPr lang="ko-KR" altLang="en-US" sz="2000" dirty="0"/>
              <a:t>로서 타당한 결과</a:t>
            </a:r>
            <a:endParaRPr lang="en-US" altLang="ko-KR" sz="2000" dirty="0"/>
          </a:p>
          <a:p>
            <a:pPr>
              <a:spcAft>
                <a:spcPts val="600"/>
              </a:spcAft>
            </a:pPr>
            <a:r>
              <a:rPr lang="en-US" altLang="ko-KR" sz="2000" dirty="0"/>
              <a:t>     </a:t>
            </a:r>
            <a:r>
              <a:rPr lang="ko-KR" altLang="en-US" sz="2000" dirty="0"/>
              <a:t>그러나 </a:t>
            </a:r>
            <a:r>
              <a:rPr lang="en-US" altLang="ko-KR" sz="2000" dirty="0"/>
              <a:t>G.</a:t>
            </a:r>
            <a:r>
              <a:rPr lang="ko-KR" altLang="en-US" sz="2000" dirty="0"/>
              <a:t> </a:t>
            </a:r>
            <a:r>
              <a:rPr lang="en-US" altLang="ko-KR" sz="2000" dirty="0" err="1"/>
              <a:t>sulfurreducens</a:t>
            </a:r>
            <a:r>
              <a:rPr lang="ko-KR" altLang="en-US" sz="2000" dirty="0"/>
              <a:t>의 경우 </a:t>
            </a:r>
            <a:r>
              <a:rPr lang="en-US" altLang="ko-KR" sz="2000" dirty="0"/>
              <a:t>0.032</a:t>
            </a:r>
            <a:r>
              <a:rPr lang="ko-KR" altLang="en-US" sz="2000" dirty="0"/>
              <a:t>로서 매우 이례적인 결과</a:t>
            </a:r>
          </a:p>
        </p:txBody>
      </p:sp>
    </p:spTree>
    <p:extLst>
      <p:ext uri="{BB962C8B-B14F-4D97-AF65-F5344CB8AC3E}">
        <p14:creationId xmlns:p14="http://schemas.microsoft.com/office/powerpoint/2010/main" val="139314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>
          <a:xfrm>
            <a:off x="1775520" y="116632"/>
            <a:ext cx="900100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685800" rtl="0" eaLnBrk="1" latinLnBrk="1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7.3 </a:t>
            </a:r>
            <a:r>
              <a:rPr lang="ko-KR" altLang="en-US" sz="3200" b="1" dirty="0" err="1"/>
              <a:t>단일층</a:t>
            </a:r>
            <a:r>
              <a:rPr lang="ko-KR" altLang="en-US" sz="3200" b="1" dirty="0"/>
              <a:t> 미생물로부터 얻어지는 최대전력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424" y="1089720"/>
            <a:ext cx="105131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미생물이 전자를 전극에 전달하기 위해선 전극표면에 부착되어야 한다</a:t>
            </a:r>
            <a:r>
              <a:rPr lang="en-US" altLang="ko-KR" sz="20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충진율은 </a:t>
            </a:r>
            <a:r>
              <a:rPr lang="en-US" altLang="ko-KR" sz="2000" dirty="0"/>
              <a:t>100%</a:t>
            </a:r>
            <a:r>
              <a:rPr lang="ko-KR" altLang="en-US" sz="2000" dirty="0"/>
              <a:t>보다 훨씬 작다</a:t>
            </a:r>
            <a:r>
              <a:rPr lang="en-US" altLang="ko-KR" sz="20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 err="1"/>
              <a:t>충진율</a:t>
            </a:r>
            <a:r>
              <a:rPr lang="ko-KR" altLang="en-US" sz="2000" dirty="0"/>
              <a:t> </a:t>
            </a:r>
            <a:r>
              <a:rPr lang="en-US" altLang="ko-KR" sz="2000" dirty="0"/>
              <a:t>100%</a:t>
            </a:r>
            <a:r>
              <a:rPr lang="ko-KR" altLang="en-US" sz="2000" dirty="0"/>
              <a:t>에서 표면의 </a:t>
            </a:r>
            <a:r>
              <a:rPr lang="ko-KR" altLang="en-US" sz="2000" dirty="0" err="1"/>
              <a:t>세포수</a:t>
            </a:r>
            <a:r>
              <a:rPr lang="ko-KR" altLang="en-US" sz="2000" dirty="0"/>
              <a:t> </a:t>
            </a:r>
            <a:r>
              <a:rPr lang="en-US" altLang="ko-KR" sz="2000" dirty="0"/>
              <a:t>X = A/</a:t>
            </a:r>
            <a:r>
              <a:rPr lang="en-US" altLang="ko-KR" sz="2000" dirty="0" err="1"/>
              <a:t>A</a:t>
            </a:r>
            <a:r>
              <a:rPr lang="en-US" altLang="ko-KR" sz="2000" baseline="-25000" dirty="0" err="1"/>
              <a:t>cell</a:t>
            </a:r>
            <a:endParaRPr lang="en-US" altLang="ko-KR" sz="2000" baseline="-25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A : </a:t>
            </a:r>
            <a:r>
              <a:rPr lang="ko-KR" altLang="en-US" sz="2000" dirty="0"/>
              <a:t>표면적</a:t>
            </a:r>
            <a:r>
              <a:rPr lang="en-US" altLang="ko-KR" sz="2000" dirty="0"/>
              <a:t>, </a:t>
            </a:r>
            <a:r>
              <a:rPr lang="en-US" altLang="ko-KR" sz="2000" dirty="0" err="1"/>
              <a:t>A</a:t>
            </a:r>
            <a:r>
              <a:rPr lang="en-US" altLang="ko-KR" sz="2000" baseline="-25000" dirty="0" err="1"/>
              <a:t>cell</a:t>
            </a:r>
            <a:r>
              <a:rPr lang="en-US" altLang="ko-KR" sz="2000" dirty="0"/>
              <a:t> : </a:t>
            </a:r>
            <a:r>
              <a:rPr lang="ko-KR" altLang="en-US" sz="2000" dirty="0"/>
              <a:t>단일 세포가 차지하는 면적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647" y="2888937"/>
            <a:ext cx="9334500" cy="3267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576" y="615601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E.</a:t>
            </a:r>
            <a:r>
              <a:rPr lang="ko-KR" altLang="en-US" dirty="0"/>
              <a:t> </a:t>
            </a:r>
            <a:r>
              <a:rPr lang="en-US" altLang="ko-KR" dirty="0"/>
              <a:t>Coli D21 (</a:t>
            </a:r>
            <a:r>
              <a:rPr lang="ko-KR" altLang="en-US" dirty="0"/>
              <a:t>표면점유율</a:t>
            </a:r>
            <a:r>
              <a:rPr lang="en-US" altLang="ko-KR" dirty="0"/>
              <a:t> 30%)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72064" y="6156012"/>
            <a:ext cx="330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Fluorescent latex microsphere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353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33265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ko-KR" altLang="en-US" sz="2400" b="1" dirty="0"/>
              <a:t>전류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및 전력의 계산</a:t>
            </a:r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094578"/>
              </p:ext>
            </p:extLst>
          </p:nvPr>
        </p:nvGraphicFramePr>
        <p:xfrm>
          <a:off x="983432" y="908720"/>
          <a:ext cx="36623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수식" r:id="rId3" imgW="1879560" imgH="939600" progId="Equation.3">
                  <p:embed/>
                </p:oleObj>
              </mc:Choice>
              <mc:Fallback>
                <p:oleObj name="수식" r:id="rId3" imgW="187956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3432" y="908720"/>
                        <a:ext cx="3662362" cy="183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159896" y="1988840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err="1"/>
              <a:t>b</a:t>
            </a:r>
            <a:r>
              <a:rPr lang="en-US" altLang="ko-KR" sz="2000" baseline="-25000" dirty="0" err="1"/>
              <a:t>es</a:t>
            </a:r>
            <a:r>
              <a:rPr lang="en-US" altLang="ko-KR" sz="2000" dirty="0"/>
              <a:t> : </a:t>
            </a:r>
            <a:r>
              <a:rPr lang="ko-KR" altLang="en-US" sz="2000" dirty="0"/>
              <a:t>기질</a:t>
            </a:r>
            <a:r>
              <a:rPr lang="en-US" altLang="ko-KR" sz="2000" dirty="0"/>
              <a:t>(COD in mg/L)</a:t>
            </a:r>
            <a:r>
              <a:rPr lang="ko-KR" altLang="en-US" sz="2000" dirty="0"/>
              <a:t>의 </a:t>
            </a:r>
            <a:r>
              <a:rPr lang="ko-KR" altLang="en-US" sz="2000" dirty="0" err="1"/>
              <a:t>몰당</a:t>
            </a:r>
            <a:r>
              <a:rPr lang="ko-KR" altLang="en-US" sz="2000" dirty="0"/>
              <a:t> 전자의 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7408" y="2636912"/>
            <a:ext cx="108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예제</a:t>
            </a:r>
            <a:r>
              <a:rPr lang="en-US" altLang="ko-KR" dirty="0"/>
              <a:t> 7.2 </a:t>
            </a:r>
            <a:r>
              <a:rPr lang="ko-KR" altLang="en-US" dirty="0"/>
              <a:t>아세테이트를 기질로 사용했을 때 최대 전력밀도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5400" y="3284984"/>
            <a:ext cx="11233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err="1"/>
              <a:t>A</a:t>
            </a:r>
            <a:r>
              <a:rPr lang="en-US" altLang="ko-KR" sz="2000" baseline="-25000" dirty="0" err="1"/>
              <a:t>cell</a:t>
            </a:r>
            <a:r>
              <a:rPr lang="en-US" altLang="ko-KR" sz="2000" dirty="0"/>
              <a:t> = 1.25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/>
              <a:t>m</a:t>
            </a:r>
            <a:r>
              <a:rPr lang="en-US" altLang="ko-KR" sz="2000" baseline="30000" dirty="0"/>
              <a:t>2</a:t>
            </a:r>
            <a:r>
              <a:rPr lang="ko-KR" altLang="en-US" sz="2000" dirty="0"/>
              <a:t>로 가정</a:t>
            </a: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latin typeface="Symbol" panose="05050102010706020507" pitchFamily="18" charset="2"/>
              </a:rPr>
              <a:t>m</a:t>
            </a:r>
            <a:r>
              <a:rPr lang="en-US" altLang="ko-KR" sz="2000" baseline="-25000" dirty="0" err="1"/>
              <a:t>max</a:t>
            </a:r>
            <a:r>
              <a:rPr lang="ko-KR" altLang="en-US" sz="2000" dirty="0"/>
              <a:t> </a:t>
            </a:r>
            <a:r>
              <a:rPr lang="en-US" altLang="ko-KR" sz="2000" dirty="0"/>
              <a:t>=</a:t>
            </a:r>
            <a:r>
              <a:rPr lang="ko-KR" altLang="en-US" sz="2000" dirty="0"/>
              <a:t> </a:t>
            </a:r>
            <a:r>
              <a:rPr lang="en-US" altLang="ko-KR" sz="2000" dirty="0"/>
              <a:t>8.3/d</a:t>
            </a:r>
            <a:r>
              <a:rPr lang="ko-KR" altLang="en-US" sz="2000" dirty="0"/>
              <a:t>로 가정</a:t>
            </a:r>
            <a:r>
              <a:rPr lang="en-US" altLang="ko-KR" sz="2000" dirty="0"/>
              <a:t>. Y</a:t>
            </a:r>
            <a:r>
              <a:rPr lang="en-US" altLang="ko-KR" sz="2000" baseline="-25000" dirty="0"/>
              <a:t>X/c</a:t>
            </a:r>
            <a:r>
              <a:rPr lang="en-US" altLang="ko-KR" sz="2000" dirty="0"/>
              <a:t> = 4.1 x 10</a:t>
            </a:r>
            <a:r>
              <a:rPr lang="en-US" altLang="ko-KR" sz="2000" baseline="30000" dirty="0"/>
              <a:t>13</a:t>
            </a:r>
            <a:r>
              <a:rPr lang="en-US" altLang="ko-KR" sz="2000" dirty="0"/>
              <a:t> cells/</a:t>
            </a:r>
            <a:r>
              <a:rPr lang="en-US" altLang="ko-KR" sz="2000" dirty="0" err="1"/>
              <a:t>mol</a:t>
            </a:r>
            <a:r>
              <a:rPr lang="en-US" altLang="ko-KR" sz="2000" dirty="0"/>
              <a:t>-Ac, </a:t>
            </a:r>
            <a:r>
              <a:rPr lang="en-US" altLang="ko-KR" sz="2000" dirty="0" err="1"/>
              <a:t>b</a:t>
            </a:r>
            <a:r>
              <a:rPr lang="en-US" altLang="ko-KR" sz="2000" baseline="-25000" dirty="0" err="1"/>
              <a:t>es</a:t>
            </a:r>
            <a:r>
              <a:rPr lang="en-US" altLang="ko-KR" sz="2000" dirty="0"/>
              <a:t> = 8 </a:t>
            </a:r>
            <a:r>
              <a:rPr lang="en-US" altLang="ko-KR" sz="2000" dirty="0" err="1"/>
              <a:t>mol</a:t>
            </a:r>
            <a:r>
              <a:rPr lang="en-US" altLang="ko-KR" sz="2000" dirty="0"/>
              <a:t> e</a:t>
            </a:r>
            <a:r>
              <a:rPr lang="en-US" altLang="ko-KR" sz="2000" baseline="30000" dirty="0"/>
              <a:t>-</a:t>
            </a:r>
            <a:r>
              <a:rPr lang="en-US" altLang="ko-KR" sz="2000" dirty="0"/>
              <a:t>/</a:t>
            </a:r>
            <a:r>
              <a:rPr lang="en-US" altLang="ko-KR" sz="2000" dirty="0" err="1"/>
              <a:t>mol</a:t>
            </a:r>
            <a:r>
              <a:rPr lang="en-US" altLang="ko-KR" sz="2000" dirty="0"/>
              <a:t>-Ac, OCV=0.8 V</a:t>
            </a:r>
            <a:r>
              <a:rPr lang="ko-KR" altLang="en-US" sz="2000" dirty="0"/>
              <a:t>로 가정</a:t>
            </a:r>
            <a:endParaRPr lang="en-US" altLang="ko-KR" sz="2000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354007"/>
              </p:ext>
            </p:extLst>
          </p:nvPr>
        </p:nvGraphicFramePr>
        <p:xfrm>
          <a:off x="2054225" y="3799781"/>
          <a:ext cx="5500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수식" r:id="rId5" imgW="3314520" imgH="520560" progId="Equation.3">
                  <p:embed/>
                </p:oleObj>
              </mc:Choice>
              <mc:Fallback>
                <p:oleObj name="수식" r:id="rId5" imgW="3314520" imgH="520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4225" y="3799781"/>
                        <a:ext cx="5500688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832269"/>
              </p:ext>
            </p:extLst>
          </p:nvPr>
        </p:nvGraphicFramePr>
        <p:xfrm>
          <a:off x="983432" y="5336024"/>
          <a:ext cx="10725828" cy="805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수식" r:id="rId7" imgW="6426000" imgH="482400" progId="Equation.3">
                  <p:embed/>
                </p:oleObj>
              </mc:Choice>
              <mc:Fallback>
                <p:oleObj name="수식" r:id="rId7" imgW="642600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3432" y="5336024"/>
                        <a:ext cx="10725828" cy="805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1424" y="6237312"/>
            <a:ext cx="1080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실제 얻어지는 결과는 이 값보다 크다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단일층이 아닌 다층의 미생물 </a:t>
            </a:r>
            <a:r>
              <a:rPr lang="ko-KR" altLang="en-US" dirty="0" err="1">
                <a:sym typeface="Wingdings" panose="05000000000000000000" pitchFamily="2" charset="2"/>
              </a:rPr>
              <a:t>바이오필름</a:t>
            </a:r>
            <a:r>
              <a:rPr lang="ko-KR" altLang="en-US" dirty="0">
                <a:sym typeface="Wingdings" panose="05000000000000000000" pitchFamily="2" charset="2"/>
              </a:rPr>
              <a:t> 형성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623392" y="2636912"/>
            <a:ext cx="11377264" cy="41044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993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>
          <a:xfrm>
            <a:off x="1775520" y="116632"/>
            <a:ext cx="900100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685800" rtl="0" eaLnBrk="1" latinLnBrk="1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7.4 </a:t>
            </a:r>
            <a:r>
              <a:rPr lang="ko-KR" altLang="en-US" sz="3200" b="1" dirty="0"/>
              <a:t>미생물막에서 최대물질 전달속도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2" y="1124744"/>
            <a:ext cx="7038975" cy="3638550"/>
          </a:xfrm>
          <a:prstGeom prst="rect">
            <a:avLst/>
          </a:prstGeom>
        </p:spPr>
      </p:pic>
      <p:sp>
        <p:nvSpPr>
          <p:cNvPr id="4" name="왼쪽 중괄호 3"/>
          <p:cNvSpPr/>
          <p:nvPr/>
        </p:nvSpPr>
        <p:spPr>
          <a:xfrm rot="16200000">
            <a:off x="7949133" y="4024139"/>
            <a:ext cx="432048" cy="825946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73002" y="4770512"/>
            <a:ext cx="421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Mass-transport limited at high current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5400" y="5147062"/>
            <a:ext cx="577760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미생물막으로의 </a:t>
            </a:r>
            <a:r>
              <a:rPr lang="ko-KR" altLang="en-US" sz="2000" dirty="0" err="1"/>
              <a:t>선속</a:t>
            </a:r>
            <a:r>
              <a:rPr lang="en-US" altLang="ko-KR" sz="2000" dirty="0"/>
              <a:t>(substrate flux) </a:t>
            </a:r>
            <a:r>
              <a:rPr lang="en-US" altLang="ko-KR" sz="2000" dirty="0" err="1"/>
              <a:t>J</a:t>
            </a:r>
            <a:r>
              <a:rPr lang="en-US" altLang="ko-KR" sz="2000" baseline="-25000" dirty="0" err="1"/>
              <a:t>b</a:t>
            </a:r>
            <a:endParaRPr lang="en-US" altLang="ko-KR" sz="2000" baseline="-25000" dirty="0"/>
          </a:p>
          <a:p>
            <a:pPr algn="just">
              <a:spcAft>
                <a:spcPts val="600"/>
              </a:spcAft>
            </a:pPr>
            <a:r>
              <a:rPr lang="en-US" altLang="ko-KR" sz="2000" baseline="-25000" dirty="0"/>
              <a:t>		</a:t>
            </a:r>
            <a:r>
              <a:rPr lang="en-US" altLang="ko-KR" sz="2000" dirty="0" err="1"/>
              <a:t>J</a:t>
            </a:r>
            <a:r>
              <a:rPr lang="en-US" altLang="ko-KR" sz="2000" baseline="-25000" dirty="0" err="1"/>
              <a:t>b</a:t>
            </a:r>
            <a:r>
              <a:rPr lang="en-US" altLang="ko-KR" sz="2000" i="1" baseline="-25000" dirty="0"/>
              <a:t> </a:t>
            </a:r>
            <a:r>
              <a:rPr lang="en-US" altLang="ko-KR" sz="2000" dirty="0"/>
              <a:t>= k</a:t>
            </a:r>
            <a:r>
              <a:rPr lang="en-US" altLang="ko-KR" sz="2000" baseline="-25000" dirty="0"/>
              <a:t>w</a:t>
            </a:r>
            <a:r>
              <a:rPr lang="en-US" altLang="ko-KR" sz="2000" dirty="0"/>
              <a:t>(c-c</a:t>
            </a:r>
            <a:r>
              <a:rPr lang="en-US" altLang="ko-KR" sz="2000" baseline="-25000" dirty="0"/>
              <a:t>b0</a:t>
            </a:r>
            <a:r>
              <a:rPr lang="en-US" altLang="ko-KR" sz="2000" dirty="0"/>
              <a:t>)</a:t>
            </a:r>
          </a:p>
          <a:p>
            <a:pPr algn="just">
              <a:spcAft>
                <a:spcPts val="600"/>
              </a:spcAft>
            </a:pPr>
            <a:r>
              <a:rPr lang="en-US" altLang="ko-KR" sz="2000" baseline="-25000" dirty="0"/>
              <a:t>	</a:t>
            </a:r>
            <a:r>
              <a:rPr lang="en-US" altLang="ko-KR" sz="2000" dirty="0"/>
              <a:t>c: </a:t>
            </a:r>
            <a:r>
              <a:rPr lang="ko-KR" altLang="en-US" sz="2000" dirty="0"/>
              <a:t>산화전극의</a:t>
            </a:r>
            <a:r>
              <a:rPr lang="en-US" altLang="ko-KR" sz="2000" dirty="0"/>
              <a:t> </a:t>
            </a:r>
            <a:r>
              <a:rPr lang="ko-KR" altLang="en-US" sz="2000" dirty="0" err="1"/>
              <a:t>벌크상의</a:t>
            </a:r>
            <a:r>
              <a:rPr lang="ko-KR" altLang="en-US" sz="2000" dirty="0"/>
              <a:t> 기질 농도</a:t>
            </a:r>
            <a:endParaRPr lang="en-US" altLang="ko-KR" sz="2000" dirty="0"/>
          </a:p>
          <a:p>
            <a:pPr algn="just">
              <a:spcAft>
                <a:spcPts val="600"/>
              </a:spcAft>
            </a:pPr>
            <a:r>
              <a:rPr lang="en-US" altLang="ko-KR" sz="2000" baseline="-25000" dirty="0"/>
              <a:t>	</a:t>
            </a:r>
            <a:r>
              <a:rPr lang="en-US" altLang="ko-KR" sz="2000" dirty="0"/>
              <a:t>c</a:t>
            </a:r>
            <a:r>
              <a:rPr lang="en-US" altLang="ko-KR" sz="2000" baseline="-25000" dirty="0"/>
              <a:t>b0</a:t>
            </a:r>
            <a:r>
              <a:rPr lang="en-US" altLang="ko-KR" sz="2000" dirty="0"/>
              <a:t> : </a:t>
            </a:r>
            <a:r>
              <a:rPr lang="ko-KR" altLang="en-US" sz="2000" dirty="0"/>
              <a:t>미생물막에서의 기질 농도</a:t>
            </a:r>
            <a:endParaRPr lang="en-US" altLang="ko-KR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7032104" y="5949280"/>
            <a:ext cx="476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최대 물질전달속도는 </a:t>
            </a:r>
            <a:r>
              <a:rPr lang="en-US" altLang="ko-KR" dirty="0"/>
              <a:t>c</a:t>
            </a:r>
            <a:r>
              <a:rPr lang="en-US" altLang="ko-KR" baseline="-25000" dirty="0"/>
              <a:t>b0</a:t>
            </a:r>
            <a:r>
              <a:rPr lang="en-US" altLang="ko-KR" dirty="0"/>
              <a:t> = 0</a:t>
            </a:r>
            <a:r>
              <a:rPr lang="ko-KR" altLang="en-US" dirty="0"/>
              <a:t>일 때 얻어진다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6052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65" y="572889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b="1" dirty="0"/>
              <a:t>미생물막의 일차반응속도</a:t>
            </a:r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436942"/>
              </p:ext>
            </p:extLst>
          </p:nvPr>
        </p:nvGraphicFramePr>
        <p:xfrm>
          <a:off x="1343472" y="1459576"/>
          <a:ext cx="4440493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수식" r:id="rId3" imgW="2349360" imgH="533160" progId="Equation.3">
                  <p:embed/>
                </p:oleObj>
              </mc:Choice>
              <mc:Fallback>
                <p:oleObj name="수식" r:id="rId3" imgW="234936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472" y="1459576"/>
                        <a:ext cx="4440493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0197" y="1609689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latin typeface="Symbol" panose="05050102010706020507" pitchFamily="18" charset="2"/>
              </a:rPr>
              <a:t>d</a:t>
            </a:r>
            <a:r>
              <a:rPr lang="en-US" altLang="ko-KR" sz="2000" baseline="-25000" dirty="0" err="1"/>
              <a:t>b</a:t>
            </a:r>
            <a:r>
              <a:rPr lang="en-US" altLang="ko-KR" sz="2000" dirty="0"/>
              <a:t> : </a:t>
            </a:r>
            <a:r>
              <a:rPr lang="ko-KR" altLang="en-US" sz="2000" dirty="0"/>
              <a:t>미생물막의 두께</a:t>
            </a:r>
            <a:endParaRPr lang="en-US" altLang="ko-KR" sz="2000" dirty="0"/>
          </a:p>
          <a:p>
            <a:r>
              <a:rPr lang="en-US" altLang="ko-KR" sz="2000" dirty="0" err="1"/>
              <a:t>D</a:t>
            </a:r>
            <a:r>
              <a:rPr lang="en-US" altLang="ko-KR" sz="2000" baseline="-25000" dirty="0" err="1"/>
              <a:t>Cb</a:t>
            </a:r>
            <a:r>
              <a:rPr lang="en-US" altLang="ko-KR" sz="2000" dirty="0"/>
              <a:t> : </a:t>
            </a:r>
            <a:r>
              <a:rPr lang="ko-KR" altLang="en-US" sz="2000" dirty="0"/>
              <a:t>미생물막 내에서의 기질의 확산 계수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3472" y="2973429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반응속도가 확산에 비해 매우 빠를 경우</a:t>
            </a:r>
            <a:r>
              <a:rPr lang="en-US" altLang="ko-KR" sz="2000" dirty="0"/>
              <a:t>, tanh(B</a:t>
            </a:r>
            <a:r>
              <a:rPr lang="en-US" altLang="ko-KR" sz="2000" baseline="-25000" dirty="0"/>
              <a:t>1</a:t>
            </a:r>
            <a:r>
              <a:rPr lang="en-US" altLang="ko-KR" sz="2000" dirty="0"/>
              <a:t>) </a:t>
            </a:r>
            <a:r>
              <a:rPr lang="en-US" altLang="ko-KR" sz="2000" dirty="0">
                <a:sym typeface="Wingdings" panose="05000000000000000000" pitchFamily="2" charset="2"/>
              </a:rPr>
              <a:t> 1</a:t>
            </a:r>
            <a:endParaRPr lang="ko-KR" altLang="en-US" sz="2000" dirty="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85258"/>
              </p:ext>
            </p:extLst>
          </p:nvPr>
        </p:nvGraphicFramePr>
        <p:xfrm>
          <a:off x="1800984" y="3743677"/>
          <a:ext cx="1918752" cy="563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수식" r:id="rId5" imgW="863280" imgH="253800" progId="Equation.3">
                  <p:embed/>
                </p:oleObj>
              </mc:Choice>
              <mc:Fallback>
                <p:oleObj name="수식" r:id="rId5" imgW="863280" imgH="253800" progId="Equation.3">
                  <p:embed/>
                  <p:pic>
                    <p:nvPicPr>
                      <p:cNvPr id="4" name="개체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0984" y="3743677"/>
                        <a:ext cx="1918752" cy="563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67808" y="3840851"/>
            <a:ext cx="6421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dirty="0"/>
              <a:t>실제로는</a:t>
            </a:r>
            <a:r>
              <a:rPr lang="en-US" altLang="ko-KR" sz="2000" dirty="0"/>
              <a:t> </a:t>
            </a:r>
            <a:r>
              <a:rPr lang="ko-KR" altLang="en-US" sz="2000" dirty="0"/>
              <a:t>물질전달 저항이 존재하므로 이 값보다 작다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06320"/>
              </p:ext>
            </p:extLst>
          </p:nvPr>
        </p:nvGraphicFramePr>
        <p:xfrm>
          <a:off x="1800984" y="4581128"/>
          <a:ext cx="4212470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수식" r:id="rId7" imgW="1981080" imgH="507960" progId="Equation.3">
                  <p:embed/>
                </p:oleObj>
              </mc:Choice>
              <mc:Fallback>
                <p:oleObj name="수식" r:id="rId7" imgW="198108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0984" y="4581128"/>
                        <a:ext cx="4212470" cy="1080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143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332656"/>
            <a:ext cx="867577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/>
              <a:t>예제 </a:t>
            </a:r>
            <a:r>
              <a:rPr lang="en-US" altLang="ko-KR" dirty="0"/>
              <a:t>7.3 </a:t>
            </a:r>
            <a:r>
              <a:rPr lang="ko-KR" altLang="en-US" dirty="0"/>
              <a:t>일차반응속도를 가정한 최대전력밀도 계산</a:t>
            </a:r>
            <a:endParaRPr lang="en-US" altLang="ko-KR" dirty="0"/>
          </a:p>
          <a:p>
            <a:pPr>
              <a:spcAft>
                <a:spcPts val="600"/>
              </a:spcAft>
            </a:pPr>
            <a:r>
              <a:rPr lang="en-US" altLang="ko-KR" dirty="0"/>
              <a:t>D</a:t>
            </a:r>
            <a:r>
              <a:rPr lang="en-US" altLang="ko-KR" baseline="-25000" dirty="0"/>
              <a:t>b</a:t>
            </a:r>
            <a:r>
              <a:rPr lang="en-US" altLang="ko-KR" dirty="0"/>
              <a:t> = D = 0.88 x 10</a:t>
            </a:r>
            <a:r>
              <a:rPr lang="en-US" altLang="ko-KR" baseline="30000" dirty="0"/>
              <a:t>-5</a:t>
            </a:r>
            <a:r>
              <a:rPr lang="en-US" altLang="ko-KR" dirty="0"/>
              <a:t> cm</a:t>
            </a:r>
            <a:r>
              <a:rPr lang="en-US" altLang="ko-KR" baseline="30000" dirty="0"/>
              <a:t>2</a:t>
            </a:r>
            <a:r>
              <a:rPr lang="en-US" altLang="ko-KR" dirty="0"/>
              <a:t>/s, OCV = 0.8 V, C</a:t>
            </a:r>
            <a:r>
              <a:rPr lang="en-US" altLang="ko-KR" baseline="-25000" dirty="0"/>
              <a:t>E</a:t>
            </a:r>
            <a:r>
              <a:rPr lang="en-US" altLang="ko-KR" dirty="0"/>
              <a:t> = 0.84, c = K</a:t>
            </a:r>
            <a:r>
              <a:rPr lang="en-US" altLang="ko-KR" baseline="-25000" dirty="0"/>
              <a:t>c</a:t>
            </a:r>
            <a:r>
              <a:rPr lang="en-US" altLang="ko-KR" dirty="0"/>
              <a:t> = 0.2 g/L</a:t>
            </a:r>
          </a:p>
          <a:p>
            <a:pPr>
              <a:spcAft>
                <a:spcPts val="600"/>
              </a:spcAft>
            </a:pPr>
            <a:r>
              <a:rPr lang="ko-KR" altLang="en-US" dirty="0"/>
              <a:t>세포의 </a:t>
            </a:r>
            <a:r>
              <a:rPr lang="en-US" altLang="ko-KR" dirty="0"/>
              <a:t>specific</a:t>
            </a:r>
            <a:r>
              <a:rPr lang="ko-KR" altLang="en-US" dirty="0"/>
              <a:t> </a:t>
            </a:r>
            <a:r>
              <a:rPr lang="en-US" altLang="ko-KR" dirty="0"/>
              <a:t>growth rate is 1</a:t>
            </a:r>
            <a:r>
              <a:rPr lang="en-US" altLang="ko-KR" baseline="30000" dirty="0"/>
              <a:t>st</a:t>
            </a:r>
            <a:r>
              <a:rPr lang="en-US" altLang="ko-KR" dirty="0"/>
              <a:t> order.</a:t>
            </a:r>
          </a:p>
          <a:p>
            <a:pPr>
              <a:spcAft>
                <a:spcPts val="600"/>
              </a:spcAft>
            </a:pPr>
            <a:endParaRPr lang="en-US" altLang="ko-KR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X = 30 g/L, </a:t>
            </a:r>
            <a:r>
              <a:rPr lang="en-US" altLang="ko-KR" dirty="0" err="1">
                <a:latin typeface="Symbol" panose="05050102010706020507" pitchFamily="18" charset="2"/>
              </a:rPr>
              <a:t>m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= 8.3 d</a:t>
            </a:r>
            <a:r>
              <a:rPr lang="en-US" altLang="ko-KR" baseline="30000" dirty="0"/>
              <a:t>-1</a:t>
            </a:r>
            <a:r>
              <a:rPr lang="en-US" altLang="ko-KR" dirty="0"/>
              <a:t>, Y</a:t>
            </a:r>
            <a:r>
              <a:rPr lang="en-US" altLang="ko-KR" baseline="-25000" dirty="0"/>
              <a:t>X/c</a:t>
            </a:r>
            <a:r>
              <a:rPr lang="en-US" altLang="ko-KR" dirty="0"/>
              <a:t> = 8.15 g-cell/</a:t>
            </a:r>
            <a:r>
              <a:rPr lang="en-US" altLang="ko-KR" dirty="0" err="1"/>
              <a:t>mol</a:t>
            </a:r>
            <a:r>
              <a:rPr lang="en-US" altLang="ko-KR" dirty="0"/>
              <a:t>-Ac, </a:t>
            </a:r>
            <a:r>
              <a:rPr lang="en-US" altLang="ko-KR" dirty="0" err="1"/>
              <a:t>b</a:t>
            </a:r>
            <a:r>
              <a:rPr lang="en-US" altLang="ko-KR" baseline="-25000" dirty="0" err="1"/>
              <a:t>es</a:t>
            </a:r>
            <a:r>
              <a:rPr lang="en-US" altLang="ko-KR" dirty="0"/>
              <a:t> = 8 e</a:t>
            </a:r>
            <a:r>
              <a:rPr lang="en-US" altLang="ko-KR" baseline="30000" dirty="0"/>
              <a:t>-</a:t>
            </a:r>
            <a:r>
              <a:rPr lang="en-US" altLang="ko-KR" dirty="0"/>
              <a:t>/</a:t>
            </a:r>
            <a:r>
              <a:rPr lang="en-US" altLang="ko-KR" dirty="0" err="1"/>
              <a:t>mol</a:t>
            </a:r>
            <a:r>
              <a:rPr lang="en-US" altLang="ko-KR" dirty="0"/>
              <a:t>-Ac</a:t>
            </a:r>
            <a:r>
              <a:rPr lang="ko-KR" altLang="en-US" dirty="0"/>
              <a:t>로 가정</a:t>
            </a:r>
            <a:endParaRPr lang="en-US" altLang="ko-KR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331014"/>
              </p:ext>
            </p:extLst>
          </p:nvPr>
        </p:nvGraphicFramePr>
        <p:xfrm>
          <a:off x="1271464" y="2204864"/>
          <a:ext cx="859472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수식" r:id="rId3" imgW="4673520" imgH="1015920" progId="Equation.3">
                  <p:embed/>
                </p:oleObj>
              </mc:Choice>
              <mc:Fallback>
                <p:oleObj name="수식" r:id="rId3" imgW="4673520" imgH="10159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464" y="2204864"/>
                        <a:ext cx="8594725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1464" y="4221088"/>
            <a:ext cx="360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아세테이트의 경우</a:t>
            </a:r>
            <a:r>
              <a:rPr lang="en-US" altLang="ko-KR" dirty="0"/>
              <a:t>, </a:t>
            </a:r>
            <a:r>
              <a:rPr lang="en-US" altLang="ko-KR" dirty="0" err="1"/>
              <a:t>b</a:t>
            </a:r>
            <a:r>
              <a:rPr lang="en-US" altLang="ko-KR" baseline="-25000" dirty="0" err="1"/>
              <a:t>es</a:t>
            </a:r>
            <a:r>
              <a:rPr lang="en-US" altLang="ko-KR" dirty="0"/>
              <a:t> = 8 e</a:t>
            </a:r>
            <a:r>
              <a:rPr lang="en-US" altLang="ko-KR" baseline="30000" dirty="0"/>
              <a:t>-</a:t>
            </a:r>
            <a:r>
              <a:rPr lang="en-US" altLang="ko-KR" dirty="0"/>
              <a:t>/Ac</a:t>
            </a:r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16129"/>
              </p:ext>
            </p:extLst>
          </p:nvPr>
        </p:nvGraphicFramePr>
        <p:xfrm>
          <a:off x="767408" y="4941168"/>
          <a:ext cx="1095368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수식" r:id="rId5" imgW="6756120" imgH="711000" progId="Equation.3">
                  <p:embed/>
                </p:oleObj>
              </mc:Choice>
              <mc:Fallback>
                <p:oleObj name="수식" r:id="rId5" imgW="6756120" imgH="711000" progId="Equation.3">
                  <p:embed/>
                  <p:pic>
                    <p:nvPicPr>
                      <p:cNvPr id="10" name="개체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7408" y="4941168"/>
                        <a:ext cx="10953687" cy="1152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396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4046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b="1" dirty="0"/>
              <a:t>미생물막의 </a:t>
            </a:r>
            <a:r>
              <a:rPr lang="ko-KR" altLang="en-US" sz="2400" b="1" dirty="0" err="1"/>
              <a:t>영차반응속도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7408" y="1124744"/>
            <a:ext cx="105131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ko-KR" altLang="en-US" dirty="0"/>
              <a:t>얕은 미생물막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기질이 완전히 미생물막을 투과하여 전극표면에 도달</a:t>
            </a:r>
            <a:r>
              <a:rPr lang="en-US" altLang="ko-KR" dirty="0"/>
              <a:t>, </a:t>
            </a:r>
            <a:r>
              <a:rPr lang="ko-KR" altLang="en-US" dirty="0"/>
              <a:t>기질이</a:t>
            </a:r>
            <a:r>
              <a:rPr lang="en-US" altLang="ko-KR" dirty="0"/>
              <a:t> </a:t>
            </a:r>
            <a:r>
              <a:rPr lang="ko-KR" altLang="en-US" dirty="0"/>
              <a:t>미생물막의 </a:t>
            </a:r>
            <a:r>
              <a:rPr lang="en-US" altLang="ko-KR" dirty="0"/>
              <a:t>bottom</a:t>
            </a:r>
            <a:r>
              <a:rPr lang="ko-KR" altLang="en-US" dirty="0"/>
              <a:t>에 도달하기 전에 완전히 소모되지 않는다</a:t>
            </a:r>
            <a:r>
              <a:rPr lang="en-US" altLang="ko-KR" dirty="0"/>
              <a:t>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ko-KR" sz="2400" i="1" dirty="0" err="1"/>
              <a:t>J</a:t>
            </a:r>
            <a:r>
              <a:rPr lang="en-US" altLang="ko-KR" sz="2400" i="1" baseline="-25000" dirty="0" err="1"/>
              <a:t>b</a:t>
            </a:r>
            <a:r>
              <a:rPr lang="en-US" altLang="ko-KR" sz="2400" i="1" dirty="0"/>
              <a:t> = k</a:t>
            </a:r>
            <a:r>
              <a:rPr lang="en-US" altLang="ko-KR" sz="2400" i="1" baseline="-25000" dirty="0"/>
              <a:t>0 </a:t>
            </a:r>
            <a:r>
              <a:rPr lang="en-US" altLang="ko-KR" sz="2400" i="1" dirty="0" err="1">
                <a:latin typeface="Symbol" panose="05050102010706020507" pitchFamily="18" charset="2"/>
              </a:rPr>
              <a:t>d</a:t>
            </a:r>
            <a:r>
              <a:rPr lang="en-US" altLang="ko-KR" sz="2400" i="1" baseline="-25000" dirty="0" err="1"/>
              <a:t>b</a:t>
            </a:r>
            <a:endParaRPr lang="en-US" altLang="ko-KR" sz="2400" i="1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82299"/>
              </p:ext>
            </p:extLst>
          </p:nvPr>
        </p:nvGraphicFramePr>
        <p:xfrm>
          <a:off x="2495600" y="2571294"/>
          <a:ext cx="189621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수식" r:id="rId3" imgW="1002960" imgH="533160" progId="Equation.3">
                  <p:embed/>
                </p:oleObj>
              </mc:Choice>
              <mc:Fallback>
                <p:oleObj name="수식" r:id="rId3" imgW="1002960" imgH="533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5600" y="2571294"/>
                        <a:ext cx="1896211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7408" y="4797152"/>
            <a:ext cx="10513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 startAt="2"/>
            </a:pPr>
            <a:r>
              <a:rPr lang="ko-KR" altLang="en-US" dirty="0"/>
              <a:t>깊은 미생물막</a:t>
            </a:r>
            <a:endParaRPr lang="en-US" altLang="ko-KR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dirty="0"/>
              <a:t>기질이 전극표면에 도달하기 전 완전히 소모됨</a:t>
            </a:r>
            <a:r>
              <a:rPr lang="en-US" altLang="ko-KR" dirty="0"/>
              <a:t>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altLang="ko-KR" sz="2400" i="1" dirty="0" err="1"/>
              <a:t>J</a:t>
            </a:r>
            <a:r>
              <a:rPr lang="en-US" altLang="ko-KR" sz="2400" i="1" baseline="-25000" dirty="0" err="1"/>
              <a:t>C,z</a:t>
            </a:r>
            <a:r>
              <a:rPr lang="en-US" altLang="ko-KR" sz="2400" i="1" dirty="0"/>
              <a:t> = (2k</a:t>
            </a:r>
            <a:r>
              <a:rPr lang="en-US" altLang="ko-KR" sz="2400" i="1" baseline="-25000" dirty="0"/>
              <a:t>0 </a:t>
            </a:r>
            <a:r>
              <a:rPr lang="en-US" altLang="ko-KR" sz="2400" i="1" dirty="0" err="1"/>
              <a:t>D</a:t>
            </a:r>
            <a:r>
              <a:rPr lang="en-US" altLang="ko-KR" sz="2400" i="1" baseline="-25000" dirty="0" err="1"/>
              <a:t>Cb</a:t>
            </a:r>
            <a:r>
              <a:rPr lang="en-US" altLang="ko-KR" sz="2400" i="1" dirty="0" err="1"/>
              <a:t>c</a:t>
            </a:r>
            <a:r>
              <a:rPr lang="en-US" altLang="ko-KR" sz="2400" i="1" dirty="0"/>
              <a:t>)</a:t>
            </a:r>
            <a:r>
              <a:rPr lang="en-US" altLang="ko-KR" sz="2400" i="1" baseline="30000" dirty="0"/>
              <a:t>1/2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000" dirty="0" err="1"/>
              <a:t>나노와이어나</a:t>
            </a:r>
            <a:r>
              <a:rPr lang="ko-KR" altLang="en-US" sz="2000" dirty="0"/>
              <a:t> 매개체 등을 통해 전자가 전달된다</a:t>
            </a:r>
            <a:r>
              <a:rPr lang="en-US" altLang="ko-KR" sz="2000" dirty="0"/>
              <a:t>.</a:t>
            </a: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561663"/>
              </p:ext>
            </p:extLst>
          </p:nvPr>
        </p:nvGraphicFramePr>
        <p:xfrm>
          <a:off x="2423592" y="3652646"/>
          <a:ext cx="36988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수식" r:id="rId5" imgW="1739880" imgH="482400" progId="Equation.3">
                  <p:embed/>
                </p:oleObj>
              </mc:Choice>
              <mc:Fallback>
                <p:oleObj name="수식" r:id="rId5" imgW="1739880" imgH="482400" progId="Equation.3">
                  <p:embed/>
                  <p:pic>
                    <p:nvPicPr>
                      <p:cNvPr id="10" name="개체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3592" y="3652646"/>
                        <a:ext cx="3698875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137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376" y="332656"/>
            <a:ext cx="106731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dirty="0"/>
              <a:t>예제 </a:t>
            </a:r>
            <a:r>
              <a:rPr lang="en-US" altLang="ko-KR" dirty="0"/>
              <a:t>7.4 </a:t>
            </a:r>
            <a:r>
              <a:rPr lang="ko-KR" altLang="en-US" dirty="0"/>
              <a:t>미생물막의 반응이 </a:t>
            </a:r>
            <a:r>
              <a:rPr lang="ko-KR" altLang="en-US" dirty="0" err="1"/>
              <a:t>영차반응일</a:t>
            </a:r>
            <a:r>
              <a:rPr lang="ko-KR" altLang="en-US" dirty="0"/>
              <a:t> 때 전형적인 미생물막의 특성을 이용해 최대전력밀도 구하기</a:t>
            </a:r>
            <a:r>
              <a:rPr lang="en-US" altLang="ko-KR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 err="1"/>
              <a:t>D</a:t>
            </a:r>
            <a:r>
              <a:rPr lang="en-US" altLang="ko-KR" baseline="-25000" dirty="0" err="1"/>
              <a:t>Cb</a:t>
            </a:r>
            <a:r>
              <a:rPr lang="en-US" altLang="ko-KR" dirty="0"/>
              <a:t> = D = 0.88 x 10</a:t>
            </a:r>
            <a:r>
              <a:rPr lang="en-US" altLang="ko-KR" baseline="30000" dirty="0"/>
              <a:t>-5</a:t>
            </a:r>
            <a:r>
              <a:rPr lang="en-US" altLang="ko-KR" dirty="0"/>
              <a:t> cm</a:t>
            </a:r>
            <a:r>
              <a:rPr lang="en-US" altLang="ko-KR" baseline="30000" dirty="0"/>
              <a:t>2</a:t>
            </a:r>
            <a:r>
              <a:rPr lang="en-US" altLang="ko-KR" dirty="0"/>
              <a:t>/s, OCV = 0.8 V, C</a:t>
            </a:r>
            <a:r>
              <a:rPr lang="en-US" altLang="ko-KR" baseline="-25000" dirty="0"/>
              <a:t>E</a:t>
            </a:r>
            <a:r>
              <a:rPr lang="en-US" altLang="ko-KR" dirty="0"/>
              <a:t> = 0.84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dirty="0"/>
              <a:t>X = 30 g/L, </a:t>
            </a:r>
            <a:r>
              <a:rPr lang="en-US" altLang="ko-KR" dirty="0" err="1">
                <a:latin typeface="Symbol" panose="05050102010706020507" pitchFamily="18" charset="2"/>
              </a:rPr>
              <a:t>m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= 8.3 d</a:t>
            </a:r>
            <a:r>
              <a:rPr lang="en-US" altLang="ko-KR" baseline="30000" dirty="0"/>
              <a:t>-1</a:t>
            </a:r>
            <a:r>
              <a:rPr lang="en-US" altLang="ko-KR" dirty="0"/>
              <a:t>, Y</a:t>
            </a:r>
            <a:r>
              <a:rPr lang="en-US" altLang="ko-KR" baseline="-25000" dirty="0"/>
              <a:t>X/c</a:t>
            </a:r>
            <a:r>
              <a:rPr lang="en-US" altLang="ko-KR" dirty="0"/>
              <a:t> = 8.15 g-cell/</a:t>
            </a:r>
            <a:r>
              <a:rPr lang="en-US" altLang="ko-KR" dirty="0" err="1"/>
              <a:t>mol</a:t>
            </a:r>
            <a:r>
              <a:rPr lang="en-US" altLang="ko-KR" dirty="0"/>
              <a:t>-Ac, </a:t>
            </a:r>
            <a:r>
              <a:rPr lang="en-US" altLang="ko-KR" dirty="0" err="1"/>
              <a:t>b</a:t>
            </a:r>
            <a:r>
              <a:rPr lang="en-US" altLang="ko-KR" baseline="-25000" dirty="0" err="1"/>
              <a:t>es</a:t>
            </a:r>
            <a:r>
              <a:rPr lang="en-US" altLang="ko-KR" dirty="0"/>
              <a:t> = 8 e</a:t>
            </a:r>
            <a:r>
              <a:rPr lang="en-US" altLang="ko-KR" baseline="30000" dirty="0"/>
              <a:t>-</a:t>
            </a:r>
            <a:r>
              <a:rPr lang="en-US" altLang="ko-KR" dirty="0"/>
              <a:t>/</a:t>
            </a:r>
            <a:r>
              <a:rPr lang="en-US" altLang="ko-KR" dirty="0" err="1"/>
              <a:t>mol</a:t>
            </a:r>
            <a:r>
              <a:rPr lang="en-US" altLang="ko-KR" dirty="0"/>
              <a:t>-Ac</a:t>
            </a:r>
            <a:r>
              <a:rPr lang="ko-KR" altLang="en-US" dirty="0"/>
              <a:t>로 가정</a:t>
            </a:r>
            <a:endParaRPr lang="en-US" altLang="ko-KR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852474"/>
              </p:ext>
            </p:extLst>
          </p:nvPr>
        </p:nvGraphicFramePr>
        <p:xfrm>
          <a:off x="1736725" y="1844675"/>
          <a:ext cx="751998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수식" r:id="rId3" imgW="4089240" imgH="1015920" progId="Equation.3">
                  <p:embed/>
                </p:oleObj>
              </mc:Choice>
              <mc:Fallback>
                <p:oleObj name="수식" r:id="rId3" imgW="4089240" imgH="1015920" progId="Equation.3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6725" y="1844675"/>
                        <a:ext cx="7519988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36360" y="3068960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/>
              <a:t>B</a:t>
            </a:r>
            <a:r>
              <a:rPr lang="en-US" altLang="ko-KR" baseline="-25000" dirty="0"/>
              <a:t>0</a:t>
            </a:r>
            <a:r>
              <a:rPr lang="en-US" altLang="ko-KR" dirty="0"/>
              <a:t> = 1</a:t>
            </a:r>
            <a:r>
              <a:rPr lang="ko-KR" altLang="en-US" dirty="0"/>
              <a:t>로 가정</a:t>
            </a:r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689511"/>
              </p:ext>
            </p:extLst>
          </p:nvPr>
        </p:nvGraphicFramePr>
        <p:xfrm>
          <a:off x="1343472" y="4146375"/>
          <a:ext cx="10411669" cy="1224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수식" r:id="rId5" imgW="5829120" imgH="685800" progId="Equation.3">
                  <p:embed/>
                </p:oleObj>
              </mc:Choice>
              <mc:Fallback>
                <p:oleObj name="수식" r:id="rId5" imgW="5829120" imgH="685800" progId="Equation.3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43472" y="4146375"/>
                        <a:ext cx="10411669" cy="1224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2795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400" y="404664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b="1"/>
              <a:t>에너지를 기초로 한 계산</a:t>
            </a:r>
            <a:endParaRPr lang="ko-KR" alt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7408" y="1124744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아세테이트의 연소열에 기초하여 최대전력밀도를 계산할 수 있다</a:t>
            </a:r>
            <a:r>
              <a:rPr lang="en-US" altLang="ko-KR" sz="20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Symbol" panose="05050102010706020507" pitchFamily="18" charset="2"/>
              </a:rPr>
              <a:t>D</a:t>
            </a:r>
            <a:r>
              <a:rPr lang="en-US" altLang="ko-KR" sz="2000" dirty="0"/>
              <a:t>H = 870.28 kJ/</a:t>
            </a:r>
            <a:r>
              <a:rPr lang="en-US" altLang="ko-KR" sz="2000" dirty="0" err="1"/>
              <a:t>mol</a:t>
            </a:r>
            <a:r>
              <a:rPr lang="en-US" altLang="ko-KR" sz="2000" dirty="0"/>
              <a:t> = 14.5 kJ/g-Ac</a:t>
            </a:r>
            <a:endParaRPr lang="ko-KR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67408" y="220486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예제</a:t>
            </a:r>
            <a:r>
              <a:rPr lang="en-US" altLang="ko-KR" dirty="0"/>
              <a:t> 7.5 </a:t>
            </a:r>
            <a:r>
              <a:rPr lang="ko-KR" altLang="en-US" dirty="0"/>
              <a:t>일차반응속도의 경우 아세테이트의 연소열로부터 </a:t>
            </a:r>
            <a:r>
              <a:rPr lang="en-US" altLang="ko-KR" dirty="0" err="1"/>
              <a:t>P</a:t>
            </a:r>
            <a:r>
              <a:rPr lang="en-US" altLang="ko-KR" baseline="-25000" dirty="0" err="1"/>
              <a:t>max</a:t>
            </a:r>
            <a:r>
              <a:rPr lang="en-US" altLang="ko-KR" dirty="0"/>
              <a:t> </a:t>
            </a:r>
            <a:r>
              <a:rPr lang="ko-KR" altLang="en-US" dirty="0"/>
              <a:t>구하기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12232"/>
              </p:ext>
            </p:extLst>
          </p:nvPr>
        </p:nvGraphicFramePr>
        <p:xfrm>
          <a:off x="983432" y="2924944"/>
          <a:ext cx="9665712" cy="799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수식" r:id="rId3" imgW="5524200" imgH="457200" progId="Equation.3">
                  <p:embed/>
                </p:oleObj>
              </mc:Choice>
              <mc:Fallback>
                <p:oleObj name="수식" r:id="rId3" imgW="5524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3432" y="2924944"/>
                        <a:ext cx="9665712" cy="799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94918"/>
              </p:ext>
            </p:extLst>
          </p:nvPr>
        </p:nvGraphicFramePr>
        <p:xfrm>
          <a:off x="1417831" y="4075613"/>
          <a:ext cx="92313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수식" r:id="rId5" imgW="5168880" imgH="482400" progId="Equation.3">
                  <p:embed/>
                </p:oleObj>
              </mc:Choice>
              <mc:Fallback>
                <p:oleObj name="수식" r:id="rId5" imgW="5168880" imgH="482400" progId="Equation.3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7831" y="4075613"/>
                        <a:ext cx="9231313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1464" y="5301208"/>
            <a:ext cx="7875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C</a:t>
            </a:r>
            <a:r>
              <a:rPr lang="en-US" altLang="ko-KR" sz="2000" baseline="-25000" dirty="0"/>
              <a:t>E</a:t>
            </a:r>
            <a:r>
              <a:rPr lang="en-US" altLang="ko-KR" sz="2000" dirty="0"/>
              <a:t> = 100%</a:t>
            </a:r>
            <a:r>
              <a:rPr lang="ko-KR" altLang="en-US" sz="2000" dirty="0"/>
              <a:t>인 경우 예제 </a:t>
            </a:r>
            <a:r>
              <a:rPr lang="en-US" altLang="ko-KR" sz="2000" dirty="0"/>
              <a:t>7.3</a:t>
            </a:r>
            <a:r>
              <a:rPr lang="ko-KR" altLang="en-US" sz="2000" dirty="0"/>
              <a:t>의 경우도 동일한 전력밀도를 보인다</a:t>
            </a:r>
            <a:r>
              <a:rPr lang="en-US" altLang="ko-KR" sz="2000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98190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3"/>
          <p:cNvSpPr txBox="1">
            <a:spLocks/>
          </p:cNvSpPr>
          <p:nvPr/>
        </p:nvSpPr>
        <p:spPr>
          <a:xfrm>
            <a:off x="1775520" y="116632"/>
            <a:ext cx="900100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685800" rtl="0" eaLnBrk="1" latinLnBrk="1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7.5 </a:t>
            </a:r>
            <a:r>
              <a:rPr lang="ko-KR" altLang="en-US" sz="3200" b="1" dirty="0"/>
              <a:t>반응기 부피에 따른 물질전달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424" y="1124744"/>
            <a:ext cx="104411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최근의 추세는 전력밀도를 면적이 아닌 부피로 나타낸다</a:t>
            </a:r>
            <a:r>
              <a:rPr lang="en-US" altLang="ko-KR" sz="20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미생물연료전지가 생산할 수 있는 최대의 전력밀도는 단일 세포에 의한 전력밀도이다</a:t>
            </a:r>
            <a:r>
              <a:rPr lang="en-US" altLang="ko-KR" sz="20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00" y="2132856"/>
            <a:ext cx="95410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ko-KR" altLang="en-US" sz="2000" dirty="0"/>
              <a:t>예제 </a:t>
            </a:r>
            <a:r>
              <a:rPr lang="en-US" altLang="ko-KR" sz="2000" dirty="0"/>
              <a:t>7.6 </a:t>
            </a:r>
            <a:r>
              <a:rPr lang="ko-KR" altLang="en-US" sz="2000" dirty="0"/>
              <a:t>한 개의 세포에 의해 도달 가능한 최대 전력밀도 계산</a:t>
            </a:r>
            <a:endParaRPr lang="en-US" altLang="ko-KR" sz="2000" dirty="0"/>
          </a:p>
          <a:p>
            <a:pPr>
              <a:spcAft>
                <a:spcPts val="600"/>
              </a:spcAft>
            </a:pPr>
            <a:r>
              <a:rPr lang="ko-KR" altLang="en-US" sz="2000" dirty="0"/>
              <a:t>가정</a:t>
            </a:r>
            <a:r>
              <a:rPr lang="en-US" altLang="ko-KR" sz="2000" dirty="0"/>
              <a:t>: </a:t>
            </a:r>
            <a:r>
              <a:rPr lang="ko-KR" altLang="en-US" sz="2000" dirty="0"/>
              <a:t>세포의 배가시간 </a:t>
            </a:r>
            <a:r>
              <a:rPr lang="en-US" altLang="ko-KR" sz="2000" dirty="0"/>
              <a:t>= 0.5 h</a:t>
            </a:r>
            <a:endParaRPr lang="ko-KR" altLang="en-US" sz="2000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322573"/>
              </p:ext>
            </p:extLst>
          </p:nvPr>
        </p:nvGraphicFramePr>
        <p:xfrm>
          <a:off x="2063552" y="2987457"/>
          <a:ext cx="6451741" cy="1596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수식" r:id="rId3" imgW="3797280" imgH="939600" progId="Equation.3">
                  <p:embed/>
                </p:oleObj>
              </mc:Choice>
              <mc:Fallback>
                <p:oleObj name="수식" r:id="rId3" imgW="37972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552" y="2987457"/>
                        <a:ext cx="6451741" cy="15967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50044"/>
              </p:ext>
            </p:extLst>
          </p:nvPr>
        </p:nvGraphicFramePr>
        <p:xfrm>
          <a:off x="831688" y="4549507"/>
          <a:ext cx="10888663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수식" r:id="rId5" imgW="6095880" imgH="863280" progId="Equation.3">
                  <p:embed/>
                </p:oleObj>
              </mc:Choice>
              <mc:Fallback>
                <p:oleObj name="수식" r:id="rId5" imgW="6095880" imgH="863280" progId="Equation.3">
                  <p:embed/>
                  <p:pic>
                    <p:nvPicPr>
                      <p:cNvPr id="7" name="개체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1688" y="4549507"/>
                        <a:ext cx="10888663" cy="15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1464" y="6094739"/>
            <a:ext cx="950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달성하기</a:t>
            </a:r>
            <a:r>
              <a:rPr lang="en-US" altLang="ko-KR" dirty="0"/>
              <a:t> </a:t>
            </a:r>
            <a:r>
              <a:rPr lang="ko-KR" altLang="en-US" dirty="0"/>
              <a:t>불가능한 이론적 수치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전극의 비표면적을 증가시킴으로써 전력밀도를 향상시킬 수 있음</a:t>
            </a:r>
          </a:p>
        </p:txBody>
      </p:sp>
    </p:spTree>
    <p:extLst>
      <p:ext uri="{BB962C8B-B14F-4D97-AF65-F5344CB8AC3E}">
        <p14:creationId xmlns:p14="http://schemas.microsoft.com/office/powerpoint/2010/main" val="118582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2639616" y="404664"/>
            <a:ext cx="7416824" cy="1008112"/>
          </a:xfrm>
        </p:spPr>
        <p:txBody>
          <a:bodyPr>
            <a:normAutofit/>
          </a:bodyPr>
          <a:lstStyle/>
          <a:p>
            <a:r>
              <a:rPr lang="en-US" altLang="ko-KR" sz="3200" b="1" dirty="0"/>
              <a:t>7.1 </a:t>
            </a:r>
            <a:r>
              <a:rPr lang="ko-KR" altLang="en-US" sz="3200" b="1" dirty="0"/>
              <a:t>반응속도와 물질전달에 관한 모델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7408" y="1988840"/>
            <a:ext cx="105851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/>
              <a:t>생산 전류는 기질의 산화 속도</a:t>
            </a:r>
            <a:r>
              <a:rPr lang="en-US" altLang="ko-KR" sz="2400" dirty="0"/>
              <a:t>, </a:t>
            </a:r>
            <a:r>
              <a:rPr lang="ko-KR" altLang="en-US" sz="2400" dirty="0"/>
              <a:t>전자의 </a:t>
            </a:r>
            <a:r>
              <a:rPr lang="en-US" altLang="ko-KR" sz="2400" dirty="0"/>
              <a:t>anode</a:t>
            </a:r>
            <a:r>
              <a:rPr lang="ko-KR" altLang="en-US" sz="2400" dirty="0"/>
              <a:t>로의 전달 속도에 의해 달라진다</a:t>
            </a:r>
            <a:r>
              <a:rPr lang="en-US" altLang="ko-KR" sz="24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/>
              <a:t>전류밀도는 전극표면의 미생물의 밀도와 관련</a:t>
            </a:r>
            <a:r>
              <a:rPr lang="en-US" altLang="ko-KR" sz="24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/>
              <a:t>미생물 </a:t>
            </a:r>
            <a:r>
              <a:rPr lang="ko-KR" altLang="en-US" sz="2400" dirty="0" err="1"/>
              <a:t>바이오필름은</a:t>
            </a:r>
            <a:r>
              <a:rPr lang="ko-KR" altLang="en-US" sz="2400" dirty="0"/>
              <a:t> 일정한 두께를 갖는다</a:t>
            </a:r>
            <a:r>
              <a:rPr lang="en-US" altLang="ko-KR" sz="2400" dirty="0"/>
              <a:t>. </a:t>
            </a:r>
            <a:r>
              <a:rPr lang="ko-KR" altLang="en-US" sz="2400" dirty="0"/>
              <a:t>보통 수 </a:t>
            </a:r>
            <a:r>
              <a:rPr lang="en-US" altLang="ko-KR" sz="2400" dirty="0"/>
              <a:t>mm.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400" dirty="0"/>
              <a:t>Electrogenic biofilm</a:t>
            </a:r>
            <a:r>
              <a:rPr lang="ko-KR" altLang="en-US" sz="2400" dirty="0"/>
              <a:t>은 전극과 전해질 계면에 형성됨</a:t>
            </a:r>
            <a:r>
              <a:rPr lang="en-US" altLang="ko-KR" sz="24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 err="1"/>
              <a:t>바이오필름이</a:t>
            </a:r>
            <a:r>
              <a:rPr lang="ko-KR" altLang="en-US" sz="2400" dirty="0"/>
              <a:t> 두꺼워지면 기질의 물질전달이 전체 속도를 제한함</a:t>
            </a:r>
            <a:r>
              <a:rPr lang="en-US" altLang="ko-KR" sz="24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400" dirty="0"/>
              <a:t>물질의 이동속도에 의한 전류밀도의 한계치를 구하는 것은 중요</a:t>
            </a:r>
            <a:r>
              <a:rPr lang="en-US" altLang="ko-KR" sz="2400" dirty="0"/>
              <a:t>.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1350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3"/>
          <p:cNvSpPr txBox="1">
            <a:spLocks/>
          </p:cNvSpPr>
          <p:nvPr/>
        </p:nvSpPr>
        <p:spPr>
          <a:xfrm>
            <a:off x="1775520" y="116632"/>
            <a:ext cx="9001000" cy="10081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685800" rtl="0" eaLnBrk="1" latinLnBrk="1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/>
              <a:t>7.2 </a:t>
            </a:r>
            <a:r>
              <a:rPr lang="ko-KR" altLang="en-US" sz="3200" b="1" dirty="0"/>
              <a:t>속도상수와 미생물의 특성에 관한 경계 조건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08" y="1268760"/>
            <a:ext cx="1015312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/>
              <a:t>모델 설정</a:t>
            </a:r>
            <a:endParaRPr lang="en-US" altLang="ko-KR" sz="24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/>
              <a:t>미생물의 성장은 미생물의 농도에 비례한다</a:t>
            </a:r>
            <a:r>
              <a:rPr lang="en-US" altLang="ko-KR" sz="2000" dirty="0"/>
              <a:t>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ko-KR" altLang="en-US" sz="2000" dirty="0">
                <a:latin typeface="Symbol" panose="05050102010706020507" pitchFamily="18" charset="2"/>
              </a:rPr>
              <a:t>는 </a:t>
            </a:r>
            <a:r>
              <a:rPr lang="en-US" altLang="ko-KR" sz="2000" dirty="0">
                <a:latin typeface="+mn-ea"/>
              </a:rPr>
              <a:t>Monod </a:t>
            </a:r>
            <a:r>
              <a:rPr lang="ko-KR" altLang="en-US" sz="2000" dirty="0">
                <a:latin typeface="+mn-ea"/>
              </a:rPr>
              <a:t>식을 따른다</a:t>
            </a:r>
            <a:r>
              <a:rPr lang="en-US" altLang="ko-KR" sz="2000" dirty="0">
                <a:latin typeface="+mn-ea"/>
              </a:rPr>
              <a:t>.</a:t>
            </a:r>
            <a:endParaRPr lang="en-US" altLang="ko-KR" sz="2000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973127"/>
              </p:ext>
            </p:extLst>
          </p:nvPr>
        </p:nvGraphicFramePr>
        <p:xfrm>
          <a:off x="2345532" y="2420888"/>
          <a:ext cx="1512168" cy="1029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수식" r:id="rId3" imgW="596880" imgH="406080" progId="Equation.3">
                  <p:embed/>
                </p:oleObj>
              </mc:Choice>
              <mc:Fallback>
                <p:oleObj name="수식" r:id="rId3" imgW="59688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5532" y="2420888"/>
                        <a:ext cx="1512168" cy="10295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9896" y="2564904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X</a:t>
            </a:r>
            <a:r>
              <a:rPr lang="ko-KR" altLang="en-US" sz="2000" dirty="0"/>
              <a:t> </a:t>
            </a:r>
            <a:r>
              <a:rPr lang="en-US" altLang="ko-KR" sz="2000" dirty="0"/>
              <a:t>:</a:t>
            </a:r>
            <a:r>
              <a:rPr lang="ko-KR" altLang="en-US" sz="2000" dirty="0"/>
              <a:t> 미생물의 농도</a:t>
            </a:r>
            <a:endParaRPr lang="en-US" altLang="ko-KR" sz="2000" dirty="0"/>
          </a:p>
          <a:p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/>
              <a:t> : specific growth rate, unit : 1/t</a:t>
            </a:r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1504" y="4152513"/>
            <a:ext cx="1831752" cy="11574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81318" y="5504211"/>
            <a:ext cx="3550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err="1">
                <a:latin typeface="Symbol" panose="05050102010706020507" pitchFamily="18" charset="2"/>
              </a:rPr>
              <a:t>m</a:t>
            </a:r>
            <a:r>
              <a:rPr lang="en-US" altLang="ko-KR" sz="2000" baseline="-25000" dirty="0" err="1">
                <a:latin typeface="+mn-ea"/>
              </a:rPr>
              <a:t>max</a:t>
            </a:r>
            <a:r>
              <a:rPr lang="en-US" altLang="ko-KR" sz="2000" dirty="0"/>
              <a:t> : </a:t>
            </a:r>
            <a:r>
              <a:rPr lang="ko-KR" altLang="en-US" sz="2000" dirty="0"/>
              <a:t>최대 성장속도</a:t>
            </a:r>
            <a:endParaRPr lang="en-US" altLang="ko-KR" sz="2000" dirty="0"/>
          </a:p>
          <a:p>
            <a:r>
              <a:rPr lang="en-US" altLang="ko-KR" sz="2000" dirty="0"/>
              <a:t>K</a:t>
            </a:r>
            <a:r>
              <a:rPr lang="en-US" altLang="ko-KR" sz="2000" baseline="-25000" dirty="0"/>
              <a:t>c</a:t>
            </a:r>
            <a:r>
              <a:rPr lang="en-US" altLang="ko-KR" sz="2000" dirty="0"/>
              <a:t> : half-saturation constant</a:t>
            </a:r>
          </a:p>
          <a:p>
            <a:r>
              <a:rPr lang="en-US" altLang="ko-KR" sz="2000" dirty="0"/>
              <a:t>c : </a:t>
            </a:r>
            <a:r>
              <a:rPr lang="ko-KR" altLang="en-US" sz="2000" dirty="0"/>
              <a:t>기질의</a:t>
            </a:r>
            <a:r>
              <a:rPr lang="en-US" altLang="ko-KR" sz="2000" dirty="0"/>
              <a:t> </a:t>
            </a:r>
            <a:r>
              <a:rPr lang="ko-KR" altLang="en-US" sz="2000" dirty="0"/>
              <a:t>농도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976" y="3573016"/>
            <a:ext cx="4589129" cy="286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4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096077"/>
              </p:ext>
            </p:extLst>
          </p:nvPr>
        </p:nvGraphicFramePr>
        <p:xfrm>
          <a:off x="1559496" y="1268761"/>
          <a:ext cx="2088270" cy="1000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수식" r:id="rId3" imgW="952200" imgH="457200" progId="Equation.3">
                  <p:embed/>
                </p:oleObj>
              </mc:Choice>
              <mc:Fallback>
                <p:oleObj name="수식" r:id="rId3" imgW="952200" imgH="457200" progId="Equation.3">
                  <p:embed/>
                  <p:pic>
                    <p:nvPicPr>
                      <p:cNvPr id="11" name="개체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9496" y="1268761"/>
                        <a:ext cx="2088270" cy="1000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55440" y="62068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가정 </a:t>
            </a:r>
            <a:r>
              <a:rPr lang="en-US" altLang="ko-KR" sz="2000" dirty="0"/>
              <a:t>: </a:t>
            </a:r>
            <a:r>
              <a:rPr lang="ko-KR" altLang="en-US" sz="2000" dirty="0"/>
              <a:t>미생물의 기질 분해속도는 성장속도에 비례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87888" y="1662737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i="1" dirty="0"/>
              <a:t>Y</a:t>
            </a:r>
            <a:r>
              <a:rPr lang="en-US" altLang="ko-KR" sz="2000" i="1" baseline="-25000" dirty="0"/>
              <a:t>X/c</a:t>
            </a:r>
            <a:r>
              <a:rPr lang="en-US" altLang="ko-KR" sz="2000" dirty="0"/>
              <a:t> : yield constant, </a:t>
            </a:r>
            <a:r>
              <a:rPr lang="ko-KR" altLang="en-US" sz="2000" dirty="0"/>
              <a:t>기질 질량 당 세포 질량</a:t>
            </a:r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435418"/>
              </p:ext>
            </p:extLst>
          </p:nvPr>
        </p:nvGraphicFramePr>
        <p:xfrm>
          <a:off x="1545295" y="2658010"/>
          <a:ext cx="2534481" cy="100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수식" r:id="rId5" imgW="1155600" imgH="457200" progId="Equation.3">
                  <p:embed/>
                </p:oleObj>
              </mc:Choice>
              <mc:Fallback>
                <p:oleObj name="수식" r:id="rId5" imgW="1155600" imgH="457200" progId="Equation.3">
                  <p:embed/>
                  <p:pic>
                    <p:nvPicPr>
                      <p:cNvPr id="2" name="개체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5295" y="2658010"/>
                        <a:ext cx="2534481" cy="1000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8806" y="2658010"/>
            <a:ext cx="6714788" cy="331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7568" y="458112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Monod</a:t>
            </a:r>
            <a:r>
              <a:rPr lang="ko-KR" altLang="en-US" dirty="0"/>
              <a:t> </a:t>
            </a:r>
            <a:r>
              <a:rPr lang="en-US" altLang="ko-KR" dirty="0"/>
              <a:t>kinetics</a:t>
            </a:r>
            <a:endParaRPr lang="ko-KR" altLang="en-US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4079776" y="3284984"/>
            <a:ext cx="2664296" cy="1368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16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548680"/>
            <a:ext cx="102971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400" dirty="0"/>
              <a:t>두 가지 경우</a:t>
            </a:r>
            <a:endParaRPr lang="en-US" altLang="ko-KR" sz="2400" dirty="0"/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ko-KR" altLang="en-US" sz="2400" dirty="0"/>
              <a:t>기질의 농도가 매우 높을 때</a:t>
            </a:r>
            <a:endParaRPr lang="en-US" altLang="ko-KR" sz="2400" dirty="0"/>
          </a:p>
          <a:p>
            <a:pPr lvl="2">
              <a:lnSpc>
                <a:spcPct val="150000"/>
              </a:lnSpc>
            </a:pPr>
            <a:r>
              <a:rPr lang="en-US" altLang="ko-KR" sz="2400" dirty="0"/>
              <a:t>- </a:t>
            </a:r>
            <a:r>
              <a:rPr lang="ko-KR" altLang="en-US" sz="2400" dirty="0"/>
              <a:t>미생물은 최대로 성장함</a:t>
            </a:r>
            <a:endParaRPr lang="en-US" altLang="ko-KR" sz="2400" dirty="0"/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r>
              <a:rPr lang="en-US" altLang="ko-KR" sz="2400" dirty="0"/>
              <a:t>C &gt;&gt; K</a:t>
            </a:r>
            <a:r>
              <a:rPr lang="en-US" altLang="ko-KR" sz="2400" baseline="-25000" dirty="0"/>
              <a:t>c</a:t>
            </a:r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endParaRPr lang="en-US" altLang="ko-KR" sz="2400" baseline="-25000" dirty="0"/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endParaRPr lang="en-US" altLang="ko-KR" sz="2400" baseline="-25000" dirty="0"/>
          </a:p>
          <a:p>
            <a:pPr marL="1257300" lvl="2" indent="-342900">
              <a:lnSpc>
                <a:spcPct val="150000"/>
              </a:lnSpc>
              <a:buFontTx/>
              <a:buChar char="-"/>
            </a:pPr>
            <a:endParaRPr lang="en-US" altLang="ko-KR" sz="2400" baseline="-25000" dirty="0"/>
          </a:p>
          <a:p>
            <a:pPr marL="914400" lvl="1" indent="-457200">
              <a:lnSpc>
                <a:spcPct val="150000"/>
              </a:lnSpc>
              <a:buAutoNum type="arabicParenR"/>
            </a:pPr>
            <a:r>
              <a:rPr lang="ko-KR" altLang="en-US" sz="2400" dirty="0"/>
              <a:t>기질의 농도가 매우 낮을 때</a:t>
            </a:r>
            <a:endParaRPr lang="en-US" altLang="ko-KR" sz="2400" dirty="0"/>
          </a:p>
          <a:p>
            <a:pPr lvl="2">
              <a:lnSpc>
                <a:spcPct val="150000"/>
              </a:lnSpc>
            </a:pPr>
            <a:r>
              <a:rPr lang="en-US" altLang="ko-KR" sz="2400" dirty="0"/>
              <a:t>- C &lt;&lt; K</a:t>
            </a:r>
            <a:r>
              <a:rPr lang="en-US" altLang="ko-KR" sz="2400" baseline="-25000" dirty="0"/>
              <a:t>c</a:t>
            </a:r>
            <a:endParaRPr lang="ko-KR" altLang="en-US" sz="2400" dirty="0"/>
          </a:p>
        </p:txBody>
      </p:sp>
      <p:graphicFrame>
        <p:nvGraphicFramePr>
          <p:cNvPr id="3" name="개체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16113"/>
              </p:ext>
            </p:extLst>
          </p:nvPr>
        </p:nvGraphicFramePr>
        <p:xfrm>
          <a:off x="2063552" y="2852936"/>
          <a:ext cx="48196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수식" r:id="rId3" imgW="2197080" imgH="457200" progId="Equation.3">
                  <p:embed/>
                </p:oleObj>
              </mc:Choice>
              <mc:Fallback>
                <p:oleObj name="수식" r:id="rId3" imgW="2197080" imgH="457200" progId="Equation.3">
                  <p:embed/>
                  <p:pic>
                    <p:nvPicPr>
                      <p:cNvPr id="5" name="개체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3552" y="2852936"/>
                        <a:ext cx="48196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08168" y="3068960"/>
            <a:ext cx="2379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Zero order kinetics</a:t>
            </a:r>
            <a:endParaRPr lang="ko-KR" altLang="en-US" sz="2000" dirty="0"/>
          </a:p>
        </p:txBody>
      </p:sp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58646"/>
              </p:ext>
            </p:extLst>
          </p:nvPr>
        </p:nvGraphicFramePr>
        <p:xfrm>
          <a:off x="1991544" y="5072995"/>
          <a:ext cx="51816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수식" r:id="rId5" imgW="2361960" imgH="457200" progId="Equation.3">
                  <p:embed/>
                </p:oleObj>
              </mc:Choice>
              <mc:Fallback>
                <p:oleObj name="수식" r:id="rId5" imgW="2361960" imgH="457200" progId="Equation.3">
                  <p:embed/>
                  <p:pic>
                    <p:nvPicPr>
                      <p:cNvPr id="3" name="개체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1544" y="5072995"/>
                        <a:ext cx="51816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32501" y="5373002"/>
            <a:ext cx="2191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1st order kinetics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09249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408" y="47667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ko-KR" altLang="en-US" sz="2800" b="1" dirty="0">
                <a:latin typeface="+mn-ea"/>
              </a:rPr>
              <a:t>세포의</a:t>
            </a:r>
            <a:r>
              <a:rPr lang="en-US" altLang="ko-KR" sz="2800" b="1" dirty="0">
                <a:latin typeface="+mn-ea"/>
              </a:rPr>
              <a:t> </a:t>
            </a:r>
            <a:r>
              <a:rPr lang="ko-KR" altLang="en-US" sz="2800" b="1" dirty="0">
                <a:latin typeface="+mn-ea"/>
              </a:rPr>
              <a:t>중량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448" y="1087453"/>
            <a:ext cx="106571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/>
              <a:t>Escherichia coli</a:t>
            </a:r>
            <a:r>
              <a:rPr lang="ko-KR" altLang="en-US" sz="2000" dirty="0"/>
              <a:t>의 경우</a:t>
            </a:r>
            <a:endParaRPr lang="en-US" altLang="ko-KR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길이 </a:t>
            </a:r>
            <a:r>
              <a:rPr lang="en-US" altLang="ko-KR" sz="2000" dirty="0"/>
              <a:t>2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/>
              <a:t>m, </a:t>
            </a:r>
            <a:r>
              <a:rPr lang="ko-KR" altLang="en-US" sz="2000" dirty="0"/>
              <a:t>직경</a:t>
            </a:r>
            <a:r>
              <a:rPr lang="en-US" altLang="ko-KR" sz="2000" dirty="0"/>
              <a:t> 0.8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/>
              <a:t>m, </a:t>
            </a:r>
            <a:r>
              <a:rPr lang="ko-KR" altLang="en-US" sz="2000" dirty="0"/>
              <a:t>부피</a:t>
            </a:r>
            <a:r>
              <a:rPr lang="en-US" altLang="ko-KR" sz="2000" dirty="0"/>
              <a:t> 1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/>
              <a:t>m</a:t>
            </a:r>
            <a:r>
              <a:rPr lang="en-US" altLang="ko-KR" sz="2000" baseline="30000" dirty="0"/>
              <a:t>3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습윤</a:t>
            </a:r>
            <a:r>
              <a:rPr lang="en-US" altLang="ko-KR" sz="2000" dirty="0"/>
              <a:t> </a:t>
            </a:r>
            <a:r>
              <a:rPr lang="ko-KR" altLang="en-US" sz="2000" dirty="0"/>
              <a:t>중량 </a:t>
            </a:r>
            <a:r>
              <a:rPr lang="en-US" altLang="ko-KR" sz="2000" dirty="0"/>
              <a:t>1x10</a:t>
            </a:r>
            <a:r>
              <a:rPr lang="en-US" altLang="ko-KR" sz="2000" baseline="30000" dirty="0"/>
              <a:t>-12</a:t>
            </a:r>
            <a:r>
              <a:rPr lang="en-US" altLang="ko-KR" sz="2000" dirty="0"/>
              <a:t>g</a:t>
            </a:r>
            <a:r>
              <a:rPr lang="ko-KR" altLang="en-US" sz="2000" dirty="0"/>
              <a:t> </a:t>
            </a:r>
            <a:r>
              <a:rPr lang="en-US" altLang="ko-KR" sz="2000" dirty="0"/>
              <a:t>(1 </a:t>
            </a:r>
            <a:r>
              <a:rPr lang="en-US" altLang="ko-KR" sz="2000" dirty="0" err="1"/>
              <a:t>pg</a:t>
            </a:r>
            <a:r>
              <a:rPr lang="en-US" altLang="ko-KR" sz="2000" dirty="0"/>
              <a:t>), </a:t>
            </a:r>
            <a:r>
              <a:rPr lang="ko-KR" altLang="en-US" sz="2000" dirty="0"/>
              <a:t>건조</a:t>
            </a:r>
            <a:r>
              <a:rPr lang="en-US" altLang="ko-KR" sz="2000" dirty="0"/>
              <a:t> </a:t>
            </a:r>
            <a:r>
              <a:rPr lang="ko-KR" altLang="en-US" sz="2000" dirty="0"/>
              <a:t>중량 </a:t>
            </a:r>
            <a:r>
              <a:rPr lang="en-US" altLang="ko-KR" sz="2000" dirty="0"/>
              <a:t>0.3 </a:t>
            </a:r>
            <a:r>
              <a:rPr lang="en-US" altLang="ko-KR" sz="2000" dirty="0" err="1"/>
              <a:t>pg</a:t>
            </a:r>
            <a:r>
              <a:rPr lang="en-US" altLang="ko-KR" sz="2000" dirty="0"/>
              <a:t> dry weight (DW)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000" dirty="0"/>
              <a:t>70%</a:t>
            </a:r>
            <a:r>
              <a:rPr lang="ko-KR" altLang="en-US" sz="2000" dirty="0"/>
              <a:t>의 물과 </a:t>
            </a:r>
            <a:r>
              <a:rPr lang="en-US" altLang="ko-KR" sz="2000" dirty="0"/>
              <a:t>30%</a:t>
            </a:r>
            <a:r>
              <a:rPr lang="ko-KR" altLang="en-US" sz="2000" dirty="0"/>
              <a:t>의 고형물질 </a:t>
            </a:r>
            <a:r>
              <a:rPr lang="en-US" altLang="ko-KR" sz="2000" dirty="0"/>
              <a:t>(17%</a:t>
            </a:r>
            <a:r>
              <a:rPr lang="ko-KR" altLang="en-US" sz="2000" dirty="0"/>
              <a:t>의 단백질</a:t>
            </a:r>
            <a:r>
              <a:rPr lang="en-US" altLang="ko-KR" sz="2000" dirty="0"/>
              <a:t>, </a:t>
            </a:r>
            <a:r>
              <a:rPr lang="ko-KR" altLang="en-US" sz="2000" dirty="0"/>
              <a:t>건조 중량의 경우 </a:t>
            </a:r>
            <a:r>
              <a:rPr lang="en-US" altLang="ko-KR" sz="2000" dirty="0"/>
              <a:t>56%</a:t>
            </a:r>
            <a:r>
              <a:rPr lang="ko-KR" altLang="en-US" sz="2000" dirty="0"/>
              <a:t>가 단백질</a:t>
            </a:r>
            <a:r>
              <a:rPr lang="en-US" altLang="ko-KR" sz="2000" dirty="0"/>
              <a:t>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성장주기</a:t>
            </a:r>
            <a:r>
              <a:rPr lang="en-US" altLang="ko-KR" sz="2000" dirty="0"/>
              <a:t>, </a:t>
            </a:r>
            <a:r>
              <a:rPr lang="ko-KR" altLang="en-US" sz="2000" dirty="0"/>
              <a:t>성장조건</a:t>
            </a:r>
            <a:r>
              <a:rPr lang="en-US" altLang="ko-KR" sz="2000" dirty="0"/>
              <a:t>, </a:t>
            </a:r>
            <a:r>
              <a:rPr lang="ko-KR" altLang="en-US" sz="2000" dirty="0"/>
              <a:t>특정 배지 조건에 따라 달라짐</a:t>
            </a:r>
            <a:endParaRPr lang="en-US" altLang="ko-KR" sz="2000" dirty="0"/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altLang="ko-KR" sz="2000" dirty="0" err="1"/>
              <a:t>Geobacter</a:t>
            </a:r>
            <a:r>
              <a:rPr lang="en-US" altLang="ko-KR" sz="2000" dirty="0"/>
              <a:t> </a:t>
            </a:r>
            <a:r>
              <a:rPr lang="en-US" altLang="ko-KR" sz="2000" dirty="0" err="1"/>
              <a:t>sulfureducens</a:t>
            </a:r>
            <a:r>
              <a:rPr lang="ko-KR" altLang="en-US" sz="2000" dirty="0"/>
              <a:t>의 경우 </a:t>
            </a:r>
            <a:r>
              <a:rPr lang="en-US" altLang="ko-KR" sz="2000" dirty="0"/>
              <a:t>(</a:t>
            </a:r>
            <a:r>
              <a:rPr lang="en-US" altLang="ko-KR" sz="2000" dirty="0" err="1"/>
              <a:t>Wollinella</a:t>
            </a:r>
            <a:r>
              <a:rPr lang="en-US" altLang="ko-KR" sz="2000" dirty="0"/>
              <a:t> </a:t>
            </a:r>
            <a:r>
              <a:rPr lang="en-US" altLang="ko-KR" sz="2000" dirty="0" err="1"/>
              <a:t>succinogen</a:t>
            </a:r>
            <a:r>
              <a:rPr lang="en-US" altLang="ko-KR" sz="2000" dirty="0"/>
              <a:t> </a:t>
            </a:r>
            <a:r>
              <a:rPr lang="ko-KR" altLang="en-US" sz="2000" dirty="0"/>
              <a:t>또는</a:t>
            </a:r>
            <a:r>
              <a:rPr lang="en-US" altLang="ko-KR" sz="2000" dirty="0"/>
              <a:t> </a:t>
            </a:r>
            <a:r>
              <a:rPr lang="en-US" altLang="ko-KR" sz="2000" dirty="0" err="1"/>
              <a:t>Desulfovibrio</a:t>
            </a:r>
            <a:r>
              <a:rPr lang="en-US" altLang="ko-KR" sz="2000" dirty="0"/>
              <a:t> </a:t>
            </a:r>
            <a:r>
              <a:rPr lang="en-US" altLang="ko-KR" sz="2000" dirty="0" err="1"/>
              <a:t>sulfureducens</a:t>
            </a:r>
            <a:r>
              <a:rPr lang="ko-KR" altLang="en-US" sz="2000" dirty="0"/>
              <a:t>와 공동 </a:t>
            </a:r>
            <a:r>
              <a:rPr lang="ko-KR" altLang="en-US" sz="2000" dirty="0" err="1"/>
              <a:t>배양시</a:t>
            </a:r>
            <a:r>
              <a:rPr lang="en-US" altLang="ko-KR" sz="2000" dirty="0"/>
              <a:t>)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건조중량 </a:t>
            </a:r>
            <a:r>
              <a:rPr lang="en-US" altLang="ko-KR" sz="2000" dirty="0"/>
              <a:t>1.5 </a:t>
            </a:r>
            <a:r>
              <a:rPr lang="en-US" altLang="ko-KR" sz="2000" dirty="0" err="1"/>
              <a:t>pg</a:t>
            </a:r>
            <a:r>
              <a:rPr lang="en-US" altLang="ko-KR" sz="2000" dirty="0"/>
              <a:t> DW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ko-KR" altLang="en-US" sz="2000" dirty="0"/>
              <a:t>미생물의</a:t>
            </a:r>
            <a:r>
              <a:rPr lang="en-US" altLang="ko-KR" sz="2000" dirty="0"/>
              <a:t> </a:t>
            </a:r>
            <a:r>
              <a:rPr lang="ko-KR" altLang="en-US" sz="2000" dirty="0"/>
              <a:t>형태로부터 추정</a:t>
            </a:r>
            <a:endParaRPr lang="en-US" altLang="ko-KR" sz="2000" dirty="0"/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/>
              <a:t>원통형 </a:t>
            </a:r>
            <a:r>
              <a:rPr lang="en-US" altLang="ko-KR" sz="2000" dirty="0"/>
              <a:t>2.5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/>
              <a:t>m</a:t>
            </a:r>
            <a:r>
              <a:rPr lang="ko-KR" altLang="en-US" sz="2000" dirty="0"/>
              <a:t> </a:t>
            </a:r>
            <a:r>
              <a:rPr lang="en-US" altLang="ko-KR" sz="2000" dirty="0"/>
              <a:t>x 0.5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/>
              <a:t>m </a:t>
            </a:r>
            <a:r>
              <a:rPr lang="en-US" altLang="ko-KR" sz="2000" dirty="0">
                <a:sym typeface="Wingdings" panose="05000000000000000000" pitchFamily="2" charset="2"/>
              </a:rPr>
              <a:t> </a:t>
            </a:r>
            <a:r>
              <a:rPr lang="ko-KR" altLang="en-US" sz="2000" dirty="0">
                <a:sym typeface="Wingdings" panose="05000000000000000000" pitchFamily="2" charset="2"/>
              </a:rPr>
              <a:t>투영면적</a:t>
            </a:r>
            <a:r>
              <a:rPr lang="en-US" altLang="ko-KR" sz="2000" dirty="0">
                <a:sym typeface="Wingdings" panose="05000000000000000000" pitchFamily="2" charset="2"/>
              </a:rPr>
              <a:t> = 125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>
                <a:sym typeface="Wingdings" panose="05000000000000000000" pitchFamily="2" charset="2"/>
              </a:rPr>
              <a:t>m</a:t>
            </a:r>
            <a:r>
              <a:rPr lang="en-US" altLang="ko-KR" sz="2000" baseline="30000" dirty="0">
                <a:sym typeface="Wingdings" panose="05000000000000000000" pitchFamily="2" charset="2"/>
              </a:rPr>
              <a:t>2</a:t>
            </a:r>
            <a:r>
              <a:rPr lang="en-US" altLang="ko-KR" sz="2000" dirty="0">
                <a:sym typeface="Wingdings" panose="05000000000000000000" pitchFamily="2" charset="2"/>
              </a:rPr>
              <a:t>,</a:t>
            </a:r>
            <a:r>
              <a:rPr lang="ko-KR" altLang="en-US" sz="2000" dirty="0">
                <a:sym typeface="Wingdings" panose="05000000000000000000" pitchFamily="2" charset="2"/>
              </a:rPr>
              <a:t> 부피 </a:t>
            </a:r>
            <a:r>
              <a:rPr lang="en-US" altLang="ko-KR" sz="2000" dirty="0">
                <a:sym typeface="Wingdings" panose="05000000000000000000" pitchFamily="2" charset="2"/>
              </a:rPr>
              <a:t>=</a:t>
            </a:r>
            <a:r>
              <a:rPr lang="ko-KR" altLang="en-US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ym typeface="Wingdings" panose="05000000000000000000" pitchFamily="2" charset="2"/>
              </a:rPr>
              <a:t>0.491</a:t>
            </a:r>
            <a:r>
              <a:rPr lang="ko-KR" altLang="en-US" sz="2000" dirty="0"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>
                <a:sym typeface="Wingdings" panose="05000000000000000000" pitchFamily="2" charset="2"/>
              </a:rPr>
              <a:t>m</a:t>
            </a:r>
            <a:r>
              <a:rPr lang="en-US" altLang="ko-KR" sz="2000" baseline="30000" dirty="0">
                <a:sym typeface="Wingdings" panose="05000000000000000000" pitchFamily="2" charset="2"/>
              </a:rPr>
              <a:t>3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000" dirty="0">
                <a:sym typeface="Wingdings" panose="05000000000000000000" pitchFamily="2" charset="2"/>
              </a:rPr>
              <a:t>세포를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r>
              <a:rPr lang="ko-KR" altLang="en-US" sz="2000" dirty="0">
                <a:sym typeface="Wingdings" panose="05000000000000000000" pitchFamily="2" charset="2"/>
              </a:rPr>
              <a:t>구형으로 가정하여 계산</a:t>
            </a:r>
            <a:r>
              <a:rPr lang="en-US" altLang="ko-KR" sz="2000" dirty="0">
                <a:sym typeface="Wingdings" panose="05000000000000000000" pitchFamily="2" charset="2"/>
              </a:rPr>
              <a:t>, </a:t>
            </a:r>
            <a:r>
              <a:rPr lang="ko-KR" altLang="en-US" sz="2000" dirty="0">
                <a:sym typeface="Wingdings" panose="05000000000000000000" pitchFamily="2" charset="2"/>
              </a:rPr>
              <a:t>직경 </a:t>
            </a:r>
            <a:r>
              <a:rPr lang="en-US" altLang="ko-KR" sz="2000" dirty="0">
                <a:sym typeface="Wingdings" panose="05000000000000000000" pitchFamily="2" charset="2"/>
              </a:rPr>
              <a:t>= 0.98 </a:t>
            </a:r>
            <a:r>
              <a:rPr lang="en-US" altLang="ko-KR" sz="2000" dirty="0">
                <a:latin typeface="Symbol" panose="05050102010706020507" pitchFamily="18" charset="2"/>
              </a:rPr>
              <a:t>m</a:t>
            </a:r>
            <a:r>
              <a:rPr lang="en-US" altLang="ko-KR" sz="2000" dirty="0"/>
              <a:t>m, </a:t>
            </a:r>
            <a:r>
              <a:rPr lang="ko-KR" altLang="en-US" sz="2000" dirty="0"/>
              <a:t>밀도 </a:t>
            </a:r>
            <a:r>
              <a:rPr lang="en-US" altLang="ko-KR" sz="2000" dirty="0"/>
              <a:t>= 1.06 g/cm</a:t>
            </a:r>
            <a:r>
              <a:rPr lang="en-US" altLang="ko-KR" sz="2000" baseline="30000" dirty="0"/>
              <a:t>3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함수율</a:t>
            </a:r>
            <a:r>
              <a:rPr lang="en-US" altLang="ko-KR" sz="2000" dirty="0"/>
              <a:t> = 70%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ko-KR" altLang="en-US" sz="2000" dirty="0">
                <a:sym typeface="Wingdings" panose="05000000000000000000" pitchFamily="2" charset="2"/>
              </a:rPr>
              <a:t>세포 하나의 건조중량 </a:t>
            </a:r>
            <a:r>
              <a:rPr lang="en-US" altLang="ko-KR" sz="2000" dirty="0">
                <a:sym typeface="Wingdings" panose="05000000000000000000" pitchFamily="2" charset="2"/>
              </a:rPr>
              <a:t>= 0.16 </a:t>
            </a:r>
            <a:r>
              <a:rPr lang="en-US" altLang="ko-KR" sz="2000" dirty="0" err="1">
                <a:sym typeface="Wingdings" panose="05000000000000000000" pitchFamily="2" charset="2"/>
              </a:rPr>
              <a:t>pg</a:t>
            </a:r>
            <a:r>
              <a:rPr lang="en-US" altLang="ko-KR" sz="2000" dirty="0">
                <a:sym typeface="Wingdings" panose="05000000000000000000" pitchFamily="2" charset="2"/>
              </a:rPr>
              <a:t> DW (~0.2 </a:t>
            </a:r>
            <a:r>
              <a:rPr lang="en-US" altLang="ko-KR" sz="2000" dirty="0" err="1">
                <a:sym typeface="Wingdings" panose="05000000000000000000" pitchFamily="2" charset="2"/>
              </a:rPr>
              <a:t>pg</a:t>
            </a:r>
            <a:r>
              <a:rPr lang="en-US" altLang="ko-KR" sz="2000" dirty="0">
                <a:sym typeface="Wingdings" panose="05000000000000000000" pitchFamily="2" charset="2"/>
              </a:rPr>
              <a:t> DW)</a:t>
            </a:r>
          </a:p>
          <a:p>
            <a:pPr marL="1257300" lvl="2" indent="-342900"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ko-KR" altLang="en-US" sz="2000" dirty="0">
                <a:sym typeface="Wingdings" panose="05000000000000000000" pitchFamily="2" charset="2"/>
              </a:rPr>
              <a:t>세포의</a:t>
            </a:r>
            <a:r>
              <a:rPr lang="en-US" altLang="ko-KR" sz="2000" dirty="0">
                <a:sym typeface="Wingdings" panose="05000000000000000000" pitchFamily="2" charset="2"/>
              </a:rPr>
              <a:t> 50%</a:t>
            </a:r>
            <a:r>
              <a:rPr lang="ko-KR" altLang="en-US" sz="2000" dirty="0">
                <a:sym typeface="Wingdings" panose="05000000000000000000" pitchFamily="2" charset="2"/>
              </a:rPr>
              <a:t>는 단백질</a:t>
            </a:r>
            <a:r>
              <a:rPr lang="en-US" altLang="ko-KR" sz="2000" dirty="0">
                <a:sym typeface="Wingdings" panose="05000000000000000000" pitchFamily="2" charset="2"/>
              </a:rPr>
              <a:t>  0.1 </a:t>
            </a:r>
            <a:r>
              <a:rPr lang="en-US" altLang="ko-KR" sz="2000" dirty="0" err="1">
                <a:sym typeface="Wingdings" panose="05000000000000000000" pitchFamily="2" charset="2"/>
              </a:rPr>
              <a:t>pg</a:t>
            </a:r>
            <a:r>
              <a:rPr lang="en-US" altLang="ko-KR" sz="2000" dirty="0">
                <a:sym typeface="Wingdings" panose="05000000000000000000" pitchFamily="2" charset="2"/>
              </a:rPr>
              <a:t> protein/cell</a:t>
            </a:r>
            <a:endParaRPr lang="en-US" altLang="ko-KR" sz="2000" dirty="0"/>
          </a:p>
        </p:txBody>
      </p:sp>
    </p:spTree>
    <p:extLst>
      <p:ext uri="{BB962C8B-B14F-4D97-AF65-F5344CB8AC3E}">
        <p14:creationId xmlns:p14="http://schemas.microsoft.com/office/powerpoint/2010/main" val="3904469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9808" y="3429000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ko-KR" altLang="en-US" sz="2800" b="1" dirty="0" err="1">
                <a:latin typeface="+mn-ea"/>
              </a:rPr>
              <a:t>반포화속도</a:t>
            </a:r>
            <a:r>
              <a:rPr lang="en-US" altLang="ko-KR" sz="2800" b="1" dirty="0">
                <a:latin typeface="+mn-ea"/>
              </a:rPr>
              <a:t>(K</a:t>
            </a:r>
            <a:r>
              <a:rPr lang="en-US" altLang="ko-KR" sz="2800" b="1" baseline="-25000" dirty="0">
                <a:latin typeface="+mn-ea"/>
              </a:rPr>
              <a:t>c</a:t>
            </a:r>
            <a:r>
              <a:rPr lang="en-US" altLang="ko-KR" sz="2800" b="1" dirty="0">
                <a:latin typeface="+mn-ea"/>
              </a:rPr>
              <a:t>)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440" y="1268760"/>
            <a:ext cx="9937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dirty="0"/>
              <a:t>지수적으로 배가</a:t>
            </a: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sz="2400" dirty="0"/>
              <a:t>Doubling time t</a:t>
            </a:r>
            <a:r>
              <a:rPr lang="en-US" altLang="ko-KR" sz="2400" baseline="-25000" dirty="0"/>
              <a:t>d </a:t>
            </a:r>
            <a:r>
              <a:rPr lang="en-US" altLang="ko-KR" sz="2400" dirty="0"/>
              <a:t>= ln2/</a:t>
            </a:r>
            <a:r>
              <a:rPr lang="en-US" altLang="ko-KR" sz="2400" dirty="0">
                <a:latin typeface="Symbol" panose="05050102010706020507" pitchFamily="18" charset="2"/>
              </a:rPr>
              <a:t>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+mn-ea"/>
              </a:rPr>
              <a:t>E. coli : t</a:t>
            </a:r>
            <a:r>
              <a:rPr lang="en-US" altLang="ko-KR" sz="2400" baseline="-25000" dirty="0">
                <a:latin typeface="+mn-ea"/>
              </a:rPr>
              <a:t>d</a:t>
            </a:r>
            <a:r>
              <a:rPr lang="en-US" altLang="ko-KR" sz="2400" dirty="0">
                <a:latin typeface="+mn-ea"/>
              </a:rPr>
              <a:t> = 30 min, </a:t>
            </a:r>
            <a:r>
              <a:rPr lang="en-US" altLang="ko-KR" sz="2400" dirty="0">
                <a:latin typeface="Symbol" panose="05050102010706020507" pitchFamily="18" charset="2"/>
              </a:rPr>
              <a:t>m </a:t>
            </a:r>
            <a:r>
              <a:rPr lang="en-US" altLang="ko-KR" sz="2400" dirty="0">
                <a:latin typeface="+mj-ea"/>
                <a:ea typeface="+mj-ea"/>
              </a:rPr>
              <a:t>= 33 d</a:t>
            </a:r>
            <a:r>
              <a:rPr lang="en-US" altLang="ko-KR" sz="2400" baseline="30000" dirty="0">
                <a:latin typeface="+mj-ea"/>
                <a:ea typeface="+mj-ea"/>
              </a:rPr>
              <a:t>-1</a:t>
            </a:r>
            <a:r>
              <a:rPr lang="en-US" altLang="ko-KR" sz="2400" dirty="0">
                <a:latin typeface="+mj-ea"/>
                <a:ea typeface="+mj-ea"/>
              </a:rPr>
              <a:t> (very fast)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+mj-ea"/>
                <a:ea typeface="+mj-ea"/>
              </a:rPr>
              <a:t>G. </a:t>
            </a:r>
            <a:r>
              <a:rPr lang="en-US" altLang="ko-KR" sz="2400" dirty="0" err="1">
                <a:latin typeface="+mj-ea"/>
                <a:ea typeface="+mj-ea"/>
              </a:rPr>
              <a:t>sulfureducens</a:t>
            </a:r>
            <a:r>
              <a:rPr lang="en-US" altLang="ko-KR" sz="2400" dirty="0">
                <a:latin typeface="+mj-ea"/>
                <a:ea typeface="+mj-ea"/>
              </a:rPr>
              <a:t> : t</a:t>
            </a:r>
            <a:r>
              <a:rPr lang="en-US" altLang="ko-KR" sz="2400" baseline="-25000" dirty="0">
                <a:latin typeface="+mj-ea"/>
                <a:ea typeface="+mj-ea"/>
              </a:rPr>
              <a:t>d</a:t>
            </a:r>
            <a:r>
              <a:rPr lang="en-US" altLang="ko-KR" sz="2400" dirty="0">
                <a:latin typeface="+mj-ea"/>
                <a:ea typeface="+mj-ea"/>
              </a:rPr>
              <a:t> = 6-8 h (W. </a:t>
            </a:r>
            <a:r>
              <a:rPr lang="en-US" altLang="ko-KR" sz="2400" dirty="0" err="1">
                <a:latin typeface="+mj-ea"/>
                <a:ea typeface="+mj-ea"/>
              </a:rPr>
              <a:t>succinogens</a:t>
            </a:r>
            <a:r>
              <a:rPr lang="ko-KR" altLang="en-US" sz="2400" dirty="0">
                <a:latin typeface="+mj-ea"/>
                <a:ea typeface="+mj-ea"/>
              </a:rPr>
              <a:t>와 공동배양시</a:t>
            </a:r>
            <a:r>
              <a:rPr lang="en-US" altLang="ko-KR" sz="2400" dirty="0">
                <a:latin typeface="+mj-ea"/>
                <a:ea typeface="+mj-ea"/>
              </a:rPr>
              <a:t>)</a:t>
            </a:r>
          </a:p>
          <a:p>
            <a:pPr lvl="7"/>
            <a:r>
              <a:rPr lang="en-US" altLang="ko-KR" sz="2400" dirty="0">
                <a:latin typeface="+mn-ea"/>
                <a:ea typeface="+mj-ea"/>
              </a:rPr>
              <a:t> t</a:t>
            </a:r>
            <a:r>
              <a:rPr lang="en-US" altLang="ko-KR" sz="2400" baseline="-25000" dirty="0">
                <a:latin typeface="+mn-ea"/>
                <a:ea typeface="+mj-ea"/>
              </a:rPr>
              <a:t>d</a:t>
            </a:r>
            <a:r>
              <a:rPr lang="ko-KR" altLang="en-US" sz="2400" dirty="0">
                <a:latin typeface="+mn-ea"/>
                <a:ea typeface="+mj-ea"/>
              </a:rPr>
              <a:t> </a:t>
            </a:r>
            <a:r>
              <a:rPr lang="en-US" altLang="ko-KR" sz="2400" dirty="0">
                <a:latin typeface="+mn-ea"/>
                <a:ea typeface="+mj-ea"/>
              </a:rPr>
              <a:t>=</a:t>
            </a:r>
            <a:r>
              <a:rPr lang="ko-KR" altLang="en-US" sz="2400" dirty="0">
                <a:latin typeface="+mn-ea"/>
                <a:ea typeface="+mj-ea"/>
              </a:rPr>
              <a:t> </a:t>
            </a:r>
            <a:r>
              <a:rPr lang="en-US" altLang="ko-KR" sz="2400" dirty="0">
                <a:latin typeface="+mn-ea"/>
                <a:ea typeface="+mj-ea"/>
              </a:rPr>
              <a:t>30</a:t>
            </a:r>
            <a:r>
              <a:rPr lang="ko-KR" altLang="en-US" sz="2400" dirty="0">
                <a:latin typeface="+mn-ea"/>
                <a:ea typeface="+mj-ea"/>
              </a:rPr>
              <a:t> </a:t>
            </a:r>
            <a:r>
              <a:rPr lang="en-US" altLang="ko-KR" sz="2400" dirty="0">
                <a:latin typeface="+mn-ea"/>
                <a:ea typeface="+mj-ea"/>
              </a:rPr>
              <a:t>h</a:t>
            </a:r>
            <a:r>
              <a:rPr lang="ko-KR" altLang="en-US" sz="2400" dirty="0">
                <a:latin typeface="+mn-ea"/>
                <a:ea typeface="+mj-ea"/>
              </a:rPr>
              <a:t> </a:t>
            </a:r>
            <a:r>
              <a:rPr lang="en-US" altLang="ko-KR" sz="2400" dirty="0">
                <a:latin typeface="+mn-ea"/>
                <a:ea typeface="+mj-ea"/>
              </a:rPr>
              <a:t>(D.</a:t>
            </a:r>
            <a:r>
              <a:rPr lang="ko-KR" altLang="en-US" sz="2400" dirty="0">
                <a:latin typeface="+mn-ea"/>
                <a:ea typeface="+mj-ea"/>
              </a:rPr>
              <a:t> </a:t>
            </a:r>
            <a:r>
              <a:rPr lang="en-US" altLang="ko-KR" sz="2400" dirty="0" err="1">
                <a:latin typeface="+mn-ea"/>
                <a:ea typeface="+mj-ea"/>
              </a:rPr>
              <a:t>sulfuricans</a:t>
            </a:r>
            <a:r>
              <a:rPr lang="ko-KR" altLang="en-US" sz="2400" dirty="0">
                <a:latin typeface="+mn-ea"/>
                <a:ea typeface="+mj-ea"/>
              </a:rPr>
              <a:t>와 공동배양시</a:t>
            </a:r>
            <a:r>
              <a:rPr lang="en-US" altLang="ko-KR" sz="2400" dirty="0">
                <a:latin typeface="+mn-ea"/>
                <a:ea typeface="+mj-ea"/>
              </a:rPr>
              <a:t>)</a:t>
            </a:r>
            <a:endParaRPr lang="en-US" altLang="ko-KR" sz="2400" dirty="0"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9808" y="62907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ko-KR" altLang="en-US" sz="2800" b="1" dirty="0">
                <a:latin typeface="+mn-ea"/>
              </a:rPr>
              <a:t>최대 성장속도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5440" y="4005064"/>
            <a:ext cx="9937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dirty="0"/>
              <a:t>회로의 외부저항에 의존</a:t>
            </a:r>
            <a:endParaRPr lang="en-US" altLang="ko-K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 sz="2400" dirty="0"/>
              <a:t>높은 전력밀도와 낮은 내부저항에서 큰 값을 가짐</a:t>
            </a:r>
            <a:r>
              <a:rPr lang="en-US" altLang="ko-KR" sz="2400" dirty="0"/>
              <a:t>. </a:t>
            </a:r>
            <a:r>
              <a:rPr lang="ko-KR" altLang="en-US" sz="2400" dirty="0"/>
              <a:t>아세테이트를 기질로 사용한 경우</a:t>
            </a:r>
            <a:endParaRPr lang="en-US" altLang="ko-KR" sz="2400" dirty="0">
              <a:latin typeface="Symbol" panose="05050102010706020507" pitchFamily="18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+mn-ea"/>
              </a:rPr>
              <a:t>0.141 g/L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(R</a:t>
            </a:r>
            <a:r>
              <a:rPr lang="en-US" altLang="ko-KR" sz="2400" baseline="-25000" dirty="0">
                <a:latin typeface="+mn-ea"/>
              </a:rPr>
              <a:t>ex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=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218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Symbol" panose="05050102010706020507" pitchFamily="18" charset="2"/>
              </a:rPr>
              <a:t>W</a:t>
            </a:r>
            <a:r>
              <a:rPr lang="en-US" altLang="ko-KR" sz="2400" dirty="0">
                <a:latin typeface="+mn-ea"/>
              </a:rPr>
              <a:t>, </a:t>
            </a:r>
            <a:r>
              <a:rPr lang="en-US" altLang="ko-KR" sz="2400" dirty="0" err="1">
                <a:latin typeface="+mn-ea"/>
              </a:rPr>
              <a:t>P</a:t>
            </a:r>
            <a:r>
              <a:rPr lang="en-US" altLang="ko-KR" sz="2400" baseline="-25000" dirty="0" err="1">
                <a:latin typeface="+mn-ea"/>
              </a:rPr>
              <a:t>max</a:t>
            </a:r>
            <a:r>
              <a:rPr lang="en-US" altLang="ko-KR" sz="2400" dirty="0">
                <a:latin typeface="+mn-ea"/>
              </a:rPr>
              <a:t> = 661 </a:t>
            </a:r>
            <a:r>
              <a:rPr lang="en-US" altLang="ko-KR" sz="2400" dirty="0" err="1">
                <a:latin typeface="+mn-ea"/>
              </a:rPr>
              <a:t>mW</a:t>
            </a:r>
            <a:r>
              <a:rPr lang="en-US" altLang="ko-KR" sz="2400" dirty="0">
                <a:latin typeface="+mn-ea"/>
              </a:rPr>
              <a:t>/m</a:t>
            </a:r>
            <a:r>
              <a:rPr lang="en-US" altLang="ko-KR" sz="2400" baseline="30000" dirty="0">
                <a:latin typeface="+mn-ea"/>
              </a:rPr>
              <a:t>2</a:t>
            </a:r>
            <a:r>
              <a:rPr lang="en-US" altLang="ko-KR" sz="2400" dirty="0">
                <a:latin typeface="+mn-ea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+mj-ea"/>
                <a:ea typeface="+mj-ea"/>
              </a:rPr>
              <a:t>0.043 g/L (</a:t>
            </a:r>
            <a:r>
              <a:rPr lang="en-US" altLang="ko-KR" sz="2400" dirty="0">
                <a:latin typeface="+mn-ea"/>
              </a:rPr>
              <a:t>R</a:t>
            </a:r>
            <a:r>
              <a:rPr lang="en-US" altLang="ko-KR" sz="2400" baseline="-25000" dirty="0">
                <a:latin typeface="+mn-ea"/>
              </a:rPr>
              <a:t>ex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=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1000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Symbol" panose="05050102010706020507" pitchFamily="18" charset="2"/>
              </a:rPr>
              <a:t>W</a:t>
            </a:r>
            <a:r>
              <a:rPr lang="en-US" altLang="ko-KR" sz="2400" dirty="0">
                <a:latin typeface="+mn-ea"/>
              </a:rPr>
              <a:t>, </a:t>
            </a:r>
            <a:r>
              <a:rPr lang="en-US" altLang="ko-KR" sz="2400" dirty="0" err="1">
                <a:latin typeface="+mn-ea"/>
              </a:rPr>
              <a:t>P</a:t>
            </a:r>
            <a:r>
              <a:rPr lang="en-US" altLang="ko-KR" sz="2400" baseline="-25000" dirty="0" err="1">
                <a:latin typeface="+mn-ea"/>
              </a:rPr>
              <a:t>max</a:t>
            </a:r>
            <a:r>
              <a:rPr lang="en-US" altLang="ko-KR" sz="2400" dirty="0">
                <a:latin typeface="+mn-ea"/>
              </a:rPr>
              <a:t> = 343 </a:t>
            </a:r>
            <a:r>
              <a:rPr lang="en-US" altLang="ko-KR" sz="2400" dirty="0" err="1">
                <a:latin typeface="+mn-ea"/>
              </a:rPr>
              <a:t>mW</a:t>
            </a:r>
            <a:r>
              <a:rPr lang="en-US" altLang="ko-KR" sz="2400" dirty="0">
                <a:latin typeface="+mn-ea"/>
              </a:rPr>
              <a:t>/m</a:t>
            </a:r>
            <a:r>
              <a:rPr lang="en-US" altLang="ko-KR" sz="2400" baseline="30000" dirty="0">
                <a:latin typeface="+mn-ea"/>
              </a:rPr>
              <a:t>2</a:t>
            </a:r>
            <a:r>
              <a:rPr lang="en-US" altLang="ko-KR" sz="2400" dirty="0">
                <a:latin typeface="+mn-ea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ko-KR" sz="2400" dirty="0">
                <a:latin typeface="+mn-ea"/>
                <a:ea typeface="+mj-ea"/>
              </a:rPr>
              <a:t>0.009 g/L (</a:t>
            </a:r>
            <a:r>
              <a:rPr lang="en-US" altLang="ko-KR" sz="2400" dirty="0">
                <a:latin typeface="+mn-ea"/>
              </a:rPr>
              <a:t>R</a:t>
            </a:r>
            <a:r>
              <a:rPr lang="en-US" altLang="ko-KR" sz="2400" baseline="-25000" dirty="0">
                <a:latin typeface="+mn-ea"/>
              </a:rPr>
              <a:t>ex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=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+mn-ea"/>
              </a:rPr>
              <a:t>5000</a:t>
            </a:r>
            <a:r>
              <a:rPr lang="ko-KR" altLang="en-US" sz="2400" dirty="0">
                <a:latin typeface="+mn-ea"/>
              </a:rPr>
              <a:t> </a:t>
            </a:r>
            <a:r>
              <a:rPr lang="en-US" altLang="ko-KR" sz="2400" dirty="0">
                <a:latin typeface="Symbol" panose="05050102010706020507" pitchFamily="18" charset="2"/>
              </a:rPr>
              <a:t>W</a:t>
            </a:r>
            <a:r>
              <a:rPr lang="en-US" altLang="ko-KR" sz="2400" dirty="0">
                <a:latin typeface="+mn-ea"/>
              </a:rPr>
              <a:t>, </a:t>
            </a:r>
            <a:r>
              <a:rPr lang="en-US" altLang="ko-KR" sz="2400" dirty="0" err="1">
                <a:latin typeface="+mn-ea"/>
              </a:rPr>
              <a:t>P</a:t>
            </a:r>
            <a:r>
              <a:rPr lang="en-US" altLang="ko-KR" sz="2400" baseline="-25000" dirty="0" err="1">
                <a:latin typeface="+mn-ea"/>
              </a:rPr>
              <a:t>max</a:t>
            </a:r>
            <a:r>
              <a:rPr lang="en-US" altLang="ko-KR" sz="2400" dirty="0">
                <a:latin typeface="+mn-ea"/>
              </a:rPr>
              <a:t> = 86 </a:t>
            </a:r>
            <a:r>
              <a:rPr lang="en-US" altLang="ko-KR" sz="2400" dirty="0" err="1">
                <a:latin typeface="+mn-ea"/>
              </a:rPr>
              <a:t>mW</a:t>
            </a:r>
            <a:r>
              <a:rPr lang="en-US" altLang="ko-KR" sz="2400" dirty="0">
                <a:latin typeface="+mn-ea"/>
              </a:rPr>
              <a:t>/m</a:t>
            </a:r>
            <a:r>
              <a:rPr lang="en-US" altLang="ko-KR" sz="2400" baseline="30000" dirty="0">
                <a:latin typeface="+mn-ea"/>
              </a:rPr>
              <a:t>2</a:t>
            </a:r>
            <a:r>
              <a:rPr lang="en-US" altLang="ko-KR" sz="2400" dirty="0">
                <a:latin typeface="+mn-ea"/>
              </a:rPr>
              <a:t>)</a:t>
            </a:r>
            <a:endParaRPr lang="en-US" altLang="ko-KR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3629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5486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ko-KR" altLang="en-US" sz="2800" b="1" dirty="0">
                <a:latin typeface="+mn-ea"/>
              </a:rPr>
              <a:t>미생물막의 공극률</a:t>
            </a:r>
            <a:r>
              <a:rPr lang="en-US" altLang="ko-KR" sz="2800" b="1" dirty="0">
                <a:latin typeface="+mn-ea"/>
              </a:rPr>
              <a:t>(porosity)</a:t>
            </a:r>
            <a:r>
              <a:rPr lang="ko-KR" altLang="en-US" sz="2800" b="1" dirty="0">
                <a:latin typeface="+mn-ea"/>
              </a:rPr>
              <a:t>과 밀도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1424" y="1412776"/>
            <a:ext cx="10441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미생물막은</a:t>
            </a:r>
            <a:r>
              <a:rPr lang="en-US" altLang="ko-KR" sz="2400" dirty="0"/>
              <a:t> </a:t>
            </a:r>
            <a:r>
              <a:rPr lang="ko-KR" altLang="en-US" sz="2400" dirty="0"/>
              <a:t>대부분 물 </a:t>
            </a:r>
            <a:r>
              <a:rPr lang="en-US" altLang="ko-KR" sz="2400" dirty="0"/>
              <a:t>: 95-99%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미생물막</a:t>
            </a:r>
            <a:r>
              <a:rPr lang="en-US" altLang="ko-KR" sz="2400" dirty="0"/>
              <a:t>-</a:t>
            </a:r>
            <a:r>
              <a:rPr lang="ko-KR" altLang="en-US" sz="2400" dirty="0"/>
              <a:t>액상 표면 </a:t>
            </a:r>
            <a:r>
              <a:rPr lang="en-US" altLang="ko-KR" sz="2400" dirty="0"/>
              <a:t>: </a:t>
            </a:r>
            <a:r>
              <a:rPr lang="ko-KR" altLang="en-US" sz="2400" dirty="0"/>
              <a:t>공극률 </a:t>
            </a:r>
            <a:r>
              <a:rPr lang="en-US" altLang="ko-KR" sz="2400" dirty="0"/>
              <a:t>0.68~0.81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미생물막</a:t>
            </a:r>
            <a:r>
              <a:rPr lang="en-US" altLang="ko-KR" sz="2400" dirty="0"/>
              <a:t>-</a:t>
            </a:r>
            <a:r>
              <a:rPr lang="ko-KR" altLang="en-US" sz="2400" dirty="0" err="1"/>
              <a:t>담체</a:t>
            </a:r>
            <a:r>
              <a:rPr lang="ko-KR" altLang="en-US" sz="2400" dirty="0"/>
              <a:t> 표면 </a:t>
            </a:r>
            <a:r>
              <a:rPr lang="en-US" altLang="ko-KR" sz="2400" dirty="0"/>
              <a:t>: 0.38~0.45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미생물막 내에서 화학물질의 확산계수는 </a:t>
            </a:r>
            <a:r>
              <a:rPr lang="en-US" altLang="ko-KR" sz="2400" dirty="0"/>
              <a:t>0.5~0.8</a:t>
            </a:r>
            <a:r>
              <a:rPr lang="ko-KR" altLang="en-US" sz="2400" dirty="0"/>
              <a:t>배 감소</a:t>
            </a:r>
            <a:endParaRPr lang="en-US" altLang="ko-K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 err="1"/>
              <a:t>활성슬러지</a:t>
            </a:r>
            <a:r>
              <a:rPr lang="ko-KR" altLang="en-US" sz="2400" dirty="0"/>
              <a:t> 공정으로부터의 고형물질 </a:t>
            </a:r>
            <a:r>
              <a:rPr lang="en-US" altLang="ko-KR" sz="2400" dirty="0"/>
              <a:t>: 0.5~1.5% (5~15 g/L)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하폐수내 미생물막 밀도 </a:t>
            </a:r>
            <a:r>
              <a:rPr lang="en-US" altLang="ko-KR" sz="2400" dirty="0"/>
              <a:t>: 3~4%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/>
              <a:t>미생물막의 세포농도를 </a:t>
            </a:r>
            <a:r>
              <a:rPr lang="en-US" altLang="ko-KR" sz="2400" dirty="0"/>
              <a:t>X = 30 g/L (3% </a:t>
            </a:r>
            <a:r>
              <a:rPr lang="ko-KR" altLang="en-US" sz="2400" dirty="0"/>
              <a:t>고형물질</a:t>
            </a:r>
            <a:r>
              <a:rPr lang="en-US" altLang="ko-KR" sz="2400" dirty="0"/>
              <a:t>)</a:t>
            </a:r>
            <a:r>
              <a:rPr lang="ko-KR" altLang="en-US" sz="2400" dirty="0"/>
              <a:t>로</a:t>
            </a:r>
            <a:r>
              <a:rPr lang="en-US" altLang="ko-KR" sz="2400" dirty="0"/>
              <a:t> </a:t>
            </a:r>
            <a:r>
              <a:rPr lang="ko-KR" altLang="en-US" sz="2400" dirty="0"/>
              <a:t>가정</a:t>
            </a:r>
          </a:p>
        </p:txBody>
      </p:sp>
    </p:spTree>
    <p:extLst>
      <p:ext uri="{BB962C8B-B14F-4D97-AF65-F5344CB8AC3E}">
        <p14:creationId xmlns:p14="http://schemas.microsoft.com/office/powerpoint/2010/main" val="341271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1424" y="548680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ko-KR" altLang="en-US" sz="2800" b="1" dirty="0" err="1">
                <a:latin typeface="+mn-ea"/>
              </a:rPr>
              <a:t>세포수율</a:t>
            </a:r>
            <a:r>
              <a:rPr lang="en-US" altLang="ko-KR" sz="2800" b="1" dirty="0">
                <a:latin typeface="+mn-ea"/>
              </a:rPr>
              <a:t>(Cell yield, Y</a:t>
            </a:r>
            <a:r>
              <a:rPr lang="en-US" altLang="ko-KR" sz="2800" b="1" baseline="-25000" dirty="0">
                <a:latin typeface="+mn-ea"/>
              </a:rPr>
              <a:t>X/c</a:t>
            </a:r>
            <a:r>
              <a:rPr lang="en-US" altLang="ko-KR" sz="2800" b="1" dirty="0">
                <a:latin typeface="+mn-ea"/>
              </a:rPr>
              <a:t>)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1268760"/>
            <a:ext cx="1080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 err="1"/>
              <a:t>하폐수</a:t>
            </a:r>
            <a:r>
              <a:rPr lang="ko-KR" altLang="en-US" sz="2000" dirty="0"/>
              <a:t> 처리에서의 일반적인 값</a:t>
            </a:r>
            <a:endParaRPr lang="en-US" altLang="ko-K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호기성의 경우 </a:t>
            </a:r>
            <a:r>
              <a:rPr lang="en-US" altLang="ko-KR" sz="2000" dirty="0"/>
              <a:t>: 0.4 g-COD-cell/g-COD-substrate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혐기성의 경우 </a:t>
            </a:r>
            <a:r>
              <a:rPr lang="en-US" altLang="ko-KR" sz="2000" dirty="0"/>
              <a:t>: </a:t>
            </a:r>
            <a:r>
              <a:rPr lang="ko-KR" altLang="en-US" sz="2000" dirty="0"/>
              <a:t>호기성의 경우의 </a:t>
            </a:r>
            <a:r>
              <a:rPr lang="en-US" altLang="ko-KR" sz="2000" dirty="0"/>
              <a:t>1/10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호기성 조건에서의 세포의 조성 </a:t>
            </a:r>
            <a:r>
              <a:rPr lang="en-US" altLang="ko-KR" sz="2000" dirty="0"/>
              <a:t>: C</a:t>
            </a:r>
            <a:r>
              <a:rPr lang="en-US" altLang="ko-KR" sz="2000" baseline="-25000" dirty="0"/>
              <a:t>5</a:t>
            </a:r>
            <a:r>
              <a:rPr lang="en-US" altLang="ko-KR" sz="2000" dirty="0"/>
              <a:t>H</a:t>
            </a:r>
            <a:r>
              <a:rPr lang="en-US" altLang="ko-KR" sz="2000" baseline="-25000" dirty="0"/>
              <a:t>7</a:t>
            </a:r>
            <a:r>
              <a:rPr lang="en-US" altLang="ko-KR" sz="2000" dirty="0"/>
              <a:t>NO</a:t>
            </a:r>
            <a:r>
              <a:rPr lang="en-US" altLang="ko-KR" sz="2000" baseline="-25000" dirty="0"/>
              <a:t>2</a:t>
            </a:r>
            <a:r>
              <a:rPr lang="en-US" altLang="ko-KR" sz="2000" dirty="0"/>
              <a:t> (113 g/</a:t>
            </a:r>
            <a:r>
              <a:rPr lang="en-US" altLang="ko-KR" sz="2000" dirty="0" err="1"/>
              <a:t>mol</a:t>
            </a:r>
            <a:r>
              <a:rPr lang="en-US" altLang="ko-KR" sz="2000" dirty="0"/>
              <a:t>) </a:t>
            </a:r>
            <a:r>
              <a:rPr lang="en-US" altLang="ko-KR" sz="2000" dirty="0">
                <a:sym typeface="Wingdings" panose="05000000000000000000" pitchFamily="2" charset="2"/>
              </a:rPr>
              <a:t> 1.42 g-COD/g-cell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ko-KR" altLang="en-US" sz="2000" dirty="0">
                <a:sym typeface="Wingdings" panose="05000000000000000000" pitchFamily="2" charset="2"/>
              </a:rPr>
              <a:t>혐기성</a:t>
            </a:r>
            <a:r>
              <a:rPr lang="en-US" altLang="ko-KR" sz="2000" dirty="0">
                <a:sym typeface="Wingdings" panose="05000000000000000000" pitchFamily="2" charset="2"/>
              </a:rPr>
              <a:t> </a:t>
            </a:r>
            <a:r>
              <a:rPr lang="ko-KR" altLang="en-US" sz="2000" dirty="0">
                <a:sym typeface="Wingdings" panose="05000000000000000000" pitchFamily="2" charset="2"/>
              </a:rPr>
              <a:t>조건에서의 세포의 조성 </a:t>
            </a:r>
            <a:r>
              <a:rPr lang="en-US" altLang="ko-KR" sz="2000" dirty="0">
                <a:sym typeface="Wingdings" panose="05000000000000000000" pitchFamily="2" charset="2"/>
              </a:rPr>
              <a:t>: C</a:t>
            </a:r>
            <a:r>
              <a:rPr lang="en-US" altLang="ko-KR" sz="2000" baseline="-25000" dirty="0">
                <a:sym typeface="Wingdings" panose="05000000000000000000" pitchFamily="2" charset="2"/>
              </a:rPr>
              <a:t>4.9</a:t>
            </a:r>
            <a:r>
              <a:rPr lang="en-US" altLang="ko-KR" sz="2000" dirty="0">
                <a:sym typeface="Wingdings" panose="05000000000000000000" pitchFamily="2" charset="2"/>
              </a:rPr>
              <a:t>H</a:t>
            </a:r>
            <a:r>
              <a:rPr lang="en-US" altLang="ko-KR" sz="2000" baseline="-25000" dirty="0">
                <a:sym typeface="Wingdings" panose="05000000000000000000" pitchFamily="2" charset="2"/>
              </a:rPr>
              <a:t>9.4</a:t>
            </a:r>
            <a:r>
              <a:rPr lang="en-US" altLang="ko-KR" sz="2000" dirty="0">
                <a:sym typeface="Wingdings" panose="05000000000000000000" pitchFamily="2" charset="2"/>
              </a:rPr>
              <a:t>NO</a:t>
            </a:r>
            <a:r>
              <a:rPr lang="en-US" altLang="ko-KR" sz="2000" baseline="-25000" dirty="0">
                <a:sym typeface="Wingdings" panose="05000000000000000000" pitchFamily="2" charset="2"/>
              </a:rPr>
              <a:t>2.9</a:t>
            </a:r>
            <a:r>
              <a:rPr lang="en-US" altLang="ko-KR" sz="2000" dirty="0">
                <a:sym typeface="Wingdings" panose="05000000000000000000" pitchFamily="2" charset="2"/>
              </a:rPr>
              <a:t> (129 g/</a:t>
            </a:r>
            <a:r>
              <a:rPr lang="en-US" altLang="ko-KR" sz="2000" dirty="0" err="1">
                <a:sym typeface="Wingdings" panose="05000000000000000000" pitchFamily="2" charset="2"/>
              </a:rPr>
              <a:t>mol</a:t>
            </a:r>
            <a:r>
              <a:rPr lang="en-US" altLang="ko-KR" sz="2000" dirty="0">
                <a:sym typeface="Wingdings" panose="05000000000000000000" pitchFamily="2" charset="2"/>
              </a:rPr>
              <a:t>)  1.25 g-COD/g-cell</a:t>
            </a:r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71389" y="2996952"/>
            <a:ext cx="1080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MFC</a:t>
            </a:r>
            <a:r>
              <a:rPr lang="ko-KR" altLang="en-US" sz="2000" dirty="0"/>
              <a:t>에서의 </a:t>
            </a:r>
            <a:r>
              <a:rPr lang="ko-KR" altLang="en-US" sz="2000" dirty="0" err="1"/>
              <a:t>세포수율</a:t>
            </a:r>
            <a:endParaRPr lang="en-US" altLang="ko-KR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 err="1"/>
              <a:t>Rabaey</a:t>
            </a:r>
            <a:r>
              <a:rPr lang="ko-KR" altLang="en-US" sz="2000" dirty="0"/>
              <a:t> </a:t>
            </a:r>
            <a:r>
              <a:rPr lang="en-US" altLang="ko-KR" sz="2000" dirty="0"/>
              <a:t>et al. : 0.07~0.22 g-COD-cell/g-COD substrate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ko-KR" sz="2000" dirty="0" err="1"/>
              <a:t>Freguia</a:t>
            </a:r>
            <a:r>
              <a:rPr lang="en-US" altLang="ko-KR" sz="2000" dirty="0"/>
              <a:t> et al. : 0.24, 0.31 </a:t>
            </a:r>
            <a:r>
              <a:rPr lang="en-US" altLang="ko-KR" sz="2000" dirty="0"/>
              <a:t>g-COD-cell/g-COD substrate (acetate)</a:t>
            </a:r>
          </a:p>
          <a:p>
            <a:pPr lvl="5"/>
            <a:r>
              <a:rPr lang="en-US" altLang="ko-KR" sz="2000" dirty="0"/>
              <a:t>  0.10~0.51 g-COD-cell/g-COD substrate (glucose)</a:t>
            </a:r>
          </a:p>
          <a:p>
            <a:pPr marL="800100" lvl="6" indent="-342900">
              <a:buFont typeface="Arial" panose="020B0604020202020204" pitchFamily="34" charset="0"/>
              <a:buChar char="•"/>
            </a:pPr>
            <a:r>
              <a:rPr lang="ko-KR" altLang="en-US" sz="2000" dirty="0"/>
              <a:t>순수배양 </a:t>
            </a:r>
            <a:r>
              <a:rPr lang="ko-KR" altLang="en-US" sz="2000" dirty="0" err="1"/>
              <a:t>이실형</a:t>
            </a:r>
            <a:r>
              <a:rPr lang="ko-KR" altLang="en-US" sz="2000" dirty="0"/>
              <a:t> </a:t>
            </a:r>
            <a:r>
              <a:rPr lang="en-US" altLang="ko-KR" sz="2000" dirty="0"/>
              <a:t>MFC</a:t>
            </a:r>
            <a:r>
              <a:rPr lang="ko-KR" altLang="en-US" sz="2000" dirty="0"/>
              <a:t>의 경우</a:t>
            </a:r>
            <a:endParaRPr lang="en-US" altLang="ko-KR" sz="2000" dirty="0"/>
          </a:p>
          <a:p>
            <a:pPr marL="1257300" lvl="7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Bond et al. : 0.46 g-COD-cell/g-COD substrate (acetate)</a:t>
            </a:r>
          </a:p>
          <a:p>
            <a:pPr marL="800100" lvl="6" indent="-342900">
              <a:buFont typeface="Arial" panose="020B0604020202020204" pitchFamily="34" charset="0"/>
              <a:buChar char="•"/>
            </a:pPr>
            <a:r>
              <a:rPr lang="en-US" altLang="ko-KR" sz="2000" dirty="0" err="1"/>
              <a:t>Desulfuromonas</a:t>
            </a:r>
            <a:r>
              <a:rPr lang="en-US" altLang="ko-KR" sz="2000" dirty="0"/>
              <a:t> </a:t>
            </a:r>
            <a:r>
              <a:rPr lang="en-US" altLang="ko-KR" sz="2000" dirty="0" err="1"/>
              <a:t>acetoxidans</a:t>
            </a:r>
            <a:r>
              <a:rPr lang="ko-KR" altLang="en-US" sz="2000" dirty="0"/>
              <a:t>와 </a:t>
            </a:r>
            <a:r>
              <a:rPr lang="en-US" altLang="ko-KR" sz="2000" dirty="0"/>
              <a:t>G. </a:t>
            </a:r>
            <a:r>
              <a:rPr lang="en-US" altLang="ko-KR" sz="2000" dirty="0" err="1"/>
              <a:t>sulfurreducens</a:t>
            </a:r>
            <a:r>
              <a:rPr lang="ko-KR" altLang="en-US" sz="2000" dirty="0"/>
              <a:t>의 공동배양의 경우 </a:t>
            </a:r>
            <a:r>
              <a:rPr lang="en-US" altLang="ko-KR" sz="2000" dirty="0"/>
              <a:t>Y</a:t>
            </a:r>
            <a:r>
              <a:rPr lang="en-US" altLang="ko-KR" sz="2000" baseline="-25000" dirty="0"/>
              <a:t>X/c</a:t>
            </a:r>
            <a:r>
              <a:rPr lang="en-US" altLang="ko-KR" sz="2000" dirty="0"/>
              <a:t>=8.15 g-cell/</a:t>
            </a:r>
            <a:r>
              <a:rPr lang="en-US" altLang="ko-KR" sz="2000" dirty="0" err="1"/>
              <a:t>mol</a:t>
            </a:r>
            <a:r>
              <a:rPr lang="en-US" altLang="ko-KR" sz="2000" dirty="0"/>
              <a:t>-Ac</a:t>
            </a:r>
            <a:endParaRPr lang="ko-KR" altLang="en-US" sz="2000" dirty="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435381"/>
              </p:ext>
            </p:extLst>
          </p:nvPr>
        </p:nvGraphicFramePr>
        <p:xfrm>
          <a:off x="1487488" y="5648472"/>
          <a:ext cx="88758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수식" r:id="rId3" imgW="5041800" imgH="457200" progId="Equation.3">
                  <p:embed/>
                </p:oleObj>
              </mc:Choice>
              <mc:Fallback>
                <p:oleObj name="수식" r:id="rId3" imgW="5041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7488" y="5648472"/>
                        <a:ext cx="8875850" cy="80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직사각형 6"/>
          <p:cNvSpPr/>
          <p:nvPr/>
        </p:nvSpPr>
        <p:spPr>
          <a:xfrm>
            <a:off x="8400256" y="5648472"/>
            <a:ext cx="2016224" cy="8048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625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1170</Words>
  <Application>Microsoft Office PowerPoint</Application>
  <PresentationFormat>와이드스크린</PresentationFormat>
  <Paragraphs>153</Paragraphs>
  <Slides>19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Arial</vt:lpstr>
      <vt:lpstr>Symbol</vt:lpstr>
      <vt:lpstr>Wingdings</vt:lpstr>
      <vt:lpstr>Office 테마</vt:lpstr>
      <vt:lpstr>Microsoft Equation 3.0</vt:lpstr>
      <vt:lpstr>7장 반응속도와 물질전달</vt:lpstr>
      <vt:lpstr>7.1 반응속도와 물질전달에 관한 모델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4장 전력의 생산</dc:title>
  <dc:creator>Sunghyun Kim</dc:creator>
  <cp:lastModifiedBy>Sunghyun Kim</cp:lastModifiedBy>
  <cp:revision>148</cp:revision>
  <dcterms:created xsi:type="dcterms:W3CDTF">2017-03-15T01:44:33Z</dcterms:created>
  <dcterms:modified xsi:type="dcterms:W3CDTF">2017-04-05T11:29:40Z</dcterms:modified>
</cp:coreProperties>
</file>