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76" r:id="rId2"/>
    <p:sldMasterId id="2147483888" r:id="rId3"/>
    <p:sldMasterId id="2147483912" r:id="rId4"/>
    <p:sldMasterId id="2147483924" r:id="rId5"/>
  </p:sldMasterIdLst>
  <p:notesMasterIdLst>
    <p:notesMasterId r:id="rId42"/>
  </p:notesMasterIdLst>
  <p:sldIdLst>
    <p:sldId id="257" r:id="rId6"/>
    <p:sldId id="303" r:id="rId7"/>
    <p:sldId id="307" r:id="rId8"/>
    <p:sldId id="308" r:id="rId9"/>
    <p:sldId id="309" r:id="rId10"/>
    <p:sldId id="310" r:id="rId11"/>
    <p:sldId id="311" r:id="rId12"/>
    <p:sldId id="312" r:id="rId13"/>
    <p:sldId id="313"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36" r:id="rId28"/>
    <p:sldId id="338" r:id="rId29"/>
    <p:sldId id="339" r:id="rId30"/>
    <p:sldId id="340" r:id="rId31"/>
    <p:sldId id="341" r:id="rId32"/>
    <p:sldId id="342" r:id="rId33"/>
    <p:sldId id="343" r:id="rId34"/>
    <p:sldId id="346" r:id="rId35"/>
    <p:sldId id="347" r:id="rId36"/>
    <p:sldId id="348" r:id="rId37"/>
    <p:sldId id="349" r:id="rId38"/>
    <p:sldId id="350" r:id="rId39"/>
    <p:sldId id="351" r:id="rId40"/>
    <p:sldId id="352" r:id="rId41"/>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7472" autoAdjust="0"/>
  </p:normalViewPr>
  <p:slideViewPr>
    <p:cSldViewPr snapToGrid="0">
      <p:cViewPr varScale="1">
        <p:scale>
          <a:sx n="99" d="100"/>
          <a:sy n="99" d="100"/>
        </p:scale>
        <p:origin x="16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192BF-13D3-4E8D-9AA7-205CA6D1552F}" type="datetimeFigureOut">
              <a:rPr lang="ko-KR" altLang="en-US" smtClean="0"/>
              <a:t>2017-06-01</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CCD1B-C7A2-4CBD-B624-10E9DA440868}" type="slidenum">
              <a:rPr lang="ko-KR" altLang="en-US" smtClean="0"/>
              <a:t>‹#›</a:t>
            </a:fld>
            <a:endParaRPr lang="ko-KR" altLang="en-US"/>
          </a:p>
        </p:txBody>
      </p:sp>
    </p:spTree>
    <p:extLst>
      <p:ext uri="{BB962C8B-B14F-4D97-AF65-F5344CB8AC3E}">
        <p14:creationId xmlns:p14="http://schemas.microsoft.com/office/powerpoint/2010/main" val="305751731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smtClean="0"/>
              <a:t>이</a:t>
            </a:r>
            <a:r>
              <a:rPr lang="ko-KR" altLang="en-US" baseline="0" dirty="0" smtClean="0"/>
              <a:t> 논문을 선택한 이유는 물 분해로 인한 생성되는 산소가 </a:t>
            </a:r>
            <a:r>
              <a:rPr lang="en-US" altLang="ko-KR" baseline="0" dirty="0" err="1" smtClean="0"/>
              <a:t>thylakoid</a:t>
            </a:r>
            <a:r>
              <a:rPr lang="en-US" altLang="ko-KR" baseline="0" dirty="0" smtClean="0"/>
              <a:t> </a:t>
            </a:r>
            <a:r>
              <a:rPr lang="ko-KR" altLang="en-US" baseline="0" dirty="0" smtClean="0"/>
              <a:t>활성에 영향을 주는 것을 방지하는 것과 </a:t>
            </a:r>
            <a:r>
              <a:rPr lang="en-US" altLang="ko-KR" baseline="0" dirty="0" smtClean="0"/>
              <a:t>anode</a:t>
            </a:r>
            <a:r>
              <a:rPr lang="ko-KR" altLang="en-US" baseline="0" dirty="0" smtClean="0"/>
              <a:t>를 </a:t>
            </a:r>
            <a:r>
              <a:rPr lang="en-US" altLang="ko-KR" baseline="0" dirty="0" smtClean="0"/>
              <a:t>TMOS</a:t>
            </a:r>
            <a:r>
              <a:rPr lang="ko-KR" altLang="en-US" baseline="0" dirty="0" smtClean="0"/>
              <a:t>를 이용하여 제작이 가능하다는 것</a:t>
            </a:r>
            <a:r>
              <a:rPr lang="en-US" altLang="ko-KR" baseline="0" dirty="0" smtClean="0"/>
              <a:t>.</a:t>
            </a:r>
          </a:p>
          <a:p>
            <a:endParaRPr lang="en-US" altLang="ko-KR" baseline="0" dirty="0" smtClean="0"/>
          </a:p>
          <a:p>
            <a:r>
              <a:rPr lang="ko-KR" altLang="en-US" baseline="0" dirty="0" smtClean="0"/>
              <a:t>그리고 </a:t>
            </a:r>
            <a:r>
              <a:rPr lang="en-US" altLang="ko-KR" baseline="0" dirty="0" smtClean="0"/>
              <a:t>cathode </a:t>
            </a:r>
            <a:r>
              <a:rPr lang="ko-KR" altLang="en-US" baseline="0" dirty="0" smtClean="0"/>
              <a:t>또한 예전에 교수님께서 말씀하신 것이 유사하게 적용되어서 선택하였습니다</a:t>
            </a:r>
            <a:r>
              <a:rPr lang="en-US" altLang="ko-KR" baseline="0" dirty="0" smtClean="0"/>
              <a:t>.</a:t>
            </a:r>
            <a:endParaRPr lang="en-US" altLang="ko-KR" dirty="0" smtClean="0"/>
          </a:p>
        </p:txBody>
      </p:sp>
      <p:sp>
        <p:nvSpPr>
          <p:cNvPr id="4" name="슬라이드 번호 개체 틀 3"/>
          <p:cNvSpPr>
            <a:spLocks noGrp="1"/>
          </p:cNvSpPr>
          <p:nvPr>
            <p:ph type="sldNum" sz="quarter" idx="10"/>
          </p:nvPr>
        </p:nvSpPr>
        <p:spPr/>
        <p:txBody>
          <a:bodyPr/>
          <a:lstStyle/>
          <a:p>
            <a:pPr>
              <a:defRPr/>
            </a:pPr>
            <a:fld id="{95E5502C-448D-46B0-A97D-DAC71BF2EB8D}" type="slidenum">
              <a:rPr lang="ko-KR" altLang="en-US" smtClean="0">
                <a:solidFill>
                  <a:prstClr val="black"/>
                </a:solidFill>
              </a:rPr>
              <a:pPr>
                <a:defRPr/>
              </a:pPr>
              <a:t>2</a:t>
            </a:fld>
            <a:endParaRPr lang="ko-KR" altLang="en-US">
              <a:solidFill>
                <a:prstClr val="black"/>
              </a:solidFill>
            </a:endParaRPr>
          </a:p>
        </p:txBody>
      </p:sp>
    </p:spTree>
    <p:extLst>
      <p:ext uri="{BB962C8B-B14F-4D97-AF65-F5344CB8AC3E}">
        <p14:creationId xmlns:p14="http://schemas.microsoft.com/office/powerpoint/2010/main" val="2418842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kern="1200" baseline="0" dirty="0" smtClean="0">
                <a:solidFill>
                  <a:schemeClr val="tx1"/>
                </a:solidFill>
                <a:latin typeface="+mn-lt"/>
                <a:ea typeface="+mn-ea"/>
                <a:cs typeface="+mn-cs"/>
              </a:rPr>
              <a:t>Fig. 2 AFM images of gold electrodes modified with (a) MWNTs without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 (b)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–MWNT composites and (c)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 without MWNTs.</a:t>
            </a:r>
          </a:p>
          <a:p>
            <a:endParaRPr lang="en-US" altLang="ko-KR" sz="1200" b="0" kern="1200" baseline="0" dirty="0" smtClean="0">
              <a:solidFill>
                <a:schemeClr val="tx1"/>
              </a:solidFill>
              <a:latin typeface="+mn-lt"/>
              <a:ea typeface="+mn-ea"/>
              <a:cs typeface="+mn-cs"/>
            </a:endParaRPr>
          </a:p>
          <a:p>
            <a:r>
              <a:rPr lang="en-US" altLang="ko-KR" sz="1200" b="0" kern="1200" baseline="0" dirty="0" smtClean="0">
                <a:solidFill>
                  <a:schemeClr val="tx1"/>
                </a:solidFill>
                <a:latin typeface="+mn-lt"/>
                <a:ea typeface="+mn-ea"/>
                <a:cs typeface="+mn-cs"/>
              </a:rPr>
              <a:t>The unmodified control electrode with the bare MWNT matrix shows clear and identifiable </a:t>
            </a:r>
            <a:r>
              <a:rPr lang="en-US" altLang="ko-KR" sz="1200" b="0" kern="1200" baseline="0" dirty="0" err="1" smtClean="0">
                <a:solidFill>
                  <a:schemeClr val="tx1"/>
                </a:solidFill>
                <a:latin typeface="+mn-lt"/>
                <a:ea typeface="+mn-ea"/>
                <a:cs typeface="+mn-cs"/>
              </a:rPr>
              <a:t>nanotubes</a:t>
            </a:r>
            <a:r>
              <a:rPr lang="en-US" altLang="ko-KR" sz="1200" b="0" kern="1200" baseline="0" dirty="0" smtClean="0">
                <a:solidFill>
                  <a:schemeClr val="tx1"/>
                </a:solidFill>
                <a:latin typeface="+mn-lt"/>
                <a:ea typeface="+mn-ea"/>
                <a:cs typeface="+mn-cs"/>
              </a:rPr>
              <a:t>.</a:t>
            </a:r>
          </a:p>
          <a:p>
            <a:endParaRPr lang="en-US" altLang="ko-KR" sz="120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The presence of </a:t>
            </a:r>
            <a:r>
              <a:rPr lang="en-US" altLang="ko-KR" sz="1200" kern="1200" baseline="0" dirty="0" err="1" smtClean="0">
                <a:solidFill>
                  <a:schemeClr val="tx1"/>
                </a:solidFill>
                <a:latin typeface="+mn-lt"/>
                <a:ea typeface="+mn-ea"/>
                <a:cs typeface="+mn-cs"/>
              </a:rPr>
              <a:t>thylakoids</a:t>
            </a:r>
            <a:r>
              <a:rPr lang="en-US" altLang="ko-KR" sz="1200" kern="1200" baseline="0" dirty="0" smtClean="0">
                <a:solidFill>
                  <a:schemeClr val="tx1"/>
                </a:solidFill>
                <a:latin typeface="+mn-lt"/>
                <a:ea typeface="+mn-ea"/>
                <a:cs typeface="+mn-cs"/>
              </a:rPr>
              <a:t> is shown by the lighter extruding region in the composite, sized approximately 3 </a:t>
            </a:r>
            <a:r>
              <a:rPr lang="el-GR" altLang="ko-KR" sz="1200" kern="1200" baseline="0" dirty="0" smtClean="0">
                <a:solidFill>
                  <a:schemeClr val="tx1"/>
                </a:solidFill>
                <a:latin typeface="+mn-lt"/>
                <a:ea typeface="+mn-ea"/>
                <a:cs typeface="+mn-cs"/>
              </a:rPr>
              <a:t>μ</a:t>
            </a:r>
            <a:r>
              <a:rPr lang="en-US" altLang="ko-KR" sz="1200" kern="1200" baseline="0" dirty="0" smtClean="0">
                <a:solidFill>
                  <a:schemeClr val="tx1"/>
                </a:solidFill>
                <a:latin typeface="+mn-lt"/>
                <a:ea typeface="+mn-ea"/>
                <a:cs typeface="+mn-cs"/>
              </a:rPr>
              <a:t>m±0.5 in length</a:t>
            </a:r>
          </a:p>
          <a:p>
            <a:r>
              <a:rPr lang="en-US" altLang="ko-KR" sz="1200" kern="1200" baseline="0" dirty="0" smtClean="0">
                <a:solidFill>
                  <a:schemeClr val="tx1"/>
                </a:solidFill>
                <a:latin typeface="+mn-lt"/>
                <a:ea typeface="+mn-ea"/>
                <a:cs typeface="+mn-cs"/>
              </a:rPr>
              <a:t>which agrees with the typical size of a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 unit.</a:t>
            </a:r>
          </a:p>
          <a:p>
            <a:endParaRPr lang="en-US" altLang="ko-KR" sz="1200" b="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A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 without MWNTs electrode surface is also shown in Fig 2c.</a:t>
            </a:r>
          </a:p>
          <a:p>
            <a:endParaRPr lang="en-US" altLang="ko-KR" sz="120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The surface roughness of the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 matrix is 9 nm ± 0.5, which is close to the roughness of a monolayer.</a:t>
            </a:r>
          </a:p>
          <a:p>
            <a:endParaRPr lang="en-US" altLang="ko-KR" sz="120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The roughness values are similar for both </a:t>
            </a:r>
            <a:r>
              <a:rPr lang="en-US" altLang="ko-KR" sz="1200" kern="1200" baseline="0" dirty="0" err="1" smtClean="0">
                <a:solidFill>
                  <a:schemeClr val="tx1"/>
                </a:solidFill>
                <a:latin typeface="+mn-lt"/>
                <a:ea typeface="+mn-ea"/>
                <a:cs typeface="+mn-cs"/>
              </a:rPr>
              <a:t>thylakoids</a:t>
            </a:r>
            <a:r>
              <a:rPr lang="en-US" altLang="ko-KR" sz="1200" kern="1200" baseline="0" dirty="0" smtClean="0">
                <a:solidFill>
                  <a:schemeClr val="tx1"/>
                </a:solidFill>
                <a:latin typeface="+mn-lt"/>
                <a:ea typeface="+mn-ea"/>
                <a:cs typeface="+mn-cs"/>
              </a:rPr>
              <a:t> (Fig. 2c) and </a:t>
            </a:r>
            <a:r>
              <a:rPr lang="fr-FR" altLang="ko-KR" sz="1200" kern="1200" baseline="0" dirty="0" smtClean="0">
                <a:solidFill>
                  <a:schemeClr val="tx1"/>
                </a:solidFill>
                <a:latin typeface="+mn-lt"/>
                <a:ea typeface="+mn-ea"/>
                <a:cs typeface="+mn-cs"/>
              </a:rPr>
              <a:t>thylakoid–MWNT composite matrices (Fig. 2b).</a:t>
            </a:r>
            <a:endParaRPr lang="en-US" altLang="ko-KR" sz="1200" kern="1200" baseline="0" dirty="0" smtClean="0">
              <a:solidFill>
                <a:schemeClr val="tx1"/>
              </a:solidFill>
              <a:latin typeface="+mn-lt"/>
              <a:ea typeface="+mn-ea"/>
              <a:cs typeface="+mn-cs"/>
            </a:endParaRPr>
          </a:p>
          <a:p>
            <a:endParaRPr lang="en-US" altLang="ko-KR" sz="1200" kern="1200" baseline="0" dirty="0" smtClean="0">
              <a:solidFill>
                <a:schemeClr val="tx1"/>
              </a:solidFill>
              <a:latin typeface="+mn-lt"/>
              <a:ea typeface="+mn-ea"/>
              <a:cs typeface="+mn-cs"/>
            </a:endParaRPr>
          </a:p>
          <a:p>
            <a:endParaRPr lang="en-US" altLang="ko-KR" sz="1200" b="0" kern="1200" baseline="0" dirty="0" smtClean="0">
              <a:solidFill>
                <a:schemeClr val="tx1"/>
              </a:solidFill>
              <a:latin typeface="+mn-lt"/>
              <a:ea typeface="+mn-ea"/>
              <a:cs typeface="+mn-cs"/>
            </a:endParaRPr>
          </a:p>
          <a:p>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11</a:t>
            </a:fld>
            <a:endParaRPr lang="ko-KR" altLang="en-US" smtClean="0">
              <a:solidFill>
                <a:prstClr val="black"/>
              </a:solidFill>
            </a:endParaRPr>
          </a:p>
        </p:txBody>
      </p:sp>
    </p:spTree>
    <p:extLst>
      <p:ext uri="{BB962C8B-B14F-4D97-AF65-F5344CB8AC3E}">
        <p14:creationId xmlns:p14="http://schemas.microsoft.com/office/powerpoint/2010/main" val="3674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kern="1200" baseline="0" dirty="0" smtClean="0">
                <a:solidFill>
                  <a:schemeClr val="tx1"/>
                </a:solidFill>
                <a:latin typeface="+mn-lt"/>
                <a:ea typeface="+mn-ea"/>
                <a:cs typeface="+mn-cs"/>
              </a:rPr>
              <a:t>The morphology studied using SEM also shows the length of </a:t>
            </a:r>
            <a:r>
              <a:rPr lang="en-US" altLang="ko-KR" sz="1200" kern="1200" baseline="0" dirty="0" err="1" smtClean="0">
                <a:solidFill>
                  <a:schemeClr val="tx1"/>
                </a:solidFill>
                <a:latin typeface="+mn-lt"/>
                <a:ea typeface="+mn-ea"/>
                <a:cs typeface="+mn-cs"/>
              </a:rPr>
              <a:t>thylakoids</a:t>
            </a:r>
            <a:r>
              <a:rPr lang="en-US" altLang="ko-KR" sz="1200" kern="1200" baseline="0" dirty="0" smtClean="0">
                <a:solidFill>
                  <a:schemeClr val="tx1"/>
                </a:solidFill>
                <a:latin typeface="+mn-lt"/>
                <a:ea typeface="+mn-ea"/>
                <a:cs typeface="+mn-cs"/>
              </a:rPr>
              <a:t> to be 3 </a:t>
            </a:r>
            <a:r>
              <a:rPr lang="el-GR" altLang="ko-KR" sz="1200" kern="1200" baseline="0" dirty="0" smtClean="0">
                <a:solidFill>
                  <a:schemeClr val="tx1"/>
                </a:solidFill>
                <a:latin typeface="+mn-lt"/>
                <a:ea typeface="+mn-ea"/>
                <a:cs typeface="+mn-cs"/>
              </a:rPr>
              <a:t>μ</a:t>
            </a:r>
            <a:r>
              <a:rPr lang="en-US" altLang="ko-KR" sz="1200" kern="1200" baseline="0" dirty="0" smtClean="0">
                <a:solidFill>
                  <a:schemeClr val="tx1"/>
                </a:solidFill>
                <a:latin typeface="+mn-lt"/>
                <a:ea typeface="+mn-ea"/>
                <a:cs typeface="+mn-cs"/>
              </a:rPr>
              <a:t>m ±1</a:t>
            </a:r>
          </a:p>
          <a:p>
            <a:endParaRPr lang="en-US" altLang="ko-KR" sz="120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This is in good agreement with the AFM observations.</a:t>
            </a:r>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12</a:t>
            </a:fld>
            <a:endParaRPr lang="ko-KR" altLang="en-US" smtClean="0">
              <a:solidFill>
                <a:prstClr val="black"/>
              </a:solidFill>
            </a:endParaRPr>
          </a:p>
        </p:txBody>
      </p:sp>
    </p:spTree>
    <p:extLst>
      <p:ext uri="{BB962C8B-B14F-4D97-AF65-F5344CB8AC3E}">
        <p14:creationId xmlns:p14="http://schemas.microsoft.com/office/powerpoint/2010/main" val="225933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kern="1200" baseline="0" dirty="0" smtClean="0">
                <a:solidFill>
                  <a:schemeClr val="tx1"/>
                </a:solidFill>
                <a:latin typeface="+mn-lt"/>
                <a:ea typeface="+mn-ea"/>
                <a:cs typeface="+mn-cs"/>
              </a:rPr>
              <a:t>As In Fig. 1, electrons generated as a result of the photo-induced water oxidation reaction at the OEC site could be conducted to the electrode in three possible routes as indicated by arrows. </a:t>
            </a:r>
          </a:p>
          <a:p>
            <a:endParaRPr lang="en-US" altLang="ko-KR" sz="1200" b="0" kern="1200" baseline="0" dirty="0" smtClean="0">
              <a:solidFill>
                <a:schemeClr val="tx1"/>
              </a:solidFill>
              <a:latin typeface="+mn-lt"/>
              <a:ea typeface="+mn-ea"/>
              <a:cs typeface="+mn-cs"/>
            </a:endParaRPr>
          </a:p>
          <a:p>
            <a:r>
              <a:rPr lang="en-US" altLang="ko-KR" sz="1200" dirty="0" smtClean="0"/>
              <a:t>Electron transfer pathway(a) </a:t>
            </a:r>
            <a:r>
              <a:rPr lang="en-US" altLang="ko-KR" sz="1200" kern="1200" baseline="0" dirty="0" smtClean="0">
                <a:solidFill>
                  <a:schemeClr val="tx1"/>
                </a:solidFill>
                <a:latin typeface="+mn-lt"/>
                <a:ea typeface="+mn-ea"/>
                <a:cs typeface="+mn-cs"/>
              </a:rPr>
              <a:t>is possible if </a:t>
            </a:r>
            <a:r>
              <a:rPr lang="en-US" altLang="ko-KR" sz="1200" kern="1200" baseline="0" dirty="0" err="1" smtClean="0">
                <a:solidFill>
                  <a:schemeClr val="tx1"/>
                </a:solidFill>
                <a:latin typeface="+mn-lt"/>
                <a:ea typeface="+mn-ea"/>
                <a:cs typeface="+mn-cs"/>
              </a:rPr>
              <a:t>cyt</a:t>
            </a:r>
            <a:r>
              <a:rPr lang="en-US" altLang="ko-KR" sz="1200" kern="1200" baseline="0" dirty="0" smtClean="0">
                <a:solidFill>
                  <a:schemeClr val="tx1"/>
                </a:solidFill>
                <a:latin typeface="+mn-lt"/>
                <a:ea typeface="+mn-ea"/>
                <a:cs typeface="+mn-cs"/>
              </a:rPr>
              <a:t> b</a:t>
            </a:r>
            <a:r>
              <a:rPr lang="en-US" altLang="ko-KR" sz="1200" kern="1200" baseline="-25000" dirty="0" smtClean="0">
                <a:solidFill>
                  <a:schemeClr val="tx1"/>
                </a:solidFill>
                <a:latin typeface="+mn-lt"/>
                <a:ea typeface="+mn-ea"/>
                <a:cs typeface="+mn-cs"/>
              </a:rPr>
              <a:t>6</a:t>
            </a:r>
            <a:r>
              <a:rPr lang="en-US" altLang="ko-KR" sz="1200" kern="1200" baseline="0" dirty="0" smtClean="0">
                <a:solidFill>
                  <a:schemeClr val="tx1"/>
                </a:solidFill>
                <a:latin typeface="+mn-lt"/>
                <a:ea typeface="+mn-ea"/>
                <a:cs typeface="+mn-cs"/>
              </a:rPr>
              <a:t>f is adsorbed or molecularly tethered to the MWNT surface and its </a:t>
            </a:r>
            <a:r>
              <a:rPr lang="en-US" altLang="ko-KR" sz="1200" kern="1200" baseline="0" dirty="0" err="1" smtClean="0">
                <a:solidFill>
                  <a:schemeClr val="tx1"/>
                </a:solidFill>
                <a:latin typeface="+mn-lt"/>
                <a:ea typeface="+mn-ea"/>
                <a:cs typeface="+mn-cs"/>
              </a:rPr>
              <a:t>redox</a:t>
            </a:r>
            <a:r>
              <a:rPr lang="en-US" altLang="ko-KR" sz="1200" kern="1200" baseline="0" dirty="0" smtClean="0">
                <a:solidFill>
                  <a:schemeClr val="tx1"/>
                </a:solidFill>
                <a:latin typeface="+mn-lt"/>
                <a:ea typeface="+mn-ea"/>
                <a:cs typeface="+mn-cs"/>
              </a:rPr>
              <a:t> site is placed closely to MWNTs to enable direct electron transfer.</a:t>
            </a:r>
          </a:p>
          <a:p>
            <a:endParaRPr lang="en-US" altLang="ko-KR" sz="1200" b="0" kern="1200" baseline="0" dirty="0" smtClean="0">
              <a:solidFill>
                <a:schemeClr val="tx1"/>
              </a:solidFill>
              <a:latin typeface="+mn-lt"/>
              <a:ea typeface="+mn-ea"/>
              <a:cs typeface="+mn-cs"/>
            </a:endParaRPr>
          </a:p>
          <a:p>
            <a:r>
              <a:rPr lang="en-US" altLang="ko-KR" sz="1200" dirty="0" smtClean="0"/>
              <a:t>Electron transfer pathway (b), </a:t>
            </a:r>
            <a:r>
              <a:rPr lang="en-US" altLang="ko-KR" sz="1200" kern="1200" baseline="0" dirty="0" smtClean="0">
                <a:solidFill>
                  <a:schemeClr val="tx1"/>
                </a:solidFill>
                <a:latin typeface="+mn-lt"/>
                <a:ea typeface="+mn-ea"/>
                <a:cs typeface="+mn-cs"/>
              </a:rPr>
              <a:t>Here the electron gets routed to </a:t>
            </a:r>
            <a:r>
              <a:rPr lang="en-US" altLang="ko-KR" sz="1200" kern="1200" baseline="0" dirty="0" err="1" smtClean="0">
                <a:solidFill>
                  <a:schemeClr val="tx1"/>
                </a:solidFill>
                <a:latin typeface="+mn-lt"/>
                <a:ea typeface="+mn-ea"/>
                <a:cs typeface="+mn-cs"/>
              </a:rPr>
              <a:t>plastocyanin</a:t>
            </a:r>
            <a:r>
              <a:rPr lang="en-US" altLang="ko-KR" sz="1200" kern="1200" baseline="0" dirty="0" smtClean="0">
                <a:solidFill>
                  <a:schemeClr val="tx1"/>
                </a:solidFill>
                <a:latin typeface="+mn-lt"/>
                <a:ea typeface="+mn-ea"/>
                <a:cs typeface="+mn-cs"/>
              </a:rPr>
              <a:t> before reaching the MWNT matrix. </a:t>
            </a:r>
          </a:p>
          <a:p>
            <a:endParaRPr lang="en-US" altLang="ko-KR" sz="1200" b="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Both </a:t>
            </a:r>
            <a:r>
              <a:rPr lang="en-US" altLang="ko-KR" sz="1200" dirty="0" smtClean="0"/>
              <a:t>Electron transfer pathway(a) </a:t>
            </a:r>
            <a:r>
              <a:rPr lang="en-US" altLang="ko-KR" sz="1200" kern="1200" baseline="0" dirty="0" smtClean="0">
                <a:solidFill>
                  <a:schemeClr val="tx1"/>
                </a:solidFill>
                <a:latin typeface="+mn-lt"/>
                <a:ea typeface="+mn-ea"/>
                <a:cs typeface="+mn-cs"/>
              </a:rPr>
              <a:t>and </a:t>
            </a:r>
            <a:r>
              <a:rPr lang="en-US" altLang="ko-KR" sz="1200" dirty="0" smtClean="0"/>
              <a:t>(b)</a:t>
            </a:r>
            <a:r>
              <a:rPr lang="en-US" altLang="ko-KR" sz="1200" kern="1200" baseline="0" dirty="0" smtClean="0">
                <a:solidFill>
                  <a:schemeClr val="tx1"/>
                </a:solidFill>
                <a:latin typeface="+mn-lt"/>
                <a:ea typeface="+mn-ea"/>
                <a:cs typeface="+mn-cs"/>
              </a:rPr>
              <a:t> serve as direct electron transfer routes for electrochemical charge transfer.</a:t>
            </a:r>
          </a:p>
          <a:p>
            <a:endParaRPr lang="en-US" altLang="ko-KR" sz="1200" b="0" kern="1200" baseline="0" dirty="0" smtClean="0">
              <a:solidFill>
                <a:schemeClr val="tx1"/>
              </a:solidFill>
              <a:latin typeface="+mn-lt"/>
              <a:ea typeface="+mn-ea"/>
              <a:cs typeface="+mn-cs"/>
            </a:endParaRPr>
          </a:p>
          <a:p>
            <a:r>
              <a:rPr lang="en-US" altLang="ko-KR" sz="1200" dirty="0" smtClean="0"/>
              <a:t>Electron transfer pathway (c), </a:t>
            </a:r>
            <a:r>
              <a:rPr lang="en-US" altLang="ko-KR" sz="1200" kern="1200" baseline="0" dirty="0" smtClean="0">
                <a:solidFill>
                  <a:schemeClr val="tx1"/>
                </a:solidFill>
                <a:latin typeface="+mn-lt"/>
                <a:ea typeface="+mn-ea"/>
                <a:cs typeface="+mn-cs"/>
              </a:rPr>
              <a:t>In this case, </a:t>
            </a:r>
            <a:r>
              <a:rPr lang="en-US" altLang="ko-KR" sz="1200" kern="1200" baseline="0" dirty="0" err="1" smtClean="0">
                <a:solidFill>
                  <a:schemeClr val="tx1"/>
                </a:solidFill>
                <a:latin typeface="+mn-lt"/>
                <a:ea typeface="+mn-ea"/>
                <a:cs typeface="+mn-cs"/>
              </a:rPr>
              <a:t>ferricyanide</a:t>
            </a:r>
            <a:r>
              <a:rPr lang="en-US" altLang="ko-KR" sz="1200" kern="1200" baseline="0" dirty="0" smtClean="0">
                <a:solidFill>
                  <a:schemeClr val="tx1"/>
                </a:solidFill>
                <a:latin typeface="+mn-lt"/>
                <a:ea typeface="+mn-ea"/>
                <a:cs typeface="+mn-cs"/>
              </a:rPr>
              <a:t> mediates the electron transfer from multiple membrane proteins in the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 to the MWNT electrode.</a:t>
            </a:r>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13</a:t>
            </a:fld>
            <a:endParaRPr lang="ko-KR" altLang="en-US" smtClean="0">
              <a:solidFill>
                <a:prstClr val="black"/>
              </a:solidFill>
            </a:endParaRPr>
          </a:p>
        </p:txBody>
      </p:sp>
    </p:spTree>
    <p:extLst>
      <p:ext uri="{BB962C8B-B14F-4D97-AF65-F5344CB8AC3E}">
        <p14:creationId xmlns:p14="http://schemas.microsoft.com/office/powerpoint/2010/main" val="2761474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kern="1200" baseline="0" dirty="0" smtClean="0">
                <a:solidFill>
                  <a:schemeClr val="tx1"/>
                </a:solidFill>
                <a:latin typeface="+mn-lt"/>
                <a:ea typeface="+mn-ea"/>
                <a:cs typeface="+mn-cs"/>
              </a:rPr>
              <a:t>Fig. 4a compares the cyclic </a:t>
            </a:r>
            <a:r>
              <a:rPr lang="en-US" altLang="ko-KR" sz="1200" kern="1200" baseline="0" dirty="0" err="1" smtClean="0">
                <a:solidFill>
                  <a:schemeClr val="tx1"/>
                </a:solidFill>
                <a:latin typeface="+mn-lt"/>
                <a:ea typeface="+mn-ea"/>
                <a:cs typeface="+mn-cs"/>
              </a:rPr>
              <a:t>voltammograms</a:t>
            </a:r>
            <a:r>
              <a:rPr lang="en-US" altLang="ko-KR" sz="1200" kern="1200" baseline="0" dirty="0" smtClean="0">
                <a:solidFill>
                  <a:schemeClr val="tx1"/>
                </a:solidFill>
                <a:latin typeface="+mn-lt"/>
                <a:ea typeface="+mn-ea"/>
                <a:cs typeface="+mn-cs"/>
              </a:rPr>
              <a:t> of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–MWNT composites in the presence and absence of [Fe(CN)</a:t>
            </a:r>
            <a:r>
              <a:rPr lang="en-US" altLang="ko-KR" sz="1200" kern="1200" baseline="-25000" dirty="0" smtClean="0">
                <a:solidFill>
                  <a:schemeClr val="tx1"/>
                </a:solidFill>
                <a:latin typeface="+mn-lt"/>
                <a:ea typeface="+mn-ea"/>
                <a:cs typeface="+mn-cs"/>
              </a:rPr>
              <a:t>6</a:t>
            </a:r>
            <a:r>
              <a:rPr lang="en-US" altLang="ko-KR" sz="1200" kern="1200" baseline="0" dirty="0" smtClean="0">
                <a:solidFill>
                  <a:schemeClr val="tx1"/>
                </a:solidFill>
                <a:latin typeface="+mn-lt"/>
                <a:ea typeface="+mn-ea"/>
                <a:cs typeface="+mn-cs"/>
              </a:rPr>
              <a:t>]</a:t>
            </a:r>
            <a:r>
              <a:rPr lang="en-US" altLang="ko-KR" sz="1200" kern="1200" baseline="30000" dirty="0" smtClean="0">
                <a:solidFill>
                  <a:schemeClr val="tx1"/>
                </a:solidFill>
                <a:latin typeface="+mn-lt"/>
                <a:ea typeface="+mn-ea"/>
                <a:cs typeface="+mn-cs"/>
              </a:rPr>
              <a:t>-3/-4</a:t>
            </a:r>
            <a:r>
              <a:rPr lang="en-US" altLang="ko-KR" sz="1200" kern="1200" baseline="0" dirty="0" smtClean="0">
                <a:solidFill>
                  <a:schemeClr val="tx1"/>
                </a:solidFill>
                <a:latin typeface="+mn-lt"/>
                <a:ea typeface="+mn-ea"/>
                <a:cs typeface="+mn-cs"/>
              </a:rPr>
              <a:t> as a mediator.</a:t>
            </a:r>
          </a:p>
          <a:p>
            <a:endParaRPr lang="en-US" altLang="ko-KR" sz="1200" b="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The formal potential values for peaks 1peak and 3peak were 0.035 and 0.2 V , which fell close to that of the </a:t>
            </a:r>
            <a:r>
              <a:rPr lang="en-US" altLang="ko-KR" sz="1200" kern="1200" baseline="0" dirty="0" err="1" smtClean="0">
                <a:solidFill>
                  <a:schemeClr val="tx1"/>
                </a:solidFill>
                <a:latin typeface="+mn-lt"/>
                <a:ea typeface="+mn-ea"/>
                <a:cs typeface="+mn-cs"/>
              </a:rPr>
              <a:t>redox</a:t>
            </a:r>
            <a:r>
              <a:rPr lang="en-US" altLang="ko-KR" sz="1200" kern="1200" baseline="0" dirty="0" smtClean="0">
                <a:solidFill>
                  <a:schemeClr val="tx1"/>
                </a:solidFill>
                <a:latin typeface="+mn-lt"/>
                <a:ea typeface="+mn-ea"/>
                <a:cs typeface="+mn-cs"/>
              </a:rPr>
              <a:t> potentials of </a:t>
            </a:r>
            <a:r>
              <a:rPr lang="en-US" altLang="ko-KR" sz="1200" kern="1200" baseline="0" dirty="0" err="1" smtClean="0">
                <a:solidFill>
                  <a:schemeClr val="tx1"/>
                </a:solidFill>
                <a:latin typeface="+mn-lt"/>
                <a:ea typeface="+mn-ea"/>
                <a:cs typeface="+mn-cs"/>
              </a:rPr>
              <a:t>cyt</a:t>
            </a:r>
            <a:r>
              <a:rPr lang="en-US" altLang="ko-KR" sz="1200" kern="1200" baseline="0" dirty="0" smtClean="0">
                <a:solidFill>
                  <a:schemeClr val="tx1"/>
                </a:solidFill>
                <a:latin typeface="+mn-lt"/>
                <a:ea typeface="+mn-ea"/>
                <a:cs typeface="+mn-cs"/>
              </a:rPr>
              <a:t> b</a:t>
            </a:r>
            <a:r>
              <a:rPr lang="en-US" altLang="ko-KR" sz="1200" kern="1200" baseline="-25000" dirty="0" smtClean="0">
                <a:solidFill>
                  <a:schemeClr val="tx1"/>
                </a:solidFill>
                <a:latin typeface="+mn-lt"/>
                <a:ea typeface="+mn-ea"/>
                <a:cs typeface="+mn-cs"/>
              </a:rPr>
              <a:t>6</a:t>
            </a:r>
            <a:r>
              <a:rPr lang="en-US" altLang="ko-KR" sz="1200" kern="1200" baseline="0" dirty="0" smtClean="0">
                <a:solidFill>
                  <a:schemeClr val="tx1"/>
                </a:solidFill>
                <a:latin typeface="+mn-lt"/>
                <a:ea typeface="+mn-ea"/>
                <a:cs typeface="+mn-cs"/>
              </a:rPr>
              <a:t>f (</a:t>
            </a:r>
            <a:r>
              <a:rPr lang="en-US" altLang="ko-KR" sz="1200" kern="1200" baseline="0" dirty="0" err="1" smtClean="0">
                <a:solidFill>
                  <a:schemeClr val="tx1"/>
                </a:solidFill>
                <a:latin typeface="+mn-lt"/>
                <a:ea typeface="+mn-ea"/>
                <a:cs typeface="+mn-cs"/>
              </a:rPr>
              <a:t>FeII</a:t>
            </a:r>
            <a:r>
              <a:rPr lang="en-US" altLang="ko-KR" sz="1200" kern="1200" baseline="0" dirty="0" smtClean="0">
                <a:solidFill>
                  <a:schemeClr val="tx1"/>
                </a:solidFill>
                <a:latin typeface="+mn-lt"/>
                <a:ea typeface="+mn-ea"/>
                <a:cs typeface="+mn-cs"/>
              </a:rPr>
              <a:t>/III) and </a:t>
            </a:r>
            <a:r>
              <a:rPr lang="en-US" altLang="ko-KR" sz="1200" kern="1200" baseline="0" dirty="0" err="1" smtClean="0">
                <a:solidFill>
                  <a:schemeClr val="tx1"/>
                </a:solidFill>
                <a:latin typeface="+mn-lt"/>
                <a:ea typeface="+mn-ea"/>
                <a:cs typeface="+mn-cs"/>
              </a:rPr>
              <a:t>plastocyanin</a:t>
            </a:r>
            <a:r>
              <a:rPr lang="en-US" altLang="ko-KR" sz="1200" kern="1200" baseline="0" dirty="0" smtClean="0">
                <a:solidFill>
                  <a:schemeClr val="tx1"/>
                </a:solidFill>
                <a:latin typeface="+mn-lt"/>
                <a:ea typeface="+mn-ea"/>
                <a:cs typeface="+mn-cs"/>
              </a:rPr>
              <a:t> (</a:t>
            </a:r>
            <a:r>
              <a:rPr lang="en-US" altLang="ko-KR" sz="1200" kern="1200" baseline="0" dirty="0" err="1" smtClean="0">
                <a:solidFill>
                  <a:schemeClr val="tx1"/>
                </a:solidFill>
                <a:latin typeface="+mn-lt"/>
                <a:ea typeface="+mn-ea"/>
                <a:cs typeface="+mn-cs"/>
              </a:rPr>
              <a:t>CuI</a:t>
            </a:r>
            <a:r>
              <a:rPr lang="en-US" altLang="ko-KR" sz="1200" kern="1200" baseline="0" dirty="0" smtClean="0">
                <a:solidFill>
                  <a:schemeClr val="tx1"/>
                </a:solidFill>
                <a:latin typeface="+mn-lt"/>
                <a:ea typeface="+mn-ea"/>
                <a:cs typeface="+mn-cs"/>
              </a:rPr>
              <a:t>/II) respectively.</a:t>
            </a:r>
          </a:p>
          <a:p>
            <a:endParaRPr lang="en-US" altLang="ko-KR" sz="1200" b="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The surface coverage of </a:t>
            </a:r>
            <a:r>
              <a:rPr lang="en-US" altLang="ko-KR" sz="1200" kern="1200" baseline="0" dirty="0" err="1" smtClean="0">
                <a:solidFill>
                  <a:schemeClr val="tx1"/>
                </a:solidFill>
                <a:latin typeface="+mn-lt"/>
                <a:ea typeface="+mn-ea"/>
                <a:cs typeface="+mn-cs"/>
              </a:rPr>
              <a:t>cyt</a:t>
            </a:r>
            <a:r>
              <a:rPr lang="en-US" altLang="ko-KR" sz="1200" kern="1200" baseline="0" dirty="0" smtClean="0">
                <a:solidFill>
                  <a:schemeClr val="tx1"/>
                </a:solidFill>
                <a:latin typeface="+mn-lt"/>
                <a:ea typeface="+mn-ea"/>
                <a:cs typeface="+mn-cs"/>
              </a:rPr>
              <a:t> b</a:t>
            </a:r>
            <a:r>
              <a:rPr lang="en-US" altLang="ko-KR" sz="1200" kern="1200" baseline="-25000" dirty="0" smtClean="0">
                <a:solidFill>
                  <a:schemeClr val="tx1"/>
                </a:solidFill>
                <a:latin typeface="+mn-lt"/>
                <a:ea typeface="+mn-ea"/>
                <a:cs typeface="+mn-cs"/>
              </a:rPr>
              <a:t>6</a:t>
            </a:r>
            <a:r>
              <a:rPr lang="en-US" altLang="ko-KR" sz="1200" kern="1200" baseline="0" dirty="0" smtClean="0">
                <a:solidFill>
                  <a:schemeClr val="tx1"/>
                </a:solidFill>
                <a:latin typeface="+mn-lt"/>
                <a:ea typeface="+mn-ea"/>
                <a:cs typeface="+mn-cs"/>
              </a:rPr>
              <a:t>f and </a:t>
            </a:r>
            <a:r>
              <a:rPr lang="en-US" altLang="ko-KR" sz="1200" kern="1200" baseline="0" dirty="0" err="1" smtClean="0">
                <a:solidFill>
                  <a:schemeClr val="tx1"/>
                </a:solidFill>
                <a:latin typeface="+mn-lt"/>
                <a:ea typeface="+mn-ea"/>
                <a:cs typeface="+mn-cs"/>
              </a:rPr>
              <a:t>plastocyanin</a:t>
            </a:r>
            <a:r>
              <a:rPr lang="en-US" altLang="ko-KR" sz="1200" kern="1200" baseline="0" dirty="0" smtClean="0">
                <a:solidFill>
                  <a:schemeClr val="tx1"/>
                </a:solidFill>
                <a:latin typeface="+mn-lt"/>
                <a:ea typeface="+mn-ea"/>
                <a:cs typeface="+mn-cs"/>
              </a:rPr>
              <a:t> was 1.2 and 0.6 </a:t>
            </a:r>
            <a:r>
              <a:rPr lang="en-US" altLang="ko-KR" sz="1200" kern="1200" baseline="0" dirty="0" err="1" smtClean="0">
                <a:solidFill>
                  <a:schemeClr val="tx1"/>
                </a:solidFill>
                <a:latin typeface="+mn-lt"/>
                <a:ea typeface="+mn-ea"/>
                <a:cs typeface="+mn-cs"/>
              </a:rPr>
              <a:t>nmol</a:t>
            </a:r>
            <a:r>
              <a:rPr lang="en-US" altLang="ko-KR" sz="1200" kern="1200" baseline="0" dirty="0" smtClean="0">
                <a:solidFill>
                  <a:schemeClr val="tx1"/>
                </a:solidFill>
                <a:latin typeface="+mn-lt"/>
                <a:ea typeface="+mn-ea"/>
                <a:cs typeface="+mn-cs"/>
              </a:rPr>
              <a:t> cm</a:t>
            </a:r>
            <a:r>
              <a:rPr lang="en-US" altLang="ko-KR" sz="1200" kern="1200" baseline="30000" dirty="0" smtClean="0">
                <a:solidFill>
                  <a:schemeClr val="tx1"/>
                </a:solidFill>
                <a:latin typeface="+mn-lt"/>
                <a:ea typeface="+mn-ea"/>
                <a:cs typeface="+mn-cs"/>
              </a:rPr>
              <a:t>-2 </a:t>
            </a:r>
            <a:r>
              <a:rPr lang="en-US" altLang="ko-KR" sz="1200" kern="1200" baseline="0" dirty="0" smtClean="0">
                <a:solidFill>
                  <a:schemeClr val="tx1"/>
                </a:solidFill>
                <a:latin typeface="+mn-lt"/>
                <a:ea typeface="+mn-ea"/>
                <a:cs typeface="+mn-cs"/>
              </a:rPr>
              <a:t>respectively.</a:t>
            </a:r>
            <a:endParaRPr lang="en-US" altLang="ko-KR" sz="1200" b="0" kern="1200" baseline="3000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14</a:t>
            </a:fld>
            <a:endParaRPr lang="ko-KR" altLang="en-US" smtClean="0">
              <a:solidFill>
                <a:prstClr val="black"/>
              </a:solidFill>
            </a:endParaRPr>
          </a:p>
        </p:txBody>
      </p:sp>
    </p:spTree>
    <p:extLst>
      <p:ext uri="{BB962C8B-B14F-4D97-AF65-F5344CB8AC3E}">
        <p14:creationId xmlns:p14="http://schemas.microsoft.com/office/powerpoint/2010/main" val="3208568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kern="1200" baseline="0" dirty="0" smtClean="0">
                <a:solidFill>
                  <a:schemeClr val="tx1"/>
                </a:solidFill>
                <a:latin typeface="+mn-lt"/>
                <a:ea typeface="+mn-ea"/>
                <a:cs typeface="+mn-cs"/>
              </a:rPr>
              <a:t>To confirm that the peaks at 0.2 V can be attributed to </a:t>
            </a:r>
            <a:r>
              <a:rPr lang="en-US" altLang="ko-KR" sz="1200" kern="1200" baseline="0" dirty="0" err="1" smtClean="0">
                <a:solidFill>
                  <a:schemeClr val="tx1"/>
                </a:solidFill>
                <a:latin typeface="+mn-lt"/>
                <a:ea typeface="+mn-ea"/>
                <a:cs typeface="+mn-cs"/>
              </a:rPr>
              <a:t>plastocyanin</a:t>
            </a:r>
            <a:r>
              <a:rPr lang="en-US" altLang="ko-KR" sz="1200" kern="1200" baseline="0" dirty="0" smtClean="0">
                <a:solidFill>
                  <a:schemeClr val="tx1"/>
                </a:solidFill>
                <a:latin typeface="+mn-lt"/>
                <a:ea typeface="+mn-ea"/>
                <a:cs typeface="+mn-cs"/>
              </a:rPr>
              <a:t> </a:t>
            </a:r>
            <a:r>
              <a:rPr lang="en-US" altLang="ko-KR" sz="1200" kern="1200" baseline="0" dirty="0" err="1" smtClean="0">
                <a:solidFill>
                  <a:schemeClr val="tx1"/>
                </a:solidFill>
                <a:latin typeface="+mn-lt"/>
                <a:ea typeface="+mn-ea"/>
                <a:cs typeface="+mn-cs"/>
              </a:rPr>
              <a:t>redox</a:t>
            </a:r>
            <a:r>
              <a:rPr lang="en-US" altLang="ko-KR" sz="1200" kern="1200" baseline="0" dirty="0" smtClean="0">
                <a:solidFill>
                  <a:schemeClr val="tx1"/>
                </a:solidFill>
                <a:latin typeface="+mn-lt"/>
                <a:ea typeface="+mn-ea"/>
                <a:cs typeface="+mn-cs"/>
              </a:rPr>
              <a:t> activity, a separate </a:t>
            </a:r>
            <a:r>
              <a:rPr lang="en-US" altLang="ko-KR" sz="1200" kern="1200" baseline="0" dirty="0" err="1" smtClean="0">
                <a:solidFill>
                  <a:schemeClr val="tx1"/>
                </a:solidFill>
                <a:latin typeface="+mn-lt"/>
                <a:ea typeface="+mn-ea"/>
                <a:cs typeface="+mn-cs"/>
              </a:rPr>
              <a:t>plastocyanin</a:t>
            </a:r>
            <a:r>
              <a:rPr lang="en-US" altLang="ko-KR" sz="1200" kern="1200" baseline="0" dirty="0" smtClean="0">
                <a:solidFill>
                  <a:schemeClr val="tx1"/>
                </a:solidFill>
                <a:latin typeface="+mn-lt"/>
                <a:ea typeface="+mn-ea"/>
                <a:cs typeface="+mn-cs"/>
              </a:rPr>
              <a:t>-inhibition experiment was conducted to study the effect of inhibition on this </a:t>
            </a:r>
            <a:r>
              <a:rPr lang="en-US" altLang="ko-KR" sz="1200" kern="1200" baseline="0" dirty="0" err="1" smtClean="0">
                <a:solidFill>
                  <a:schemeClr val="tx1"/>
                </a:solidFill>
                <a:latin typeface="+mn-lt"/>
                <a:ea typeface="+mn-ea"/>
                <a:cs typeface="+mn-cs"/>
              </a:rPr>
              <a:t>redox</a:t>
            </a:r>
            <a:r>
              <a:rPr lang="en-US" altLang="ko-KR" sz="1200" kern="1200" baseline="0" dirty="0" smtClean="0">
                <a:solidFill>
                  <a:schemeClr val="tx1"/>
                </a:solidFill>
                <a:latin typeface="+mn-lt"/>
                <a:ea typeface="+mn-ea"/>
                <a:cs typeface="+mn-cs"/>
              </a:rPr>
              <a:t> peak.</a:t>
            </a:r>
          </a:p>
          <a:p>
            <a:endParaRPr lang="en-US" altLang="ko-KR" sz="1200" b="0" kern="1200" baseline="0" dirty="0" smtClean="0">
              <a:solidFill>
                <a:schemeClr val="tx1"/>
              </a:solidFill>
              <a:latin typeface="+mn-lt"/>
              <a:ea typeface="+mn-ea"/>
              <a:cs typeface="+mn-cs"/>
            </a:endParaRPr>
          </a:p>
          <a:p>
            <a:r>
              <a:rPr lang="en-US" altLang="ko-KR" sz="1200" b="0" kern="1200" baseline="0" dirty="0" smtClean="0">
                <a:solidFill>
                  <a:schemeClr val="tx1"/>
                </a:solidFill>
                <a:latin typeface="+mn-lt"/>
                <a:ea typeface="+mn-ea"/>
                <a:cs typeface="+mn-cs"/>
              </a:rPr>
              <a:t>As you can see, the </a:t>
            </a:r>
            <a:r>
              <a:rPr lang="en-US" altLang="ko-KR" sz="1200" kern="1200" baseline="0" dirty="0" err="1" smtClean="0">
                <a:solidFill>
                  <a:schemeClr val="tx1"/>
                </a:solidFill>
                <a:latin typeface="+mn-lt"/>
                <a:ea typeface="+mn-ea"/>
                <a:cs typeface="+mn-cs"/>
              </a:rPr>
              <a:t>plastocyanin</a:t>
            </a:r>
            <a:r>
              <a:rPr lang="en-US" altLang="ko-KR" sz="1200" kern="1200" baseline="0" dirty="0" smtClean="0">
                <a:solidFill>
                  <a:schemeClr val="tx1"/>
                </a:solidFill>
                <a:latin typeface="+mn-lt"/>
                <a:ea typeface="+mn-ea"/>
                <a:cs typeface="+mn-cs"/>
              </a:rPr>
              <a:t>-inhibition peak</a:t>
            </a:r>
            <a:r>
              <a:rPr lang="en-US" altLang="ko-KR" sz="1200" b="0" kern="1200" baseline="0" dirty="0" smtClean="0">
                <a:solidFill>
                  <a:schemeClr val="tx1"/>
                </a:solidFill>
                <a:latin typeface="+mn-lt"/>
                <a:ea typeface="+mn-ea"/>
                <a:cs typeface="+mn-cs"/>
              </a:rPr>
              <a:t> </a:t>
            </a:r>
            <a:r>
              <a:rPr lang="en-US" altLang="ko-KR" sz="1200" kern="1200" baseline="0" dirty="0" smtClean="0">
                <a:solidFill>
                  <a:schemeClr val="tx1"/>
                </a:solidFill>
                <a:latin typeface="+mn-lt"/>
                <a:ea typeface="+mn-ea"/>
                <a:cs typeface="+mn-cs"/>
              </a:rPr>
              <a:t>showed a dramatic 73% reduction in the oxidation peak at 0.2 V.</a:t>
            </a:r>
            <a:endParaRPr lang="en-US" altLang="ko-KR" sz="1200" b="0" kern="1200" baseline="0" dirty="0" smtClean="0">
              <a:solidFill>
                <a:schemeClr val="tx1"/>
              </a:solidFill>
              <a:latin typeface="+mn-lt"/>
              <a:ea typeface="+mn-ea"/>
              <a:cs typeface="+mn-cs"/>
            </a:endParaRPr>
          </a:p>
          <a:p>
            <a:endParaRPr lang="en-US" altLang="ko-KR" sz="1200" b="0" kern="1200" baseline="3000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15</a:t>
            </a:fld>
            <a:endParaRPr lang="ko-KR" altLang="en-US" smtClean="0">
              <a:solidFill>
                <a:prstClr val="black"/>
              </a:solidFill>
            </a:endParaRPr>
          </a:p>
        </p:txBody>
      </p:sp>
    </p:spTree>
    <p:extLst>
      <p:ext uri="{BB962C8B-B14F-4D97-AF65-F5344CB8AC3E}">
        <p14:creationId xmlns:p14="http://schemas.microsoft.com/office/powerpoint/2010/main" val="671789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kern="1200" baseline="0" dirty="0" smtClean="0">
                <a:solidFill>
                  <a:schemeClr val="tx1"/>
                </a:solidFill>
                <a:latin typeface="+mn-lt"/>
                <a:ea typeface="+mn-ea"/>
                <a:cs typeface="+mn-cs"/>
              </a:rPr>
              <a:t>As shown in Fig. 4a, in the presence of mediator, a single dominant oxidation peak was observed masking the </a:t>
            </a:r>
            <a:r>
              <a:rPr lang="en-US" altLang="ko-KR" sz="1200" kern="1200" baseline="0" dirty="0" err="1" smtClean="0">
                <a:solidFill>
                  <a:schemeClr val="tx1"/>
                </a:solidFill>
                <a:latin typeface="+mn-lt"/>
                <a:ea typeface="+mn-ea"/>
                <a:cs typeface="+mn-cs"/>
              </a:rPr>
              <a:t>redox</a:t>
            </a:r>
            <a:r>
              <a:rPr lang="en-US" altLang="ko-KR" sz="1200" kern="1200" baseline="0" dirty="0" smtClean="0">
                <a:solidFill>
                  <a:schemeClr val="tx1"/>
                </a:solidFill>
                <a:latin typeface="+mn-lt"/>
                <a:ea typeface="+mn-ea"/>
                <a:cs typeface="+mn-cs"/>
              </a:rPr>
              <a:t> responses of both </a:t>
            </a:r>
            <a:r>
              <a:rPr lang="en-US" altLang="ko-KR" sz="1200" kern="1200" baseline="0" dirty="0" err="1" smtClean="0">
                <a:solidFill>
                  <a:schemeClr val="tx1"/>
                </a:solidFill>
                <a:latin typeface="+mn-lt"/>
                <a:ea typeface="+mn-ea"/>
                <a:cs typeface="+mn-cs"/>
              </a:rPr>
              <a:t>cyt</a:t>
            </a:r>
            <a:r>
              <a:rPr lang="en-US" altLang="ko-KR" sz="1200" kern="1200" baseline="0" dirty="0" smtClean="0">
                <a:solidFill>
                  <a:schemeClr val="tx1"/>
                </a:solidFill>
                <a:latin typeface="+mn-lt"/>
                <a:ea typeface="+mn-ea"/>
                <a:cs typeface="+mn-cs"/>
              </a:rPr>
              <a:t> b</a:t>
            </a:r>
            <a:r>
              <a:rPr lang="en-US" altLang="ko-KR" sz="1200" kern="1200" baseline="-25000" dirty="0" smtClean="0">
                <a:solidFill>
                  <a:schemeClr val="tx1"/>
                </a:solidFill>
                <a:latin typeface="+mn-lt"/>
                <a:ea typeface="+mn-ea"/>
                <a:cs typeface="+mn-cs"/>
              </a:rPr>
              <a:t>6</a:t>
            </a:r>
            <a:r>
              <a:rPr lang="en-US" altLang="ko-KR" sz="1200" kern="1200" baseline="0" dirty="0" smtClean="0">
                <a:solidFill>
                  <a:schemeClr val="tx1"/>
                </a:solidFill>
                <a:latin typeface="+mn-lt"/>
                <a:ea typeface="+mn-ea"/>
                <a:cs typeface="+mn-cs"/>
              </a:rPr>
              <a:t>f and </a:t>
            </a:r>
            <a:r>
              <a:rPr lang="en-US" altLang="ko-KR" sz="1200" kern="1200" baseline="0" dirty="0" err="1" smtClean="0">
                <a:solidFill>
                  <a:schemeClr val="tx1"/>
                </a:solidFill>
                <a:latin typeface="+mn-lt"/>
                <a:ea typeface="+mn-ea"/>
                <a:cs typeface="+mn-cs"/>
              </a:rPr>
              <a:t>plastocyanin</a:t>
            </a:r>
            <a:r>
              <a:rPr lang="en-US" altLang="ko-KR" sz="1200" kern="1200" baseline="0" dirty="0" smtClean="0">
                <a:solidFill>
                  <a:schemeClr val="tx1"/>
                </a:solidFill>
                <a:latin typeface="+mn-lt"/>
                <a:ea typeface="+mn-ea"/>
                <a:cs typeface="+mn-cs"/>
              </a:rPr>
              <a:t> observed.</a:t>
            </a:r>
          </a:p>
          <a:p>
            <a:endParaRPr lang="en-US" altLang="ko-KR" sz="1200" b="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This confirms the existence of the mediated electron transport pathway (c) as suggested in Fig. 1.</a:t>
            </a:r>
          </a:p>
          <a:p>
            <a:endParaRPr lang="en-US" altLang="ko-KR" sz="1200" b="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The O</a:t>
            </a:r>
            <a:r>
              <a:rPr lang="en-US" altLang="ko-KR" sz="1200" kern="1200" baseline="-25000" dirty="0" smtClean="0">
                <a:solidFill>
                  <a:schemeClr val="tx1"/>
                </a:solidFill>
                <a:latin typeface="+mn-lt"/>
                <a:ea typeface="+mn-ea"/>
                <a:cs typeface="+mn-cs"/>
              </a:rPr>
              <a:t>2</a:t>
            </a:r>
            <a:r>
              <a:rPr lang="en-US" altLang="ko-KR" sz="1200" kern="1200" baseline="0" dirty="0" smtClean="0">
                <a:solidFill>
                  <a:schemeClr val="tx1"/>
                </a:solidFill>
                <a:latin typeface="+mn-lt"/>
                <a:ea typeface="+mn-ea"/>
                <a:cs typeface="+mn-cs"/>
              </a:rPr>
              <a:t> evolution due to photo-induced water splitting in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 modified MWNT electrodes upon illumination is also evident in the </a:t>
            </a:r>
            <a:r>
              <a:rPr lang="en-US" altLang="ko-KR" sz="1200" kern="1200" baseline="0" dirty="0" err="1" smtClean="0">
                <a:solidFill>
                  <a:schemeClr val="tx1"/>
                </a:solidFill>
                <a:latin typeface="+mn-lt"/>
                <a:ea typeface="+mn-ea"/>
                <a:cs typeface="+mn-cs"/>
              </a:rPr>
              <a:t>voltammograms</a:t>
            </a:r>
            <a:r>
              <a:rPr lang="en-US" altLang="ko-KR" sz="1200" kern="1200" baseline="0" dirty="0" smtClean="0">
                <a:solidFill>
                  <a:schemeClr val="tx1"/>
                </a:solidFill>
                <a:latin typeface="+mn-lt"/>
                <a:ea typeface="+mn-ea"/>
                <a:cs typeface="+mn-cs"/>
              </a:rPr>
              <a:t> shown in Fig. 4b.</a:t>
            </a:r>
          </a:p>
          <a:p>
            <a:endParaRPr lang="en-US" altLang="ko-KR" sz="120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Oxygen reduction and </a:t>
            </a:r>
            <a:r>
              <a:rPr lang="en-US" altLang="ko-KR" sz="1200" kern="1200" baseline="0" dirty="0" err="1" smtClean="0">
                <a:solidFill>
                  <a:schemeClr val="tx1"/>
                </a:solidFill>
                <a:latin typeface="+mn-lt"/>
                <a:ea typeface="+mn-ea"/>
                <a:cs typeface="+mn-cs"/>
              </a:rPr>
              <a:t>ferricyanide</a:t>
            </a:r>
            <a:r>
              <a:rPr lang="en-US" altLang="ko-KR" sz="1200" kern="1200" baseline="0" dirty="0" smtClean="0">
                <a:solidFill>
                  <a:schemeClr val="tx1"/>
                </a:solidFill>
                <a:latin typeface="+mn-lt"/>
                <a:ea typeface="+mn-ea"/>
                <a:cs typeface="+mn-cs"/>
              </a:rPr>
              <a:t> oxidation were observed at -0.4 V and 0.3 V respectively.</a:t>
            </a:r>
          </a:p>
          <a:p>
            <a:endParaRPr lang="en-US" altLang="ko-KR" sz="1200" b="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The results suggest that the electron flux to the electrode could be greatly enhanced by [Fe(CN)</a:t>
            </a:r>
            <a:r>
              <a:rPr lang="en-US" altLang="ko-KR" sz="1200" kern="1200" baseline="-25000" dirty="0" smtClean="0">
                <a:solidFill>
                  <a:schemeClr val="tx1"/>
                </a:solidFill>
                <a:latin typeface="+mn-lt"/>
                <a:ea typeface="+mn-ea"/>
                <a:cs typeface="+mn-cs"/>
              </a:rPr>
              <a:t>6</a:t>
            </a:r>
            <a:r>
              <a:rPr lang="en-US" altLang="ko-KR" sz="1200" kern="1200" baseline="0" dirty="0" smtClean="0">
                <a:solidFill>
                  <a:schemeClr val="tx1"/>
                </a:solidFill>
                <a:latin typeface="+mn-lt"/>
                <a:ea typeface="+mn-ea"/>
                <a:cs typeface="+mn-cs"/>
              </a:rPr>
              <a:t>]</a:t>
            </a:r>
            <a:r>
              <a:rPr lang="en-US" altLang="ko-KR" sz="1200" kern="1200" baseline="30000" dirty="0" smtClean="0">
                <a:solidFill>
                  <a:schemeClr val="tx1"/>
                </a:solidFill>
                <a:latin typeface="+mn-lt"/>
                <a:ea typeface="+mn-ea"/>
                <a:cs typeface="+mn-cs"/>
              </a:rPr>
              <a:t>-3/-4</a:t>
            </a:r>
            <a:r>
              <a:rPr lang="en-US" altLang="ko-KR" sz="1200" kern="1200" baseline="0" dirty="0" smtClean="0">
                <a:solidFill>
                  <a:schemeClr val="tx1"/>
                </a:solidFill>
                <a:latin typeface="+mn-lt"/>
                <a:ea typeface="+mn-ea"/>
                <a:cs typeface="+mn-cs"/>
              </a:rPr>
              <a:t>, which acts as a mediator for electrochemical charge transfer between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 and MWNT electrodes.</a:t>
            </a:r>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16</a:t>
            </a:fld>
            <a:endParaRPr lang="ko-KR" altLang="en-US" smtClean="0">
              <a:solidFill>
                <a:prstClr val="black"/>
              </a:solidFill>
            </a:endParaRPr>
          </a:p>
        </p:txBody>
      </p:sp>
    </p:spTree>
    <p:extLst>
      <p:ext uri="{BB962C8B-B14F-4D97-AF65-F5344CB8AC3E}">
        <p14:creationId xmlns:p14="http://schemas.microsoft.com/office/powerpoint/2010/main" val="482157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kern="1200" baseline="0" dirty="0" smtClean="0">
                <a:solidFill>
                  <a:schemeClr val="tx1"/>
                </a:solidFill>
                <a:latin typeface="+mn-lt"/>
                <a:ea typeface="+mn-ea"/>
                <a:cs typeface="+mn-cs"/>
              </a:rPr>
              <a:t>Fig. 5a compares the open circuit potentials of unmodified and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 modified MWNT electrodes in the presence of a mediator.</a:t>
            </a:r>
          </a:p>
          <a:p>
            <a:endParaRPr lang="en-US" altLang="ko-KR" sz="1200" b="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Upon changing the illumination conditions between light and dark over several light on / light off cycles, a clear variation in the open circuit potential was observed, </a:t>
            </a:r>
          </a:p>
          <a:p>
            <a:r>
              <a:rPr lang="en-US" altLang="ko-KR" sz="1200" kern="1200" baseline="0" dirty="0" smtClean="0">
                <a:solidFill>
                  <a:schemeClr val="tx1"/>
                </a:solidFill>
                <a:latin typeface="+mn-lt"/>
                <a:ea typeface="+mn-ea"/>
                <a:cs typeface="+mn-cs"/>
              </a:rPr>
              <a:t>indicative of photo-electrochemical activity for the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–MWNT composite electrode.</a:t>
            </a:r>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17</a:t>
            </a:fld>
            <a:endParaRPr lang="ko-KR" altLang="en-US" smtClean="0">
              <a:solidFill>
                <a:prstClr val="black"/>
              </a:solidFill>
            </a:endParaRPr>
          </a:p>
        </p:txBody>
      </p:sp>
    </p:spTree>
    <p:extLst>
      <p:ext uri="{BB962C8B-B14F-4D97-AF65-F5344CB8AC3E}">
        <p14:creationId xmlns:p14="http://schemas.microsoft.com/office/powerpoint/2010/main" val="637672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b="0" dirty="0" smtClean="0"/>
              <a:t>Fig. 5 </a:t>
            </a:r>
            <a:r>
              <a:rPr lang="en-US" altLang="ko-KR" sz="1200" dirty="0" smtClean="0"/>
              <a:t>(b) is Photocurrent responses of the unmodified and </a:t>
            </a:r>
            <a:r>
              <a:rPr lang="en-US" altLang="ko-KR" sz="1200" dirty="0" err="1" smtClean="0"/>
              <a:t>thylakoid</a:t>
            </a:r>
            <a:r>
              <a:rPr lang="en-US" altLang="ko-KR" sz="1200" dirty="0" smtClean="0"/>
              <a:t> modified MWNT electrodes.</a:t>
            </a:r>
          </a:p>
          <a:p>
            <a:r>
              <a:rPr lang="en-US" altLang="ko-KR" sz="1200" dirty="0" smtClean="0"/>
              <a:t> </a:t>
            </a:r>
            <a:endParaRPr lang="en-US" altLang="ko-KR" sz="1200" b="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The photocurrent of </a:t>
            </a:r>
            <a:r>
              <a:rPr lang="en-US" altLang="ko-KR" sz="1200" dirty="0" err="1" smtClean="0"/>
              <a:t>thylakoid</a:t>
            </a:r>
            <a:r>
              <a:rPr lang="en-US" altLang="ko-KR" sz="1200" dirty="0" smtClean="0"/>
              <a:t> modified MWNT electrode</a:t>
            </a:r>
            <a:r>
              <a:rPr lang="en-US" altLang="ko-KR" sz="1200" kern="1200" baseline="0" dirty="0" smtClean="0">
                <a:solidFill>
                  <a:schemeClr val="tx1"/>
                </a:solidFill>
                <a:latin typeface="+mn-lt"/>
                <a:ea typeface="+mn-ea"/>
                <a:cs typeface="+mn-cs"/>
              </a:rPr>
              <a:t> ranged from 30 </a:t>
            </a:r>
            <a:r>
              <a:rPr lang="el-GR" altLang="ko-KR" sz="1200" kern="1200" baseline="0" dirty="0" smtClean="0">
                <a:solidFill>
                  <a:schemeClr val="tx1"/>
                </a:solidFill>
                <a:latin typeface="+mn-lt"/>
                <a:ea typeface="+mn-ea"/>
                <a:cs typeface="+mn-cs"/>
              </a:rPr>
              <a:t>μ</a:t>
            </a:r>
            <a:r>
              <a:rPr lang="en-US" altLang="ko-KR" sz="1200" kern="1200" baseline="0" dirty="0" smtClean="0">
                <a:solidFill>
                  <a:schemeClr val="tx1"/>
                </a:solidFill>
                <a:latin typeface="+mn-lt"/>
                <a:ea typeface="+mn-ea"/>
                <a:cs typeface="+mn-cs"/>
              </a:rPr>
              <a:t>A cm</a:t>
            </a:r>
            <a:r>
              <a:rPr lang="en-US" altLang="ko-KR" sz="1200" kern="1200" baseline="30000" dirty="0" smtClean="0">
                <a:solidFill>
                  <a:schemeClr val="tx1"/>
                </a:solidFill>
                <a:latin typeface="+mn-lt"/>
                <a:ea typeface="+mn-ea"/>
                <a:cs typeface="+mn-cs"/>
              </a:rPr>
              <a:t>-2</a:t>
            </a:r>
            <a:r>
              <a:rPr lang="en-US" altLang="ko-KR" sz="1200" kern="1200" baseline="0" dirty="0" smtClean="0">
                <a:solidFill>
                  <a:schemeClr val="tx1"/>
                </a:solidFill>
                <a:latin typeface="+mn-lt"/>
                <a:ea typeface="+mn-ea"/>
                <a:cs typeface="+mn-cs"/>
              </a:rPr>
              <a:t> during initial cycles eventually attaining steady state within ~400 s in the range of 23 </a:t>
            </a:r>
            <a:r>
              <a:rPr lang="el-GR" altLang="ko-KR" sz="1200" kern="1200" baseline="0" dirty="0" smtClean="0">
                <a:solidFill>
                  <a:schemeClr val="tx1"/>
                </a:solidFill>
                <a:latin typeface="+mn-lt"/>
                <a:ea typeface="+mn-ea"/>
                <a:cs typeface="+mn-cs"/>
              </a:rPr>
              <a:t>μ</a:t>
            </a:r>
            <a:r>
              <a:rPr lang="en-US" altLang="ko-KR" sz="1200" kern="1200" baseline="0" dirty="0" smtClean="0">
                <a:solidFill>
                  <a:schemeClr val="tx1"/>
                </a:solidFill>
                <a:latin typeface="+mn-lt"/>
                <a:ea typeface="+mn-ea"/>
                <a:cs typeface="+mn-cs"/>
              </a:rPr>
              <a:t>A cm</a:t>
            </a:r>
            <a:r>
              <a:rPr lang="en-US" altLang="ko-KR" sz="1200" kern="1200" baseline="30000" dirty="0" smtClean="0">
                <a:solidFill>
                  <a:schemeClr val="tx1"/>
                </a:solidFill>
                <a:latin typeface="+mn-lt"/>
                <a:ea typeface="+mn-ea"/>
                <a:cs typeface="+mn-cs"/>
              </a:rPr>
              <a:t>-2</a:t>
            </a:r>
            <a:r>
              <a:rPr lang="en-US" altLang="ko-KR" sz="1200" kern="1200" baseline="-25000" dirty="0" smtClean="0">
                <a:solidFill>
                  <a:schemeClr val="tx1"/>
                </a:solidFill>
                <a:latin typeface="+mn-lt"/>
                <a:ea typeface="+mn-ea"/>
                <a:cs typeface="+mn-cs"/>
              </a:rPr>
              <a:t>.</a:t>
            </a:r>
          </a:p>
          <a:p>
            <a:endParaRPr lang="en-US" altLang="ko-KR" sz="1200" kern="1200" baseline="-2500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As you can see in Fig. S7, the immobilized </a:t>
            </a:r>
            <a:r>
              <a:rPr lang="en-US" altLang="ko-KR" sz="1200" kern="1200" baseline="0" dirty="0" err="1" smtClean="0">
                <a:solidFill>
                  <a:schemeClr val="tx1"/>
                </a:solidFill>
                <a:latin typeface="+mn-lt"/>
                <a:ea typeface="+mn-ea"/>
                <a:cs typeface="+mn-cs"/>
              </a:rPr>
              <a:t>thylakoids</a:t>
            </a:r>
            <a:r>
              <a:rPr lang="en-US" altLang="ko-KR" sz="1200" kern="1200" baseline="0" dirty="0" smtClean="0">
                <a:solidFill>
                  <a:schemeClr val="tx1"/>
                </a:solidFill>
                <a:latin typeface="+mn-lt"/>
                <a:ea typeface="+mn-ea"/>
                <a:cs typeface="+mn-cs"/>
              </a:rPr>
              <a:t> have significant advantages over freestanding suspended </a:t>
            </a:r>
            <a:r>
              <a:rPr lang="en-US" altLang="ko-KR" sz="1200" kern="1200" baseline="0" dirty="0" err="1" smtClean="0">
                <a:solidFill>
                  <a:schemeClr val="tx1"/>
                </a:solidFill>
                <a:latin typeface="+mn-lt"/>
                <a:ea typeface="+mn-ea"/>
                <a:cs typeface="+mn-cs"/>
              </a:rPr>
              <a:t>thylakoids</a:t>
            </a:r>
            <a:r>
              <a:rPr lang="en-US" altLang="ko-KR" sz="1200" kern="1200" baseline="0" dirty="0" smtClean="0">
                <a:solidFill>
                  <a:schemeClr val="tx1"/>
                </a:solidFill>
                <a:latin typeface="+mn-lt"/>
                <a:ea typeface="+mn-ea"/>
                <a:cs typeface="+mn-cs"/>
              </a:rPr>
              <a:t> in solution.</a:t>
            </a:r>
          </a:p>
          <a:p>
            <a:endParaRPr lang="en-US" altLang="ko-KR" sz="1200" kern="1200" baseline="0" dirty="0" smtClean="0">
              <a:solidFill>
                <a:schemeClr val="tx1"/>
              </a:solidFill>
              <a:latin typeface="+mn-lt"/>
              <a:ea typeface="+mn-ea"/>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baseline="0" dirty="0" smtClean="0">
                <a:solidFill>
                  <a:schemeClr val="tx1"/>
                </a:solidFill>
                <a:latin typeface="+mn-lt"/>
                <a:ea typeface="+mn-ea"/>
                <a:cs typeface="+mn-cs"/>
              </a:rPr>
              <a:t>Therefore the immobilization method is vital for enhanced electron transfer and high photocurrents.</a:t>
            </a:r>
          </a:p>
          <a:p>
            <a:endParaRPr lang="en-US" altLang="ko-KR" sz="1200" kern="1200" baseline="0" dirty="0" smtClean="0">
              <a:solidFill>
                <a:schemeClr val="tx1"/>
              </a:solidFill>
              <a:latin typeface="+mn-lt"/>
              <a:ea typeface="+mn-ea"/>
              <a:cs typeface="+mn-cs"/>
            </a:endParaRPr>
          </a:p>
          <a:p>
            <a:endParaRPr lang="en-US" altLang="ko-KR" sz="1200" kern="1200" baseline="0" dirty="0" smtClean="0">
              <a:solidFill>
                <a:schemeClr val="tx1"/>
              </a:solidFill>
              <a:latin typeface="+mn-lt"/>
              <a:ea typeface="+mn-ea"/>
              <a:cs typeface="+mn-cs"/>
            </a:endParaRPr>
          </a:p>
          <a:p>
            <a:endParaRPr lang="en-US" altLang="ko-KR" sz="1200" b="0" kern="1200" baseline="0" dirty="0" smtClean="0">
              <a:solidFill>
                <a:schemeClr val="tx1"/>
              </a:solidFill>
              <a:latin typeface="+mn-lt"/>
              <a:ea typeface="+mn-ea"/>
              <a:cs typeface="+mn-cs"/>
            </a:endParaRPr>
          </a:p>
          <a:p>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18</a:t>
            </a:fld>
            <a:endParaRPr lang="ko-KR" altLang="en-US" smtClean="0">
              <a:solidFill>
                <a:prstClr val="black"/>
              </a:solidFill>
            </a:endParaRPr>
          </a:p>
        </p:txBody>
      </p:sp>
    </p:spTree>
    <p:extLst>
      <p:ext uri="{BB962C8B-B14F-4D97-AF65-F5344CB8AC3E}">
        <p14:creationId xmlns:p14="http://schemas.microsoft.com/office/powerpoint/2010/main" val="2386527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dirty="0" smtClean="0"/>
              <a:t>Fig 5(c) is </a:t>
            </a:r>
            <a:r>
              <a:rPr lang="en-US" altLang="ko-KR" sz="1200" dirty="0" err="1" smtClean="0"/>
              <a:t>Nyquist</a:t>
            </a:r>
            <a:r>
              <a:rPr lang="en-US" altLang="ko-KR" sz="1200" dirty="0" smtClean="0"/>
              <a:t> plots for </a:t>
            </a:r>
            <a:r>
              <a:rPr lang="en-US" altLang="ko-KR" sz="1200" dirty="0" err="1" smtClean="0"/>
              <a:t>thylakoid</a:t>
            </a:r>
            <a:r>
              <a:rPr lang="en-US" altLang="ko-KR" sz="1200" dirty="0" smtClean="0"/>
              <a:t>–MWNT composites under light and dark conditions. </a:t>
            </a:r>
            <a:endParaRPr lang="en-US" altLang="ko-KR" sz="1200" b="0" kern="1200" baseline="0" dirty="0" smtClean="0">
              <a:solidFill>
                <a:schemeClr val="tx1"/>
              </a:solidFill>
              <a:latin typeface="+mn-lt"/>
              <a:ea typeface="+mn-ea"/>
              <a:cs typeface="+mn-cs"/>
            </a:endParaRPr>
          </a:p>
          <a:p>
            <a:endParaRPr lang="en-US" altLang="ko-KR" sz="1200" b="0" kern="1200" baseline="0" dirty="0" smtClean="0">
              <a:solidFill>
                <a:schemeClr val="tx1"/>
              </a:solidFill>
              <a:latin typeface="+mn-lt"/>
              <a:ea typeface="+mn-ea"/>
              <a:cs typeface="+mn-cs"/>
            </a:endParaRPr>
          </a:p>
          <a:p>
            <a:r>
              <a:rPr lang="en-US" altLang="ko-KR" sz="1200" b="0" kern="1200" baseline="0" dirty="0" smtClean="0">
                <a:solidFill>
                  <a:schemeClr val="tx1"/>
                </a:solidFill>
                <a:latin typeface="+mn-lt"/>
                <a:ea typeface="+mn-ea"/>
                <a:cs typeface="+mn-cs"/>
              </a:rPr>
              <a:t>The shape of the </a:t>
            </a:r>
            <a:r>
              <a:rPr lang="en-US" altLang="ko-KR" sz="1200" b="0" kern="1200" baseline="0" dirty="0" err="1" smtClean="0">
                <a:solidFill>
                  <a:schemeClr val="tx1"/>
                </a:solidFill>
                <a:latin typeface="+mn-lt"/>
                <a:ea typeface="+mn-ea"/>
                <a:cs typeface="+mn-cs"/>
              </a:rPr>
              <a:t>Nyquist</a:t>
            </a:r>
            <a:r>
              <a:rPr lang="en-US" altLang="ko-KR" sz="1200" b="0" kern="1200" baseline="0" dirty="0" smtClean="0">
                <a:solidFill>
                  <a:schemeClr val="tx1"/>
                </a:solidFill>
                <a:latin typeface="+mn-lt"/>
                <a:ea typeface="+mn-ea"/>
                <a:cs typeface="+mn-cs"/>
              </a:rPr>
              <a:t> profiles shows a clear difference in the impedance between light and dark conditions.</a:t>
            </a:r>
          </a:p>
          <a:p>
            <a:pPr marL="0" marR="0" indent="0" algn="l" defTabSz="914400" rtl="0" eaLnBrk="0" fontAlgn="base" latinLnBrk="1" hangingPunct="0">
              <a:lnSpc>
                <a:spcPct val="100000"/>
              </a:lnSpc>
              <a:spcBef>
                <a:spcPct val="30000"/>
              </a:spcBef>
              <a:spcAft>
                <a:spcPct val="0"/>
              </a:spcAft>
              <a:buClrTx/>
              <a:buSzTx/>
              <a:buFontTx/>
              <a:buNone/>
              <a:tabLst/>
              <a:defRPr/>
            </a:pPr>
            <a:endParaRPr lang="en-US" altLang="ko-KR" sz="1200" dirty="0" smtClean="0"/>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dirty="0" smtClean="0"/>
              <a:t>The fitted values for </a:t>
            </a:r>
            <a:r>
              <a:rPr lang="en-US" altLang="ko-KR" sz="1200" dirty="0" err="1" smtClean="0"/>
              <a:t>R</a:t>
            </a:r>
            <a:r>
              <a:rPr lang="en-US" altLang="ko-KR" sz="1200" baseline="-25000" dirty="0" err="1" smtClean="0"/>
              <a:t>ct</a:t>
            </a:r>
            <a:r>
              <a:rPr lang="en-US" altLang="ko-KR" sz="1200" dirty="0" smtClean="0"/>
              <a:t> were 87 and 317 k</a:t>
            </a:r>
            <a:r>
              <a:rPr lang="el-GR" altLang="ko-KR" sz="1200" dirty="0" smtClean="0"/>
              <a:t>Ω</a:t>
            </a:r>
            <a:r>
              <a:rPr lang="en-US" altLang="ko-KR" sz="1200" dirty="0" smtClean="0"/>
              <a:t> under light and dark conditions respectively.</a:t>
            </a:r>
            <a:endParaRPr lang="ko-KR" altLang="en-US" sz="1200" dirty="0" smtClean="0"/>
          </a:p>
          <a:p>
            <a:endParaRPr lang="en-US" altLang="ko-KR" sz="1200" b="0" kern="1200" baseline="0" dirty="0" smtClean="0">
              <a:solidFill>
                <a:schemeClr val="tx1"/>
              </a:solidFill>
              <a:latin typeface="+mn-lt"/>
              <a:ea typeface="+mn-ea"/>
              <a:cs typeface="+mn-cs"/>
            </a:endParaRPr>
          </a:p>
          <a:p>
            <a:r>
              <a:rPr lang="en-US" altLang="ko-KR" sz="1200" b="0" kern="1200" baseline="0" dirty="0" smtClean="0">
                <a:solidFill>
                  <a:schemeClr val="tx1"/>
                </a:solidFill>
                <a:latin typeface="+mn-lt"/>
                <a:ea typeface="+mn-ea"/>
                <a:cs typeface="+mn-cs"/>
              </a:rPr>
              <a:t>The results indicate an enhanced kinetic activity due to lowered charge transfer impedance for electrochemical charge transfer in </a:t>
            </a:r>
            <a:r>
              <a:rPr lang="en-US" altLang="ko-KR" sz="1200" b="0" kern="1200" baseline="0" dirty="0" err="1" smtClean="0">
                <a:solidFill>
                  <a:schemeClr val="tx1"/>
                </a:solidFill>
                <a:latin typeface="+mn-lt"/>
                <a:ea typeface="+mn-ea"/>
                <a:cs typeface="+mn-cs"/>
              </a:rPr>
              <a:t>thylakoid</a:t>
            </a:r>
            <a:r>
              <a:rPr lang="en-US" altLang="ko-KR" sz="1200" b="0" kern="1200" baseline="0" dirty="0" smtClean="0">
                <a:solidFill>
                  <a:schemeClr val="tx1"/>
                </a:solidFill>
                <a:latin typeface="+mn-lt"/>
                <a:ea typeface="+mn-ea"/>
                <a:cs typeface="+mn-cs"/>
              </a:rPr>
              <a:t>–MWNT composites under illumination.</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19</a:t>
            </a:fld>
            <a:endParaRPr lang="ko-KR" altLang="en-US" smtClean="0">
              <a:solidFill>
                <a:prstClr val="black"/>
              </a:solidFill>
            </a:endParaRPr>
          </a:p>
        </p:txBody>
      </p:sp>
    </p:spTree>
    <p:extLst>
      <p:ext uri="{BB962C8B-B14F-4D97-AF65-F5344CB8AC3E}">
        <p14:creationId xmlns:p14="http://schemas.microsoft.com/office/powerpoint/2010/main" val="1634161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kern="1200" baseline="0" dirty="0" smtClean="0">
                <a:solidFill>
                  <a:schemeClr val="tx1"/>
                </a:solidFill>
                <a:latin typeface="+mn-lt"/>
                <a:ea typeface="+mn-ea"/>
                <a:cs typeface="+mn-cs"/>
              </a:rPr>
              <a:t>As shown in Fig. 6, </a:t>
            </a:r>
            <a:r>
              <a:rPr lang="en-US" altLang="ko-KR" sz="1200" kern="1200" baseline="0" dirty="0" err="1" smtClean="0">
                <a:solidFill>
                  <a:schemeClr val="tx1"/>
                </a:solidFill>
                <a:latin typeface="+mn-lt"/>
                <a:ea typeface="+mn-ea"/>
                <a:cs typeface="+mn-cs"/>
              </a:rPr>
              <a:t>potentiostatic</a:t>
            </a:r>
            <a:r>
              <a:rPr lang="en-US" altLang="ko-KR" sz="1200" kern="1200" baseline="0" dirty="0" smtClean="0">
                <a:solidFill>
                  <a:schemeClr val="tx1"/>
                </a:solidFill>
                <a:latin typeface="+mn-lt"/>
                <a:ea typeface="+mn-ea"/>
                <a:cs typeface="+mn-cs"/>
              </a:rPr>
              <a:t> tests at 0.2 V on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–MWNT composites showed that when DCMU was used, the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 activity was severely</a:t>
            </a:r>
          </a:p>
          <a:p>
            <a:r>
              <a:rPr lang="en-US" altLang="ko-KR" sz="1200" kern="1200" baseline="0" dirty="0" smtClean="0">
                <a:solidFill>
                  <a:schemeClr val="tx1"/>
                </a:solidFill>
                <a:latin typeface="+mn-lt"/>
                <a:ea typeface="+mn-ea"/>
                <a:cs typeface="+mn-cs"/>
              </a:rPr>
              <a:t>inhibited thereby drastically reducing the photocurrents during the light on–off tests.</a:t>
            </a:r>
          </a:p>
          <a:p>
            <a:endParaRPr lang="en-US" altLang="ko-KR" sz="120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DCMU is a herbicide that specifically blocks the Q</a:t>
            </a:r>
            <a:r>
              <a:rPr lang="en-US" altLang="ko-KR" sz="1200" kern="1200" baseline="-25000" dirty="0" smtClean="0">
                <a:solidFill>
                  <a:schemeClr val="tx1"/>
                </a:solidFill>
                <a:latin typeface="+mn-lt"/>
                <a:ea typeface="+mn-ea"/>
                <a:cs typeface="+mn-cs"/>
              </a:rPr>
              <a:t>B</a:t>
            </a:r>
            <a:r>
              <a:rPr lang="en-US" altLang="ko-KR" sz="1200" kern="1200" baseline="0" dirty="0" smtClean="0">
                <a:solidFill>
                  <a:schemeClr val="tx1"/>
                </a:solidFill>
                <a:latin typeface="+mn-lt"/>
                <a:ea typeface="+mn-ea"/>
                <a:cs typeface="+mn-cs"/>
              </a:rPr>
              <a:t> site in the PSII complex.</a:t>
            </a:r>
          </a:p>
          <a:p>
            <a:endParaRPr lang="en-US" altLang="ko-KR" sz="1200" b="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This confirms that the electrons originate from PSII.</a:t>
            </a:r>
          </a:p>
          <a:p>
            <a:endParaRPr lang="en-US" altLang="ko-KR" sz="1200" b="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As shown in Figure S10, the presence of the PSI inhibitor did not significantly reduce the photo-electrochemical response of the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-MWNT composites. </a:t>
            </a:r>
          </a:p>
          <a:p>
            <a:endParaRPr lang="en-US" altLang="ko-KR" sz="1200" b="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The results reiterate that water oxidation at PSII was the major source for photocurrents in the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 composites.</a:t>
            </a:r>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20</a:t>
            </a:fld>
            <a:endParaRPr lang="ko-KR" altLang="en-US" smtClean="0">
              <a:solidFill>
                <a:prstClr val="black"/>
              </a:solidFill>
            </a:endParaRPr>
          </a:p>
        </p:txBody>
      </p:sp>
    </p:spTree>
    <p:extLst>
      <p:ext uri="{BB962C8B-B14F-4D97-AF65-F5344CB8AC3E}">
        <p14:creationId xmlns:p14="http://schemas.microsoft.com/office/powerpoint/2010/main" val="2666752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ko-KR" altLang="en-US" sz="1200" kern="1200" baseline="0" dirty="0" smtClean="0">
                <a:solidFill>
                  <a:schemeClr val="tx1"/>
                </a:solidFill>
                <a:latin typeface="+mn-lt"/>
                <a:ea typeface="+mn-ea"/>
                <a:cs typeface="+mn-cs"/>
              </a:rPr>
              <a:t>이 논문에서는 </a:t>
            </a:r>
            <a:r>
              <a:rPr lang="en-US" altLang="ko-KR" sz="1200" kern="1200" baseline="0" dirty="0" smtClean="0">
                <a:solidFill>
                  <a:schemeClr val="tx1"/>
                </a:solidFill>
                <a:latin typeface="+mn-lt"/>
                <a:ea typeface="+mn-ea"/>
                <a:cs typeface="+mn-cs"/>
              </a:rPr>
              <a:t>anode</a:t>
            </a:r>
            <a:r>
              <a:rPr lang="ko-KR" altLang="en-US" sz="1200" kern="1200" baseline="0" dirty="0" smtClean="0">
                <a:solidFill>
                  <a:schemeClr val="tx1"/>
                </a:solidFill>
                <a:latin typeface="+mn-lt"/>
                <a:ea typeface="+mn-ea"/>
                <a:cs typeface="+mn-cs"/>
              </a:rPr>
              <a:t>에 </a:t>
            </a:r>
            <a:r>
              <a:rPr lang="en-US" altLang="ko-KR" sz="1200" kern="1200" baseline="0" dirty="0" err="1" smtClean="0">
                <a:solidFill>
                  <a:schemeClr val="tx1"/>
                </a:solidFill>
                <a:latin typeface="+mn-lt"/>
                <a:ea typeface="+mn-ea"/>
                <a:cs typeface="+mn-cs"/>
              </a:rPr>
              <a:t>thylakoid</a:t>
            </a:r>
            <a:r>
              <a:rPr lang="ko-KR" altLang="en-US" sz="1200" kern="1200" baseline="0" dirty="0" smtClean="0">
                <a:solidFill>
                  <a:schemeClr val="tx1"/>
                </a:solidFill>
                <a:latin typeface="+mn-lt"/>
                <a:ea typeface="+mn-ea"/>
                <a:cs typeface="+mn-cs"/>
              </a:rPr>
              <a:t>를 사용하여 전자를 발생시켰고 생성된 전자는 </a:t>
            </a:r>
            <a:r>
              <a:rPr lang="en-US" altLang="ko-KR" sz="1200" kern="1200" baseline="0" dirty="0" smtClean="0">
                <a:solidFill>
                  <a:schemeClr val="tx1"/>
                </a:solidFill>
                <a:latin typeface="+mn-lt"/>
                <a:ea typeface="+mn-ea"/>
                <a:cs typeface="+mn-cs"/>
              </a:rPr>
              <a:t>air-cathode</a:t>
            </a:r>
            <a:r>
              <a:rPr lang="ko-KR" altLang="en-US" sz="1200" kern="1200" baseline="0" dirty="0" smtClean="0">
                <a:solidFill>
                  <a:schemeClr val="tx1"/>
                </a:solidFill>
                <a:latin typeface="+mn-lt"/>
                <a:ea typeface="+mn-ea"/>
                <a:cs typeface="+mn-cs"/>
              </a:rPr>
              <a:t>를 통해 물로 환원시키는 </a:t>
            </a:r>
            <a:r>
              <a:rPr lang="en-US" altLang="ko-KR" sz="1200" kern="1200" baseline="0" dirty="0" smtClean="0">
                <a:solidFill>
                  <a:schemeClr val="tx1"/>
                </a:solidFill>
                <a:latin typeface="+mn-lt"/>
                <a:ea typeface="+mn-ea"/>
                <a:cs typeface="+mn-cs"/>
              </a:rPr>
              <a:t>cell</a:t>
            </a:r>
            <a:r>
              <a:rPr lang="ko-KR" altLang="en-US" sz="1200" kern="1200" baseline="0" dirty="0" smtClean="0">
                <a:solidFill>
                  <a:schemeClr val="tx1"/>
                </a:solidFill>
                <a:latin typeface="+mn-lt"/>
                <a:ea typeface="+mn-ea"/>
                <a:cs typeface="+mn-cs"/>
              </a:rPr>
              <a:t>을 만들었습니다</a:t>
            </a:r>
            <a:r>
              <a:rPr lang="en-US" altLang="ko-KR" sz="1200" kern="1200" baseline="0" dirty="0" smtClean="0">
                <a:solidFill>
                  <a:schemeClr val="tx1"/>
                </a:solidFill>
                <a:latin typeface="+mn-lt"/>
                <a:ea typeface="+mn-ea"/>
                <a:cs typeface="+mn-cs"/>
              </a:rPr>
              <a:t>.</a:t>
            </a:r>
          </a:p>
          <a:p>
            <a:endParaRPr lang="en-US" altLang="ko-KR" sz="1200" kern="1200" baseline="0" dirty="0" smtClean="0">
              <a:solidFill>
                <a:schemeClr val="tx1"/>
              </a:solidFill>
              <a:latin typeface="+mn-lt"/>
              <a:ea typeface="+mn-ea"/>
              <a:cs typeface="+mn-cs"/>
            </a:endParaRPr>
          </a:p>
          <a:p>
            <a:r>
              <a:rPr lang="ko-KR" altLang="en-US" sz="1200" kern="1200" baseline="0" dirty="0" smtClean="0">
                <a:solidFill>
                  <a:schemeClr val="tx1"/>
                </a:solidFill>
                <a:latin typeface="+mn-lt"/>
                <a:ea typeface="+mn-ea"/>
                <a:cs typeface="+mn-cs"/>
              </a:rPr>
              <a:t>다음 그림은 </a:t>
            </a:r>
            <a:r>
              <a:rPr lang="en-US" altLang="ko-KR" sz="1200" kern="1200" baseline="0" dirty="0" smtClean="0">
                <a:solidFill>
                  <a:schemeClr val="tx1"/>
                </a:solidFill>
                <a:latin typeface="+mn-lt"/>
                <a:ea typeface="+mn-ea"/>
                <a:cs typeface="+mn-cs"/>
              </a:rPr>
              <a:t>carbon paper</a:t>
            </a:r>
            <a:r>
              <a:rPr lang="ko-KR" altLang="en-US" sz="1200" kern="1200" baseline="0" dirty="0" smtClean="0">
                <a:solidFill>
                  <a:schemeClr val="tx1"/>
                </a:solidFill>
                <a:latin typeface="+mn-lt"/>
                <a:ea typeface="+mn-ea"/>
                <a:cs typeface="+mn-cs"/>
              </a:rPr>
              <a:t>위에 </a:t>
            </a:r>
            <a:r>
              <a:rPr lang="en-US" altLang="ko-KR" sz="1200" kern="1200" baseline="0" dirty="0" err="1" smtClean="0">
                <a:solidFill>
                  <a:schemeClr val="tx1"/>
                </a:solidFill>
                <a:latin typeface="+mn-lt"/>
                <a:ea typeface="+mn-ea"/>
                <a:cs typeface="+mn-cs"/>
              </a:rPr>
              <a:t>thylakoid</a:t>
            </a:r>
            <a:r>
              <a:rPr lang="ko-KR" altLang="en-US" sz="1200" kern="1200" baseline="0" dirty="0" smtClean="0">
                <a:solidFill>
                  <a:schemeClr val="tx1"/>
                </a:solidFill>
                <a:latin typeface="+mn-lt"/>
                <a:ea typeface="+mn-ea"/>
                <a:cs typeface="+mn-cs"/>
              </a:rPr>
              <a:t>를 흡착시킨 </a:t>
            </a:r>
            <a:r>
              <a:rPr lang="en-US" altLang="ko-KR" sz="1200" kern="1200" baseline="0" dirty="0" smtClean="0">
                <a:solidFill>
                  <a:schemeClr val="tx1"/>
                </a:solidFill>
                <a:latin typeface="+mn-lt"/>
                <a:ea typeface="+mn-ea"/>
                <a:cs typeface="+mn-cs"/>
              </a:rPr>
              <a:t>SEM </a:t>
            </a:r>
            <a:r>
              <a:rPr lang="ko-KR" altLang="en-US" sz="1200" kern="1200" baseline="0" dirty="0" smtClean="0">
                <a:solidFill>
                  <a:schemeClr val="tx1"/>
                </a:solidFill>
                <a:latin typeface="+mn-lt"/>
                <a:ea typeface="+mn-ea"/>
                <a:cs typeface="+mn-cs"/>
              </a:rPr>
              <a:t>사진이고 옆은  </a:t>
            </a:r>
            <a:r>
              <a:rPr lang="en-US" altLang="ko-KR" sz="1200" kern="1200" baseline="0" dirty="0" smtClean="0">
                <a:solidFill>
                  <a:schemeClr val="tx1"/>
                </a:solidFill>
                <a:latin typeface="+mn-lt"/>
                <a:ea typeface="+mn-ea"/>
                <a:cs typeface="+mn-cs"/>
              </a:rPr>
              <a:t>TMOS</a:t>
            </a:r>
            <a:r>
              <a:rPr lang="ko-KR" altLang="en-US" sz="1200" kern="1200" baseline="0" dirty="0" smtClean="0">
                <a:solidFill>
                  <a:schemeClr val="tx1"/>
                </a:solidFill>
                <a:latin typeface="+mn-lt"/>
                <a:ea typeface="+mn-ea"/>
                <a:cs typeface="+mn-cs"/>
              </a:rPr>
              <a:t>를 그 위에 흡착시켜 막을 형성한 </a:t>
            </a:r>
            <a:r>
              <a:rPr lang="en-US" altLang="ko-KR" sz="1200" kern="1200" baseline="0" dirty="0" smtClean="0">
                <a:solidFill>
                  <a:schemeClr val="tx1"/>
                </a:solidFill>
                <a:latin typeface="+mn-lt"/>
                <a:ea typeface="+mn-ea"/>
                <a:cs typeface="+mn-cs"/>
              </a:rPr>
              <a:t>SEM</a:t>
            </a:r>
            <a:r>
              <a:rPr lang="ko-KR" altLang="en-US" sz="1200" kern="1200" baseline="0" dirty="0" smtClean="0">
                <a:solidFill>
                  <a:schemeClr val="tx1"/>
                </a:solidFill>
                <a:latin typeface="+mn-lt"/>
                <a:ea typeface="+mn-ea"/>
                <a:cs typeface="+mn-cs"/>
              </a:rPr>
              <a:t>사진입니다</a:t>
            </a:r>
            <a:r>
              <a:rPr lang="en-US" altLang="ko-KR" sz="1200" kern="1200" baseline="0" dirty="0" smtClean="0">
                <a:solidFill>
                  <a:schemeClr val="tx1"/>
                </a:solidFill>
                <a:latin typeface="+mn-lt"/>
                <a:ea typeface="+mn-ea"/>
                <a:cs typeface="+mn-cs"/>
              </a:rPr>
              <a:t>.</a:t>
            </a:r>
          </a:p>
          <a:p>
            <a:endParaRPr lang="en-US" altLang="ko-KR" sz="1200" kern="1200" baseline="0" dirty="0" smtClean="0">
              <a:solidFill>
                <a:schemeClr val="tx1"/>
              </a:solidFill>
              <a:latin typeface="+mn-lt"/>
              <a:ea typeface="+mn-ea"/>
              <a:cs typeface="+mn-cs"/>
            </a:endParaRPr>
          </a:p>
          <a:p>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 </a:t>
            </a:r>
            <a:r>
              <a:rPr lang="ko-KR" altLang="en-US" sz="1200" kern="1200" baseline="0" dirty="0" smtClean="0">
                <a:solidFill>
                  <a:schemeClr val="tx1"/>
                </a:solidFill>
                <a:latin typeface="+mn-lt"/>
                <a:ea typeface="+mn-ea"/>
                <a:cs typeface="+mn-cs"/>
              </a:rPr>
              <a:t>위에 </a:t>
            </a:r>
            <a:r>
              <a:rPr lang="en-US" altLang="ko-KR" sz="1200" kern="1200" baseline="0" dirty="0" smtClean="0">
                <a:solidFill>
                  <a:schemeClr val="tx1"/>
                </a:solidFill>
                <a:latin typeface="+mn-lt"/>
                <a:ea typeface="+mn-ea"/>
                <a:cs typeface="+mn-cs"/>
              </a:rPr>
              <a:t>TMOS</a:t>
            </a:r>
            <a:r>
              <a:rPr lang="ko-KR" altLang="en-US" sz="1200" kern="1200" baseline="0" dirty="0" smtClean="0">
                <a:solidFill>
                  <a:schemeClr val="tx1"/>
                </a:solidFill>
                <a:latin typeface="+mn-lt"/>
                <a:ea typeface="+mn-ea"/>
                <a:cs typeface="+mn-cs"/>
              </a:rPr>
              <a:t>를 사용하여 잡아 </a:t>
            </a:r>
            <a:r>
              <a:rPr lang="ko-KR" altLang="en-US" sz="1200" kern="1200" baseline="0" dirty="0" err="1" smtClean="0">
                <a:solidFill>
                  <a:schemeClr val="tx1"/>
                </a:solidFill>
                <a:latin typeface="+mn-lt"/>
                <a:ea typeface="+mn-ea"/>
                <a:cs typeface="+mn-cs"/>
              </a:rPr>
              <a:t>주므로써</a:t>
            </a:r>
            <a:r>
              <a:rPr lang="ko-KR" altLang="en-US" sz="1200" kern="1200" baseline="0" dirty="0" smtClean="0">
                <a:solidFill>
                  <a:schemeClr val="tx1"/>
                </a:solidFill>
                <a:latin typeface="+mn-lt"/>
                <a:ea typeface="+mn-ea"/>
                <a:cs typeface="+mn-cs"/>
              </a:rPr>
              <a:t> 전극에 어 잘 고정되도록 사용하였습니다</a:t>
            </a:r>
            <a:r>
              <a:rPr lang="en-US" altLang="ko-KR" sz="1200" kern="1200" baseline="0" dirty="0" smtClean="0">
                <a:solidFill>
                  <a:schemeClr val="tx1"/>
                </a:solidFill>
                <a:latin typeface="+mn-lt"/>
                <a:ea typeface="+mn-ea"/>
                <a:cs typeface="+mn-cs"/>
              </a:rPr>
              <a:t>.</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a:t>
            </a:fld>
            <a:endParaRPr lang="ko-KR" altLang="en-US" smtClean="0">
              <a:solidFill>
                <a:prstClr val="black"/>
              </a:solidFill>
            </a:endParaRPr>
          </a:p>
        </p:txBody>
      </p:sp>
    </p:spTree>
    <p:extLst>
      <p:ext uri="{BB962C8B-B14F-4D97-AF65-F5344CB8AC3E}">
        <p14:creationId xmlns:p14="http://schemas.microsoft.com/office/powerpoint/2010/main" val="3482818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kern="1200" baseline="0" dirty="0" smtClean="0">
                <a:solidFill>
                  <a:schemeClr val="tx1"/>
                </a:solidFill>
                <a:latin typeface="+mn-lt"/>
                <a:ea typeface="+mn-ea"/>
                <a:cs typeface="+mn-cs"/>
              </a:rPr>
              <a:t>A fuel cell type electrochemical cell was constructed using a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–MWNT composite anode and </a:t>
            </a:r>
            <a:r>
              <a:rPr lang="en-US" altLang="ko-KR" sz="1200" kern="1200" baseline="0" dirty="0" err="1" smtClean="0">
                <a:solidFill>
                  <a:schemeClr val="tx1"/>
                </a:solidFill>
                <a:latin typeface="+mn-lt"/>
                <a:ea typeface="+mn-ea"/>
                <a:cs typeface="+mn-cs"/>
              </a:rPr>
              <a:t>laccase</a:t>
            </a:r>
            <a:r>
              <a:rPr lang="en-US" altLang="ko-KR" sz="1200" kern="1200" baseline="0" dirty="0" smtClean="0">
                <a:solidFill>
                  <a:schemeClr val="tx1"/>
                </a:solidFill>
                <a:latin typeface="+mn-lt"/>
                <a:ea typeface="+mn-ea"/>
                <a:cs typeface="+mn-cs"/>
              </a:rPr>
              <a:t>–MWNT composite cathode and tested in an electrolyte solution.</a:t>
            </a:r>
          </a:p>
          <a:p>
            <a:endParaRPr lang="en-US" altLang="ko-KR" sz="1200" b="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The polarization curves showed a maximum current density of 70 </a:t>
            </a:r>
            <a:r>
              <a:rPr lang="el-GR" altLang="ko-KR" sz="1200" kern="1200" baseline="0" dirty="0" smtClean="0">
                <a:solidFill>
                  <a:schemeClr val="tx1"/>
                </a:solidFill>
                <a:latin typeface="+mn-lt"/>
                <a:ea typeface="+mn-ea"/>
                <a:cs typeface="+mn-cs"/>
              </a:rPr>
              <a:t>μ</a:t>
            </a:r>
            <a:r>
              <a:rPr lang="en-US" altLang="ko-KR" sz="1200" kern="1200" baseline="0" dirty="0" smtClean="0">
                <a:solidFill>
                  <a:schemeClr val="tx1"/>
                </a:solidFill>
                <a:latin typeface="+mn-lt"/>
                <a:ea typeface="+mn-ea"/>
                <a:cs typeface="+mn-cs"/>
              </a:rPr>
              <a:t>Acm</a:t>
            </a:r>
            <a:r>
              <a:rPr lang="en-US" altLang="ko-KR" sz="1200" kern="1200" baseline="30000" dirty="0" smtClean="0">
                <a:solidFill>
                  <a:schemeClr val="tx1"/>
                </a:solidFill>
                <a:latin typeface="+mn-lt"/>
                <a:ea typeface="+mn-ea"/>
                <a:cs typeface="+mn-cs"/>
              </a:rPr>
              <a:t>-2</a:t>
            </a:r>
            <a:r>
              <a:rPr lang="en-US" altLang="ko-KR" sz="1200" kern="1200" baseline="0" dirty="0" smtClean="0">
                <a:solidFill>
                  <a:schemeClr val="tx1"/>
                </a:solidFill>
                <a:latin typeface="+mn-lt"/>
                <a:ea typeface="+mn-ea"/>
                <a:cs typeface="+mn-cs"/>
              </a:rPr>
              <a:t> and a maximum power density of 5.3 </a:t>
            </a:r>
            <a:r>
              <a:rPr lang="el-GR" altLang="ko-KR" sz="1200" kern="1200" baseline="0" dirty="0" smtClean="0">
                <a:solidFill>
                  <a:schemeClr val="tx1"/>
                </a:solidFill>
                <a:latin typeface="+mn-lt"/>
                <a:ea typeface="+mn-ea"/>
                <a:cs typeface="+mn-cs"/>
              </a:rPr>
              <a:t>μ</a:t>
            </a:r>
            <a:r>
              <a:rPr lang="en-US" altLang="ko-KR" sz="1200" kern="1200" baseline="0" dirty="0" smtClean="0">
                <a:solidFill>
                  <a:schemeClr val="tx1"/>
                </a:solidFill>
                <a:latin typeface="+mn-lt"/>
                <a:ea typeface="+mn-ea"/>
                <a:cs typeface="+mn-cs"/>
              </a:rPr>
              <a:t>Wcm</a:t>
            </a:r>
            <a:r>
              <a:rPr lang="en-US" altLang="ko-KR" sz="1200" kern="1200" baseline="30000" dirty="0" smtClean="0">
                <a:solidFill>
                  <a:schemeClr val="tx1"/>
                </a:solidFill>
                <a:latin typeface="+mn-lt"/>
                <a:ea typeface="+mn-ea"/>
                <a:cs typeface="+mn-cs"/>
              </a:rPr>
              <a:t>-2</a:t>
            </a:r>
            <a:r>
              <a:rPr lang="en-US" altLang="ko-KR" sz="1200" kern="1200" baseline="0" dirty="0" smtClean="0">
                <a:solidFill>
                  <a:schemeClr val="tx1"/>
                </a:solidFill>
                <a:latin typeface="+mn-lt"/>
                <a:ea typeface="+mn-ea"/>
                <a:cs typeface="+mn-cs"/>
              </a:rPr>
              <a:t>.</a:t>
            </a:r>
            <a:endParaRPr lang="en-US" altLang="ko-KR" sz="1200" b="0" kern="1200" baseline="0" dirty="0" smtClean="0">
              <a:solidFill>
                <a:schemeClr val="tx1"/>
              </a:solidFill>
              <a:latin typeface="+mn-lt"/>
              <a:ea typeface="+mn-ea"/>
              <a:cs typeface="+mn-cs"/>
            </a:endParaRPr>
          </a:p>
          <a:p>
            <a:endParaRPr lang="en-US" altLang="ko-KR" sz="1200" b="0" kern="1200" baseline="0" dirty="0" smtClean="0">
              <a:solidFill>
                <a:schemeClr val="tx1"/>
              </a:solidFill>
              <a:latin typeface="+mn-lt"/>
              <a:ea typeface="+mn-ea"/>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baseline="0" dirty="0" smtClean="0">
                <a:solidFill>
                  <a:schemeClr val="tx1"/>
                </a:solidFill>
                <a:latin typeface="+mn-lt"/>
                <a:ea typeface="+mn-ea"/>
                <a:cs typeface="+mn-cs"/>
              </a:rPr>
              <a:t>Table 1 compares the photo-current densities observed in this work with that of other photosynthetic systems.</a:t>
            </a:r>
          </a:p>
          <a:p>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21</a:t>
            </a:fld>
            <a:endParaRPr lang="ko-KR" altLang="en-US" smtClean="0">
              <a:solidFill>
                <a:prstClr val="black"/>
              </a:solidFill>
            </a:endParaRPr>
          </a:p>
        </p:txBody>
      </p:sp>
    </p:spTree>
    <p:extLst>
      <p:ext uri="{BB962C8B-B14F-4D97-AF65-F5344CB8AC3E}">
        <p14:creationId xmlns:p14="http://schemas.microsoft.com/office/powerpoint/2010/main" val="614183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endParaRPr lang="en-US" altLang="ko-KR" sz="1200" kern="1200" baseline="0" dirty="0" smtClean="0">
              <a:solidFill>
                <a:schemeClr val="tx1"/>
              </a:solidFill>
              <a:latin typeface="+mn-lt"/>
              <a:ea typeface="+mn-ea"/>
              <a:cs typeface="+mn-cs"/>
            </a:endParaRPr>
          </a:p>
          <a:p>
            <a:endParaRPr lang="ko-KR" altLang="en-US" b="0" dirty="0"/>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22</a:t>
            </a:fld>
            <a:endParaRPr lang="ko-KR" altLang="en-US" smtClean="0">
              <a:solidFill>
                <a:prstClr val="black"/>
              </a:solidFill>
            </a:endParaRPr>
          </a:p>
        </p:txBody>
      </p:sp>
    </p:spTree>
    <p:extLst>
      <p:ext uri="{BB962C8B-B14F-4D97-AF65-F5344CB8AC3E}">
        <p14:creationId xmlns:p14="http://schemas.microsoft.com/office/powerpoint/2010/main" val="4001371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just" defTabSz="914400" rtl="0" eaLnBrk="0" fontAlgn="base" latinLnBrk="1" hangingPunct="0">
              <a:lnSpc>
                <a:spcPct val="100000"/>
              </a:lnSpc>
              <a:spcBef>
                <a:spcPct val="30000"/>
              </a:spcBef>
              <a:spcAft>
                <a:spcPct val="0"/>
              </a:spcAft>
              <a:buClrTx/>
              <a:buSzTx/>
              <a:buFontTx/>
              <a:buNone/>
              <a:tabLst/>
              <a:defRPr/>
            </a:pPr>
            <a:r>
              <a:rPr lang="en-US" altLang="ko-KR" sz="1200" kern="1200" baseline="0" dirty="0" smtClean="0">
                <a:solidFill>
                  <a:schemeClr val="tx1"/>
                </a:solidFill>
                <a:latin typeface="+mn-lt"/>
                <a:ea typeface="+mn-ea"/>
                <a:cs typeface="+mn-cs"/>
              </a:rPr>
              <a:t>This paper title is "</a:t>
            </a:r>
            <a:r>
              <a:rPr lang="en-US" altLang="ko-KR" sz="1200" b="1" dirty="0" smtClean="0">
                <a:latin typeface="Times New Roman" panose="02020603050405020304" pitchFamily="18" charset="0"/>
                <a:cs typeface="Times New Roman" panose="02020603050405020304" pitchFamily="18" charset="0"/>
              </a:rPr>
              <a:t>The </a:t>
            </a:r>
            <a:r>
              <a:rPr lang="en-US" altLang="ko-KR" sz="1200" b="1" dirty="0" err="1" smtClean="0">
                <a:latin typeface="Times New Roman" panose="02020603050405020304" pitchFamily="18" charset="0"/>
                <a:cs typeface="Times New Roman" panose="02020603050405020304" pitchFamily="18" charset="0"/>
              </a:rPr>
              <a:t>photobioelectrochemical</a:t>
            </a:r>
            <a:r>
              <a:rPr lang="en-US" altLang="ko-KR" sz="1200" b="1" dirty="0" smtClean="0">
                <a:latin typeface="Times New Roman" panose="02020603050405020304" pitchFamily="18" charset="0"/>
                <a:cs typeface="Times New Roman" panose="02020603050405020304" pitchFamily="18" charset="0"/>
              </a:rPr>
              <a:t> activity of thylakoid </a:t>
            </a:r>
            <a:r>
              <a:rPr lang="en-US" altLang="ko-KR" sz="1200" b="1" dirty="0" err="1" smtClean="0">
                <a:latin typeface="Times New Roman" panose="02020603050405020304" pitchFamily="18" charset="0"/>
                <a:cs typeface="Times New Roman" panose="02020603050405020304" pitchFamily="18" charset="0"/>
              </a:rPr>
              <a:t>bioanodes</a:t>
            </a:r>
            <a:r>
              <a:rPr lang="en-US" altLang="ko-KR" sz="1200" b="1" dirty="0" smtClean="0">
                <a:latin typeface="Times New Roman" panose="02020603050405020304" pitchFamily="18" charset="0"/>
                <a:cs typeface="Times New Roman" panose="02020603050405020304" pitchFamily="18" charset="0"/>
              </a:rPr>
              <a:t> is increased via photocurrent generation and improved contacts by membrane intercalating conjugated </a:t>
            </a:r>
            <a:r>
              <a:rPr lang="en-US" altLang="ko-KR" sz="1200" b="1" dirty="0" err="1" smtClean="0">
                <a:latin typeface="Times New Roman" panose="02020603050405020304" pitchFamily="18" charset="0"/>
                <a:cs typeface="Times New Roman" panose="02020603050405020304" pitchFamily="18" charset="0"/>
              </a:rPr>
              <a:t>oligoelectrolytes</a:t>
            </a:r>
            <a:r>
              <a:rPr lang="en-US" altLang="ko-KR" sz="1200" kern="1200" baseline="0" dirty="0" smtClean="0">
                <a:solidFill>
                  <a:schemeClr val="tx1"/>
                </a:solidFill>
                <a:latin typeface="+mn-lt"/>
                <a:ea typeface="+mn-ea"/>
                <a:cs typeface="+mn-cs"/>
              </a:rPr>
              <a:t>".</a:t>
            </a:r>
          </a:p>
          <a:p>
            <a:pPr marL="0" marR="0" indent="0" algn="just" defTabSz="914400" rtl="0" eaLnBrk="0" fontAlgn="base" latinLnBrk="1" hangingPunct="0">
              <a:lnSpc>
                <a:spcPct val="100000"/>
              </a:lnSpc>
              <a:spcBef>
                <a:spcPct val="30000"/>
              </a:spcBef>
              <a:spcAft>
                <a:spcPct val="0"/>
              </a:spcAft>
              <a:buClrTx/>
              <a:buSzTx/>
              <a:buFontTx/>
              <a:buNone/>
              <a:tabLst/>
              <a:defRPr/>
            </a:pPr>
            <a:endParaRPr lang="en-US" altLang="ko-KR" sz="1200" b="0" i="0" u="none" strike="noStrike" kern="1200" baseline="0" dirty="0" smtClean="0">
              <a:solidFill>
                <a:schemeClr val="tx1"/>
              </a:solidFill>
              <a:latin typeface="+mn-lt"/>
              <a:ea typeface="+mn-ea"/>
              <a:cs typeface="+mn-cs"/>
            </a:endParaRPr>
          </a:p>
          <a:p>
            <a:pPr marL="0" marR="0" indent="0" algn="just" defTabSz="914400" rtl="0" eaLnBrk="0" fontAlgn="base" latinLnBrk="1" hangingPunct="0">
              <a:lnSpc>
                <a:spcPct val="100000"/>
              </a:lnSpc>
              <a:spcBef>
                <a:spcPct val="30000"/>
              </a:spcBef>
              <a:spcAft>
                <a:spcPct val="0"/>
              </a:spcAft>
              <a:buClrTx/>
              <a:buSzTx/>
              <a:buFontTx/>
              <a:buNone/>
              <a:tabLst/>
              <a:defRPr/>
            </a:pPr>
            <a:endParaRPr lang="en-US" altLang="ko-KR" sz="1200" b="0" i="0" u="none" strike="noStrike" kern="1200" baseline="0" dirty="0" smtClean="0">
              <a:solidFill>
                <a:schemeClr val="tx1"/>
              </a:solidFill>
              <a:latin typeface="+mn-lt"/>
              <a:ea typeface="+mn-ea"/>
              <a:cs typeface="+mn-cs"/>
            </a:endParaRPr>
          </a:p>
          <a:p>
            <a:pPr marL="0" marR="0" indent="0" algn="just" defTabSz="914400" rtl="0" eaLnBrk="0" fontAlgn="base" latinLnBrk="1" hangingPunct="0">
              <a:lnSpc>
                <a:spcPct val="100000"/>
              </a:lnSpc>
              <a:spcBef>
                <a:spcPct val="30000"/>
              </a:spcBef>
              <a:spcAft>
                <a:spcPct val="0"/>
              </a:spcAft>
              <a:buClrTx/>
              <a:buSzTx/>
              <a:buFontTx/>
              <a:buNone/>
              <a:tabLst/>
              <a:defRPr/>
            </a:pPr>
            <a:r>
              <a:rPr lang="en-US" altLang="ko-KR" sz="1200" b="0" i="0" u="none" strike="noStrike" kern="1200" baseline="0" dirty="0" smtClean="0">
                <a:solidFill>
                  <a:schemeClr val="tx1"/>
                </a:solidFill>
                <a:latin typeface="+mn-lt"/>
                <a:ea typeface="+mn-ea"/>
                <a:cs typeface="+mn-cs"/>
              </a:rPr>
              <a:t>In this study, the conjugated </a:t>
            </a:r>
            <a:r>
              <a:rPr lang="en-US" altLang="ko-KR" sz="1200" b="0" i="0" u="none" strike="noStrike" kern="1200" baseline="0" dirty="0" err="1" smtClean="0">
                <a:solidFill>
                  <a:schemeClr val="tx1"/>
                </a:solidFill>
                <a:latin typeface="+mn-lt"/>
                <a:ea typeface="+mn-ea"/>
                <a:cs typeface="+mn-cs"/>
              </a:rPr>
              <a:t>oligoelectrolytes</a:t>
            </a:r>
            <a:r>
              <a:rPr lang="en-US" altLang="ko-KR" sz="1200" b="0" i="0" u="none" strike="noStrike" kern="1200" baseline="0" dirty="0" smtClean="0">
                <a:solidFill>
                  <a:schemeClr val="tx1"/>
                </a:solidFill>
                <a:latin typeface="+mn-lt"/>
                <a:ea typeface="+mn-ea"/>
                <a:cs typeface="+mn-cs"/>
              </a:rPr>
              <a:t> (COEs) was used to improve the electron transfer between thylakoid and electrode. </a:t>
            </a:r>
          </a:p>
        </p:txBody>
      </p:sp>
      <p:sp>
        <p:nvSpPr>
          <p:cNvPr id="4" name="슬라이드 번호 개체 틀 3"/>
          <p:cNvSpPr>
            <a:spLocks noGrp="1"/>
          </p:cNvSpPr>
          <p:nvPr>
            <p:ph type="sldNum" sz="quarter" idx="10"/>
          </p:nvPr>
        </p:nvSpPr>
        <p:spPr/>
        <p:txBody>
          <a:bodyPr/>
          <a:lstStyle/>
          <a:p>
            <a:pPr>
              <a:defRPr/>
            </a:pPr>
            <a:fld id="{95E5502C-448D-46B0-A97D-DAC71BF2EB8D}" type="slidenum">
              <a:rPr lang="ko-KR" altLang="en-US" smtClean="0">
                <a:solidFill>
                  <a:prstClr val="black"/>
                </a:solidFill>
              </a:rPr>
              <a:pPr>
                <a:defRPr/>
              </a:pPr>
              <a:t>23</a:t>
            </a:fld>
            <a:endParaRPr lang="ko-KR" altLang="en-US">
              <a:solidFill>
                <a:prstClr val="black"/>
              </a:solidFill>
            </a:endParaRPr>
          </a:p>
        </p:txBody>
      </p:sp>
    </p:spTree>
    <p:extLst>
      <p:ext uri="{BB962C8B-B14F-4D97-AF65-F5344CB8AC3E}">
        <p14:creationId xmlns:p14="http://schemas.microsoft.com/office/powerpoint/2010/main" val="2466843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pPr marL="0" marR="0" indent="0" algn="just" defTabSz="914400" rtl="0" eaLnBrk="0" fontAlgn="base" latinLnBrk="1" hangingPunct="0">
              <a:lnSpc>
                <a:spcPct val="100000"/>
              </a:lnSpc>
              <a:spcBef>
                <a:spcPct val="30000"/>
              </a:spcBef>
              <a:spcAft>
                <a:spcPct val="0"/>
              </a:spcAft>
              <a:buClrTx/>
              <a:buSzTx/>
              <a:buFontTx/>
              <a:buNone/>
              <a:tabLst/>
              <a:defRPr/>
            </a:pPr>
            <a:r>
              <a:rPr lang="en-US" altLang="ko-KR" sz="1200" b="0" i="0" u="none" strike="noStrike" kern="1200" baseline="0" dirty="0" smtClean="0">
                <a:solidFill>
                  <a:schemeClr val="tx1"/>
                </a:solidFill>
                <a:latin typeface="+mn-lt"/>
                <a:ea typeface="+mn-ea"/>
                <a:cs typeface="+mn-cs"/>
              </a:rPr>
              <a:t>Fig 1 shows the seven </a:t>
            </a:r>
            <a:r>
              <a:rPr lang="en-US" altLang="ko-KR" sz="1200" kern="1200" dirty="0" smtClean="0">
                <a:solidFill>
                  <a:schemeClr val="tx1"/>
                </a:solidFill>
                <a:effectLst/>
                <a:latin typeface="+mn-lt"/>
                <a:ea typeface="+mn-ea"/>
                <a:cs typeface="+mn-cs"/>
              </a:rPr>
              <a:t>conjugated </a:t>
            </a:r>
            <a:r>
              <a:rPr lang="en-US" altLang="ko-KR" sz="1200" kern="1200" dirty="0" err="1" smtClean="0">
                <a:solidFill>
                  <a:schemeClr val="tx1"/>
                </a:solidFill>
                <a:effectLst/>
                <a:latin typeface="+mn-lt"/>
                <a:ea typeface="+mn-ea"/>
                <a:cs typeface="+mn-cs"/>
              </a:rPr>
              <a:t>oligoelectrolytes</a:t>
            </a:r>
            <a:r>
              <a:rPr lang="en-US" altLang="ko-KR" sz="1200" kern="1200" dirty="0" smtClean="0">
                <a:solidFill>
                  <a:schemeClr val="tx1"/>
                </a:solidFill>
                <a:effectLst/>
                <a:latin typeface="+mn-lt"/>
                <a:ea typeface="+mn-ea"/>
                <a:cs typeface="+mn-cs"/>
              </a:rPr>
              <a:t> (COEs)</a:t>
            </a:r>
            <a:r>
              <a:rPr lang="en-US" altLang="ko-KR" sz="1200" b="0" i="0" u="none" strike="noStrike" kern="1200" baseline="0" dirty="0" smtClean="0">
                <a:solidFill>
                  <a:schemeClr val="tx1"/>
                </a:solidFill>
                <a:latin typeface="+mn-lt"/>
                <a:ea typeface="+mn-ea"/>
                <a:cs typeface="+mn-cs"/>
              </a:rPr>
              <a:t> derivatives used in this study. </a:t>
            </a:r>
          </a:p>
          <a:p>
            <a:pPr marL="0" marR="0" indent="0" algn="just" defTabSz="914400" rtl="0" eaLnBrk="0" fontAlgn="base" latinLnBrk="1" hangingPunct="0">
              <a:lnSpc>
                <a:spcPct val="100000"/>
              </a:lnSpc>
              <a:spcBef>
                <a:spcPct val="30000"/>
              </a:spcBef>
              <a:spcAft>
                <a:spcPct val="0"/>
              </a:spcAft>
              <a:buClrTx/>
              <a:buSzTx/>
              <a:buFontTx/>
              <a:buNone/>
              <a:tabLst/>
              <a:defRPr/>
            </a:pPr>
            <a:endParaRPr lang="en-US" altLang="ko-KR" sz="1200" b="0" i="0" u="none" strike="noStrike" kern="1200" baseline="0" dirty="0" smtClean="0">
              <a:solidFill>
                <a:schemeClr val="tx1"/>
              </a:solidFill>
              <a:effectLst/>
              <a:latin typeface="+mn-lt"/>
              <a:ea typeface="+mn-ea"/>
              <a:cs typeface="+mn-cs"/>
            </a:endParaRPr>
          </a:p>
          <a:p>
            <a:pPr marL="0" marR="0" indent="0" algn="just" defTabSz="914400" rtl="0" eaLnBrk="0" fontAlgn="base" latinLnBrk="1" hangingPunct="0">
              <a:lnSpc>
                <a:spcPct val="100000"/>
              </a:lnSpc>
              <a:spcBef>
                <a:spcPct val="30000"/>
              </a:spcBef>
              <a:spcAft>
                <a:spcPct val="0"/>
              </a:spcAft>
              <a:buClrTx/>
              <a:buSzTx/>
              <a:buFontTx/>
              <a:buNone/>
              <a:tabLst/>
              <a:defRPr/>
            </a:pPr>
            <a:r>
              <a:rPr lang="en-US" altLang="ko-KR" sz="1200" kern="1200" dirty="0" smtClean="0">
                <a:solidFill>
                  <a:schemeClr val="tx1"/>
                </a:solidFill>
                <a:effectLst/>
                <a:latin typeface="+mn-lt"/>
                <a:ea typeface="+mn-ea"/>
                <a:cs typeface="+mn-cs"/>
              </a:rPr>
              <a:t>This COEs are water soluble organic semiconducting oligomers with high membrane affinity. </a:t>
            </a:r>
          </a:p>
          <a:p>
            <a:pPr marL="0" marR="0" indent="0" algn="just" defTabSz="914400" rtl="0" eaLnBrk="0" fontAlgn="base" latinLnBrk="1" hangingPunct="0">
              <a:lnSpc>
                <a:spcPct val="100000"/>
              </a:lnSpc>
              <a:spcBef>
                <a:spcPct val="30000"/>
              </a:spcBef>
              <a:spcAft>
                <a:spcPct val="0"/>
              </a:spcAft>
              <a:buClrTx/>
              <a:buSzTx/>
              <a:buFontTx/>
              <a:buNone/>
              <a:tabLst/>
              <a:defRPr/>
            </a:pPr>
            <a:endParaRPr lang="en-US" altLang="ko-KR" sz="1200" kern="1200" dirty="0" smtClean="0">
              <a:solidFill>
                <a:schemeClr val="tx1"/>
              </a:solidFill>
              <a:effectLst/>
              <a:latin typeface="+mn-lt"/>
              <a:ea typeface="+mn-ea"/>
              <a:cs typeface="+mn-cs"/>
            </a:endParaRPr>
          </a:p>
          <a:p>
            <a:pPr marL="0" marR="0" indent="0" algn="just" defTabSz="914400" rtl="0" eaLnBrk="0" fontAlgn="base" latinLnBrk="1" hangingPunct="0">
              <a:lnSpc>
                <a:spcPct val="100000"/>
              </a:lnSpc>
              <a:spcBef>
                <a:spcPct val="30000"/>
              </a:spcBef>
              <a:spcAft>
                <a:spcPct val="0"/>
              </a:spcAft>
              <a:buClrTx/>
              <a:buSzTx/>
              <a:buFontTx/>
              <a:buNone/>
              <a:tabLst/>
              <a:defRPr/>
            </a:pPr>
            <a:r>
              <a:rPr lang="en-US" altLang="ko-KR" sz="1200" kern="1200" dirty="0" smtClean="0">
                <a:solidFill>
                  <a:schemeClr val="tx1"/>
                </a:solidFill>
                <a:effectLst/>
                <a:latin typeface="+mn-lt"/>
                <a:ea typeface="+mn-ea"/>
                <a:cs typeface="+mn-cs"/>
              </a:rPr>
              <a:t>In this study,</a:t>
            </a:r>
            <a:r>
              <a:rPr lang="en-US" altLang="ko-KR" sz="1200" kern="1200" baseline="0" dirty="0" smtClean="0">
                <a:solidFill>
                  <a:schemeClr val="tx1"/>
                </a:solidFill>
                <a:effectLst/>
                <a:latin typeface="+mn-lt"/>
                <a:ea typeface="+mn-ea"/>
                <a:cs typeface="+mn-cs"/>
              </a:rPr>
              <a:t> the </a:t>
            </a:r>
            <a:r>
              <a:rPr lang="en-US" altLang="ko-KR" sz="1200" kern="1200" dirty="0" smtClean="0">
                <a:solidFill>
                  <a:schemeClr val="tx1"/>
                </a:solidFill>
                <a:effectLst/>
                <a:latin typeface="+mn-lt"/>
                <a:ea typeface="+mn-ea"/>
                <a:cs typeface="+mn-cs"/>
              </a:rPr>
              <a:t>COEs was used to improve electrical contacts between thylakoid and electrode.</a:t>
            </a:r>
          </a:p>
          <a:p>
            <a:pPr marL="0" marR="0" indent="0" algn="just" defTabSz="914400" rtl="0" eaLnBrk="0" fontAlgn="base" latinLnBrk="1" hangingPunct="0">
              <a:lnSpc>
                <a:spcPct val="100000"/>
              </a:lnSpc>
              <a:spcBef>
                <a:spcPct val="30000"/>
              </a:spcBef>
              <a:spcAft>
                <a:spcPct val="0"/>
              </a:spcAft>
              <a:buClrTx/>
              <a:buSzTx/>
              <a:buFontTx/>
              <a:buNone/>
              <a:tabLst/>
              <a:defRPr/>
            </a:pPr>
            <a:endParaRPr lang="en-US" altLang="ko-KR" sz="1200" kern="1200" dirty="0" smtClean="0">
              <a:solidFill>
                <a:schemeClr val="tx1"/>
              </a:solidFill>
              <a:effectLst/>
              <a:latin typeface="+mn-lt"/>
              <a:ea typeface="+mn-ea"/>
              <a:cs typeface="+mn-cs"/>
            </a:endParaRPr>
          </a:p>
          <a:p>
            <a:pPr marL="0" marR="0" indent="0" algn="just" defTabSz="914400" rtl="0" eaLnBrk="0" fontAlgn="base" latinLnBrk="1" hangingPunct="0">
              <a:lnSpc>
                <a:spcPct val="100000"/>
              </a:lnSpc>
              <a:spcBef>
                <a:spcPct val="30000"/>
              </a:spcBef>
              <a:spcAft>
                <a:spcPct val="0"/>
              </a:spcAft>
              <a:buClrTx/>
              <a:buSzTx/>
              <a:buFontTx/>
              <a:buNone/>
              <a:tabLst/>
              <a:defRPr/>
            </a:pPr>
            <a:r>
              <a:rPr lang="en-US" altLang="ko-KR" sz="1200" kern="1200" dirty="0" smtClean="0">
                <a:solidFill>
                  <a:schemeClr val="tx1"/>
                </a:solidFill>
                <a:effectLst/>
                <a:latin typeface="+mn-lt"/>
                <a:ea typeface="+mn-ea"/>
                <a:cs typeface="+mn-cs"/>
              </a:rPr>
              <a:t>The thylakoid </a:t>
            </a:r>
            <a:r>
              <a:rPr lang="en-US" altLang="ko-KR" sz="1200" kern="1200" dirty="0" err="1" smtClean="0">
                <a:solidFill>
                  <a:schemeClr val="tx1"/>
                </a:solidFill>
                <a:effectLst/>
                <a:latin typeface="+mn-lt"/>
                <a:ea typeface="+mn-ea"/>
                <a:cs typeface="+mn-cs"/>
              </a:rPr>
              <a:t>bioanodes</a:t>
            </a:r>
            <a:r>
              <a:rPr lang="en-US" altLang="ko-KR" sz="1200" kern="1200" dirty="0" smtClean="0">
                <a:solidFill>
                  <a:schemeClr val="tx1"/>
                </a:solidFill>
                <a:effectLst/>
                <a:latin typeface="+mn-lt"/>
                <a:ea typeface="+mn-ea"/>
                <a:cs typeface="+mn-cs"/>
              </a:rPr>
              <a:t> have been modified with the seven </a:t>
            </a:r>
            <a:r>
              <a:rPr lang="en-US" altLang="ko-KR" sz="1200" b="0" i="0" u="none" strike="noStrike" kern="1200" baseline="0" dirty="0" smtClean="0">
                <a:solidFill>
                  <a:schemeClr val="tx1"/>
                </a:solidFill>
                <a:latin typeface="+mn-lt"/>
                <a:ea typeface="+mn-ea"/>
                <a:cs typeface="+mn-cs"/>
              </a:rPr>
              <a:t>COE </a:t>
            </a:r>
            <a:r>
              <a:rPr lang="en-US" altLang="ko-KR" sz="1200" kern="1200" dirty="0" smtClean="0">
                <a:solidFill>
                  <a:schemeClr val="tx1"/>
                </a:solidFill>
                <a:effectLst/>
                <a:latin typeface="+mn-lt"/>
                <a:ea typeface="+mn-ea"/>
                <a:cs typeface="+mn-cs"/>
              </a:rPr>
              <a:t>derivatives by directly adding COEs to the thylakoid suspensions.</a:t>
            </a:r>
          </a:p>
          <a:p>
            <a:pPr marL="0" marR="0" indent="0" algn="just" defTabSz="914400" rtl="0" eaLnBrk="0" fontAlgn="base" latinLnBrk="1" hangingPunct="0">
              <a:lnSpc>
                <a:spcPct val="100000"/>
              </a:lnSpc>
              <a:spcBef>
                <a:spcPct val="30000"/>
              </a:spcBef>
              <a:spcAft>
                <a:spcPct val="0"/>
              </a:spcAft>
              <a:buClrTx/>
              <a:buSzTx/>
              <a:buFontTx/>
              <a:buNone/>
              <a:tabLst/>
              <a:defRPr/>
            </a:pPr>
            <a:endParaRPr lang="en-US" altLang="ko-KR" sz="1200" kern="1200" dirty="0" smtClean="0">
              <a:solidFill>
                <a:schemeClr val="tx1"/>
              </a:solidFill>
              <a:effectLst/>
              <a:latin typeface="+mn-lt"/>
              <a:ea typeface="+mn-ea"/>
              <a:cs typeface="+mn-cs"/>
            </a:endParaRPr>
          </a:p>
          <a:p>
            <a:pPr marL="0" marR="0" indent="0" algn="just" defTabSz="914400" rtl="0" eaLnBrk="0" fontAlgn="base" latinLnBrk="1" hangingPunct="0">
              <a:lnSpc>
                <a:spcPct val="100000"/>
              </a:lnSpc>
              <a:spcBef>
                <a:spcPct val="30000"/>
              </a:spcBef>
              <a:spcAft>
                <a:spcPct val="0"/>
              </a:spcAft>
              <a:buClrTx/>
              <a:buSzTx/>
              <a:buFontTx/>
              <a:buNone/>
              <a:tabLst/>
              <a:defRPr/>
            </a:pPr>
            <a:r>
              <a:rPr lang="en-US" altLang="ko-KR" sz="1200" kern="1200" dirty="0" smtClean="0">
                <a:solidFill>
                  <a:schemeClr val="tx1"/>
                </a:solidFill>
                <a:effectLst/>
                <a:latin typeface="+mn-lt"/>
                <a:ea typeface="+mn-ea"/>
                <a:cs typeface="+mn-cs"/>
              </a:rPr>
              <a:t>The mixed solution was</a:t>
            </a:r>
            <a:r>
              <a:rPr lang="en-US" altLang="ko-KR" sz="1200" kern="1200" baseline="0" dirty="0" smtClean="0">
                <a:solidFill>
                  <a:schemeClr val="tx1"/>
                </a:solidFill>
                <a:effectLst/>
                <a:latin typeface="+mn-lt"/>
                <a:ea typeface="+mn-ea"/>
                <a:cs typeface="+mn-cs"/>
              </a:rPr>
              <a:t> </a:t>
            </a:r>
            <a:r>
              <a:rPr lang="en-US" altLang="ko-KR" sz="1200" b="0" i="0" u="none" strike="noStrike" kern="1200" baseline="0" dirty="0" smtClean="0">
                <a:solidFill>
                  <a:schemeClr val="tx1"/>
                </a:solidFill>
                <a:latin typeface="+mn-lt"/>
                <a:ea typeface="+mn-ea"/>
                <a:cs typeface="+mn-cs"/>
              </a:rPr>
              <a:t>pipetted and spread onto one side of electrode.</a:t>
            </a:r>
            <a:endParaRPr lang="en-US" altLang="ko-KR" sz="1200" kern="1200" dirty="0" smtClean="0">
              <a:solidFill>
                <a:schemeClr val="tx1"/>
              </a:solidFill>
              <a:effectLst/>
              <a:latin typeface="+mn-lt"/>
              <a:ea typeface="+mn-ea"/>
              <a:cs typeface="+mn-cs"/>
            </a:endParaRPr>
          </a:p>
          <a:p>
            <a:pPr marL="0" marR="0" indent="0" algn="just" defTabSz="914400" rtl="0" eaLnBrk="0" fontAlgn="base" latinLnBrk="1" hangingPunct="0">
              <a:lnSpc>
                <a:spcPct val="100000"/>
              </a:lnSpc>
              <a:spcBef>
                <a:spcPct val="30000"/>
              </a:spcBef>
              <a:spcAft>
                <a:spcPct val="0"/>
              </a:spcAft>
              <a:buClrTx/>
              <a:buSzTx/>
              <a:buFontTx/>
              <a:buNone/>
              <a:tabLst/>
              <a:defRPr/>
            </a:pPr>
            <a:endParaRPr lang="en-US" altLang="ko-KR" sz="1200" kern="1200" dirty="0" smtClean="0">
              <a:solidFill>
                <a:schemeClr val="tx1"/>
              </a:solidFill>
              <a:effectLst/>
              <a:latin typeface="+mn-lt"/>
              <a:ea typeface="+mn-ea"/>
              <a:cs typeface="+mn-cs"/>
            </a:endParaRPr>
          </a:p>
          <a:p>
            <a:r>
              <a:rPr lang="en-US" altLang="ko-KR" sz="1200" b="0" i="0" u="none" strike="noStrike" kern="1200" baseline="0" dirty="0" smtClean="0">
                <a:solidFill>
                  <a:schemeClr val="tx1"/>
                </a:solidFill>
                <a:latin typeface="+mn-lt"/>
                <a:ea typeface="+mn-ea"/>
                <a:cs typeface="+mn-cs"/>
              </a:rPr>
              <a:t>The resulting thylakoid/COE electrodes were employed in both three-electrode electrochemical cells and bio-solar cells.</a:t>
            </a:r>
          </a:p>
          <a:p>
            <a:endParaRPr lang="en-US" altLang="ko-KR" sz="1200" b="0" i="0" u="none" strike="noStrike" kern="1200" baseline="0" dirty="0" smtClean="0">
              <a:solidFill>
                <a:schemeClr val="tx1"/>
              </a:solidFill>
              <a:effectLst/>
              <a:latin typeface="+mn-lt"/>
              <a:ea typeface="+mn-ea"/>
              <a:cs typeface="+mn-cs"/>
            </a:endParaRPr>
          </a:p>
          <a:p>
            <a:endParaRPr lang="en-US" altLang="ko-KR" sz="1200" kern="1200" dirty="0" smtClean="0">
              <a:solidFill>
                <a:schemeClr val="tx1"/>
              </a:solidFill>
              <a:effectLst/>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24</a:t>
            </a:fld>
            <a:endParaRPr lang="ko-KR" altLang="en-US" smtClean="0">
              <a:solidFill>
                <a:prstClr val="black"/>
              </a:solidFill>
            </a:endParaRPr>
          </a:p>
        </p:txBody>
      </p:sp>
    </p:spTree>
    <p:extLst>
      <p:ext uri="{BB962C8B-B14F-4D97-AF65-F5344CB8AC3E}">
        <p14:creationId xmlns:p14="http://schemas.microsoft.com/office/powerpoint/2010/main" val="2115468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fontScale="92500" lnSpcReduction="10000"/>
          </a:bodyPr>
          <a:lstStyle/>
          <a:p>
            <a:r>
              <a:rPr lang="en-US" altLang="ko-KR" sz="1200" b="0" dirty="0" smtClean="0">
                <a:latin typeface="Arial" panose="020B0604020202020204" pitchFamily="34" charset="0"/>
                <a:cs typeface="Arial" panose="020B0604020202020204" pitchFamily="34" charset="0"/>
              </a:rPr>
              <a:t>Fig. S2 shows the </a:t>
            </a:r>
            <a:r>
              <a:rPr lang="en-US" altLang="ko-KR" sz="1200" b="0" dirty="0" smtClean="0">
                <a:latin typeface="Times New Roman" panose="02020603050405020304" pitchFamily="18" charset="0"/>
                <a:cs typeface="Times New Roman" panose="02020603050405020304" pitchFamily="18" charset="0"/>
              </a:rPr>
              <a:t>r</a:t>
            </a:r>
            <a:r>
              <a:rPr lang="en-US" altLang="ko-KR" sz="1200" dirty="0" smtClean="0">
                <a:latin typeface="Times New Roman" panose="02020603050405020304" pitchFamily="18" charset="0"/>
                <a:cs typeface="Times New Roman" panose="02020603050405020304" pitchFamily="18" charset="0"/>
              </a:rPr>
              <a:t>epresentative dark and light CV of </a:t>
            </a:r>
            <a:r>
              <a:rPr lang="en-US" altLang="ko-KR" sz="1200" b="0" i="0" u="none" strike="noStrike" kern="1200" baseline="0" dirty="0" smtClean="0">
                <a:solidFill>
                  <a:schemeClr val="tx1"/>
                </a:solidFill>
                <a:latin typeface="+mn-lt"/>
                <a:ea typeface="+mn-ea"/>
                <a:cs typeface="+mn-cs"/>
              </a:rPr>
              <a:t>unmodified </a:t>
            </a:r>
            <a:r>
              <a:rPr lang="en-US" altLang="ko-KR" sz="1200" dirty="0" smtClean="0">
                <a:latin typeface="Times New Roman" panose="02020603050405020304" pitchFamily="18" charset="0"/>
                <a:cs typeface="Times New Roman" panose="02020603050405020304" pitchFamily="18" charset="0"/>
              </a:rPr>
              <a:t>thylakoid and thylakoid/COE electrodes. </a:t>
            </a:r>
            <a:endParaRPr lang="en-US" altLang="ko-KR" sz="1200" b="0" kern="1200" baseline="0" dirty="0" smtClean="0">
              <a:solidFill>
                <a:schemeClr val="tx1"/>
              </a:solidFill>
              <a:latin typeface="Times New Roman" panose="02020603050405020304" pitchFamily="18" charset="0"/>
              <a:ea typeface="+mn-ea"/>
              <a:cs typeface="Times New Roman" panose="02020603050405020304" pitchFamily="18" charset="0"/>
            </a:endParaRPr>
          </a:p>
          <a:p>
            <a:endParaRPr lang="en-US" altLang="ko-KR" sz="1200" b="0" kern="1200" baseline="0" dirty="0" smtClean="0">
              <a:solidFill>
                <a:schemeClr val="tx1"/>
              </a:solidFill>
              <a:latin typeface="Times New Roman" panose="02020603050405020304" pitchFamily="18" charset="0"/>
              <a:ea typeface="+mn-ea"/>
              <a:cs typeface="Times New Roman" panose="02020603050405020304" pitchFamily="18" charset="0"/>
            </a:endParaRPr>
          </a:p>
          <a:p>
            <a:r>
              <a:rPr lang="en-US" altLang="ko-KR" sz="1200" b="0" i="0" u="none" strike="noStrike" kern="1200" baseline="0" dirty="0" smtClean="0">
                <a:solidFill>
                  <a:schemeClr val="tx1"/>
                </a:solidFill>
                <a:latin typeface="+mn-lt"/>
                <a:ea typeface="+mn-ea"/>
                <a:cs typeface="+mn-cs"/>
              </a:rPr>
              <a:t>As you can see in this fig S2, the essentially no </a:t>
            </a:r>
            <a:r>
              <a:rPr lang="en-US" altLang="ko-KR" sz="1200" b="0" i="0" u="none" strike="noStrike" kern="1200" baseline="0" dirty="0" err="1" smtClean="0">
                <a:solidFill>
                  <a:schemeClr val="tx1"/>
                </a:solidFill>
                <a:latin typeface="+mn-lt"/>
                <a:ea typeface="+mn-ea"/>
                <a:cs typeface="+mn-cs"/>
              </a:rPr>
              <a:t>voltammetric</a:t>
            </a:r>
            <a:r>
              <a:rPr lang="en-US" altLang="ko-KR" sz="1200" b="0" i="0" u="none" strike="noStrike" kern="1200" baseline="0" dirty="0" smtClean="0">
                <a:solidFill>
                  <a:schemeClr val="tx1"/>
                </a:solidFill>
                <a:latin typeface="+mn-lt"/>
                <a:ea typeface="+mn-ea"/>
                <a:cs typeface="+mn-cs"/>
              </a:rPr>
              <a:t> difference exists between thylakoid/COE electrodes and unmodified thylakoid electrodes.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These data indicate that COEs are not contributing to anodic current via redox activity or chemical degradation.</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In the </a:t>
            </a:r>
            <a:r>
              <a:rPr lang="en-US" altLang="ko-KR" sz="1200" b="0" dirty="0" smtClean="0">
                <a:latin typeface="Arial" panose="020B0604020202020204" pitchFamily="34" charset="0"/>
                <a:cs typeface="Arial" panose="020B0604020202020204" pitchFamily="34" charset="0"/>
              </a:rPr>
              <a:t>Fig S2, </a:t>
            </a:r>
            <a:r>
              <a:rPr lang="en-US" altLang="ko-KR" sz="1200" b="0" i="0" u="none" strike="noStrike" kern="1200" baseline="0" dirty="0" smtClean="0">
                <a:solidFill>
                  <a:schemeClr val="tx1"/>
                </a:solidFill>
                <a:latin typeface="+mn-lt"/>
                <a:ea typeface="+mn-ea"/>
                <a:cs typeface="+mn-cs"/>
              </a:rPr>
              <a:t>a small reversible redox wave was observed at a central potential of ~ 0.35 V.</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Therefore, in this paper, all subsequent </a:t>
            </a:r>
            <a:r>
              <a:rPr lang="en-US" altLang="ko-KR" sz="1200" b="0" i="0" u="none" strike="noStrike" kern="1200" baseline="0" dirty="0" err="1" smtClean="0">
                <a:solidFill>
                  <a:schemeClr val="tx1"/>
                </a:solidFill>
                <a:latin typeface="+mn-lt"/>
                <a:ea typeface="+mn-ea"/>
                <a:cs typeface="+mn-cs"/>
              </a:rPr>
              <a:t>amperometric</a:t>
            </a:r>
            <a:r>
              <a:rPr lang="en-US" altLang="ko-KR" sz="1200" b="0" i="0" u="none" strike="noStrike" kern="1200" baseline="0" dirty="0" smtClean="0">
                <a:solidFill>
                  <a:schemeClr val="tx1"/>
                </a:solidFill>
                <a:latin typeface="+mn-lt"/>
                <a:ea typeface="+mn-ea"/>
                <a:cs typeface="+mn-cs"/>
              </a:rPr>
              <a:t> experiments were conducted at 0.45 V to allow oxidation of this redox species.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Fig 3 shows the optimization of COE concentration for maximal current output.</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Dark current density is not significantly affected by the COE1-4C concentration.</a:t>
            </a:r>
          </a:p>
          <a:p>
            <a:endParaRPr lang="en-US" altLang="ko-KR" sz="1200" b="0" kern="1200" baseline="0" dirty="0" smtClean="0">
              <a:solidFill>
                <a:schemeClr val="tx1"/>
              </a:solidFill>
              <a:latin typeface="+mn-lt"/>
              <a:ea typeface="+mn-ea"/>
              <a:cs typeface="+mn-cs"/>
            </a:endParaRPr>
          </a:p>
          <a:p>
            <a:r>
              <a:rPr lang="en-US" altLang="ko-KR" sz="1200" b="0" kern="1200" baseline="0" dirty="0" smtClean="0">
                <a:solidFill>
                  <a:schemeClr val="tx1"/>
                </a:solidFill>
                <a:latin typeface="+mn-lt"/>
                <a:ea typeface="+mn-ea"/>
                <a:cs typeface="+mn-cs"/>
              </a:rPr>
              <a:t>However, photocurrent density was changed by the COE1-4C concentration.</a:t>
            </a:r>
          </a:p>
          <a:p>
            <a:endParaRPr lang="en-US" altLang="ko-KR" sz="1200" b="0" kern="1200" baseline="0" dirty="0" smtClean="0">
              <a:solidFill>
                <a:schemeClr val="tx1"/>
              </a:solidFill>
              <a:latin typeface="+mn-lt"/>
              <a:ea typeface="+mn-ea"/>
              <a:cs typeface="+mn-cs"/>
            </a:endParaRPr>
          </a:p>
          <a:p>
            <a:r>
              <a:rPr lang="en-US" altLang="ko-KR" sz="1200" b="0" kern="1200" baseline="0" dirty="0" smtClean="0">
                <a:solidFill>
                  <a:schemeClr val="tx1"/>
                </a:solidFill>
                <a:latin typeface="+mn-lt"/>
                <a:ea typeface="+mn-ea"/>
                <a:cs typeface="+mn-cs"/>
              </a:rPr>
              <a:t>At 10 </a:t>
            </a:r>
            <a:r>
              <a:rPr lang="en-US" altLang="ko-KR" sz="1200" b="0" kern="1200" baseline="0" dirty="0" err="1" smtClean="0">
                <a:solidFill>
                  <a:schemeClr val="tx1"/>
                </a:solidFill>
                <a:latin typeface="+mn-lt"/>
                <a:ea typeface="+mn-ea"/>
                <a:cs typeface="+mn-cs"/>
              </a:rPr>
              <a:t>uM</a:t>
            </a:r>
            <a:r>
              <a:rPr lang="en-US" altLang="ko-KR" sz="1200" b="0" kern="1200" baseline="0" dirty="0" smtClean="0">
                <a:solidFill>
                  <a:schemeClr val="tx1"/>
                </a:solidFill>
                <a:latin typeface="+mn-lt"/>
                <a:ea typeface="+mn-ea"/>
                <a:cs typeface="+mn-cs"/>
              </a:rPr>
              <a:t> COE1-4C concentration, the highest photocurrent density was observed.</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25</a:t>
            </a:fld>
            <a:endParaRPr lang="ko-KR" altLang="en-US" smtClean="0">
              <a:solidFill>
                <a:prstClr val="black"/>
              </a:solidFill>
            </a:endParaRPr>
          </a:p>
        </p:txBody>
      </p:sp>
    </p:spTree>
    <p:extLst>
      <p:ext uri="{BB962C8B-B14F-4D97-AF65-F5344CB8AC3E}">
        <p14:creationId xmlns:p14="http://schemas.microsoft.com/office/powerpoint/2010/main" val="592045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fontScale="92500" lnSpcReduction="20000"/>
          </a:bodyPr>
          <a:lstStyle/>
          <a:p>
            <a:r>
              <a:rPr lang="en-US" altLang="ko-KR" sz="1200" b="0" kern="1200" baseline="0" dirty="0" smtClean="0">
                <a:solidFill>
                  <a:schemeClr val="tx1"/>
                </a:solidFill>
                <a:latin typeface="+mn-lt"/>
                <a:ea typeface="+mn-ea"/>
                <a:cs typeface="+mn-cs"/>
              </a:rPr>
              <a:t>Fig 4A shows </a:t>
            </a:r>
            <a:r>
              <a:rPr lang="en-US" altLang="ko-KR" sz="1200" b="0" kern="1200" baseline="0" dirty="0" err="1" smtClean="0">
                <a:solidFill>
                  <a:schemeClr val="tx1"/>
                </a:solidFill>
                <a:latin typeface="+mn-lt"/>
                <a:ea typeface="+mn-ea"/>
                <a:cs typeface="+mn-cs"/>
              </a:rPr>
              <a:t>amperometric</a:t>
            </a:r>
            <a:r>
              <a:rPr lang="en-US" altLang="ko-KR" sz="1200" b="0" kern="1200" baseline="0" dirty="0" smtClean="0">
                <a:solidFill>
                  <a:schemeClr val="tx1"/>
                </a:solidFill>
                <a:latin typeface="+mn-lt"/>
                <a:ea typeface="+mn-ea"/>
                <a:cs typeface="+mn-cs"/>
              </a:rPr>
              <a:t> current output for an unmodified thylakoid electrode.</a:t>
            </a:r>
          </a:p>
          <a:p>
            <a:endParaRPr lang="en-US" altLang="ko-KR" sz="1200" b="0" kern="1200" baseline="0" dirty="0" smtClean="0">
              <a:solidFill>
                <a:schemeClr val="tx1"/>
              </a:solidFill>
              <a:latin typeface="+mn-lt"/>
              <a:ea typeface="+mn-ea"/>
              <a:cs typeface="+mn-cs"/>
            </a:endParaRPr>
          </a:p>
          <a:p>
            <a:r>
              <a:rPr lang="en-US" altLang="ko-KR" sz="1200" b="0" kern="1200" baseline="0" dirty="0" smtClean="0">
                <a:solidFill>
                  <a:schemeClr val="tx1"/>
                </a:solidFill>
                <a:latin typeface="+mn-lt"/>
                <a:ea typeface="+mn-ea"/>
                <a:cs typeface="+mn-cs"/>
              </a:rPr>
              <a:t>As you can see in the fig 4B, the light current output was increased by the COE1-4C addition.</a:t>
            </a:r>
          </a:p>
          <a:p>
            <a:endParaRPr lang="en-US" altLang="ko-KR" sz="1200" b="0"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All COEs type is summarized in Fig. 4C and Table 1</a:t>
            </a:r>
            <a:endParaRPr lang="en-US" altLang="ko-KR" sz="1200" b="0" kern="1200" baseline="0" dirty="0" smtClean="0">
              <a:solidFill>
                <a:schemeClr val="tx1"/>
              </a:solidFill>
              <a:latin typeface="+mn-lt"/>
              <a:ea typeface="+mn-ea"/>
              <a:cs typeface="+mn-cs"/>
            </a:endParaRPr>
          </a:p>
          <a:p>
            <a:endParaRPr lang="en-US" altLang="ko-KR" sz="1200" b="0" kern="1200" baseline="0" dirty="0" smtClean="0">
              <a:solidFill>
                <a:schemeClr val="tx1"/>
              </a:solidFill>
              <a:latin typeface="+mn-lt"/>
              <a:ea typeface="+mn-ea"/>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b="0" i="0" u="none" strike="noStrike" kern="1200" baseline="0" dirty="0" smtClean="0">
                <a:solidFill>
                  <a:schemeClr val="tx1"/>
                </a:solidFill>
                <a:latin typeface="+mn-lt"/>
                <a:ea typeface="+mn-ea"/>
                <a:cs typeface="+mn-cs"/>
              </a:rPr>
              <a:t>At the </a:t>
            </a:r>
            <a:r>
              <a:rPr lang="en-US" altLang="ko-KR" sz="1200" b="0" kern="1200" baseline="0" dirty="0" smtClean="0">
                <a:solidFill>
                  <a:schemeClr val="tx1"/>
                </a:solidFill>
                <a:latin typeface="+mn-lt"/>
                <a:ea typeface="+mn-ea"/>
                <a:cs typeface="+mn-cs"/>
              </a:rPr>
              <a:t>COE1 type and </a:t>
            </a:r>
            <a:r>
              <a:rPr lang="en-US" altLang="ko-KR" sz="1200" b="0" i="0" u="none" strike="noStrike" kern="1200" baseline="0" dirty="0" smtClean="0">
                <a:solidFill>
                  <a:schemeClr val="tx1"/>
                </a:solidFill>
                <a:latin typeface="+mn-lt"/>
                <a:ea typeface="+mn-ea"/>
                <a:cs typeface="+mn-cs"/>
              </a:rPr>
              <a:t>COE3-4C, the relatively increased photocurrents was observed. </a:t>
            </a:r>
          </a:p>
          <a:p>
            <a:endParaRPr lang="en-US" altLang="ko-KR" sz="1200" b="0" kern="1200" baseline="0" dirty="0" smtClean="0">
              <a:solidFill>
                <a:schemeClr val="tx1"/>
              </a:solidFill>
              <a:latin typeface="+mn-lt"/>
              <a:ea typeface="+mn-ea"/>
              <a:cs typeface="+mn-cs"/>
            </a:endParaRPr>
          </a:p>
          <a:p>
            <a:r>
              <a:rPr lang="en-US" altLang="ko-KR" sz="1200" b="0" kern="1200" baseline="0" dirty="0" smtClean="0">
                <a:solidFill>
                  <a:schemeClr val="tx1"/>
                </a:solidFill>
                <a:latin typeface="+mn-lt"/>
                <a:ea typeface="+mn-ea"/>
                <a:cs typeface="+mn-cs"/>
              </a:rPr>
              <a:t>Particularly, compared to the COE3 type, the COE1 type derivatives have a significant effect on thylakoid light current output.</a:t>
            </a:r>
          </a:p>
          <a:p>
            <a:endParaRPr lang="en-US" altLang="ko-KR" sz="1200" b="0" kern="1200" baseline="0" dirty="0" smtClean="0">
              <a:solidFill>
                <a:schemeClr val="tx1"/>
              </a:solidFill>
              <a:latin typeface="+mn-lt"/>
              <a:ea typeface="+mn-ea"/>
              <a:cs typeface="+mn-cs"/>
            </a:endParaRPr>
          </a:p>
          <a:p>
            <a:r>
              <a:rPr lang="en-US" altLang="ko-KR" sz="1200" b="0" kern="1200" baseline="0" dirty="0" smtClean="0">
                <a:solidFill>
                  <a:schemeClr val="tx1"/>
                </a:solidFill>
                <a:latin typeface="+mn-lt"/>
                <a:ea typeface="+mn-ea"/>
                <a:cs typeface="+mn-cs"/>
              </a:rPr>
              <a:t>Because the thylakoid membrane surface carries a net negative charge from carboxylate moieties.</a:t>
            </a:r>
          </a:p>
          <a:p>
            <a:endParaRPr lang="en-US" altLang="ko-KR" sz="1200" b="0" kern="1200" baseline="0" dirty="0" smtClean="0">
              <a:solidFill>
                <a:schemeClr val="tx1"/>
              </a:solidFill>
              <a:latin typeface="+mn-lt"/>
              <a:ea typeface="+mn-ea"/>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b="0" kern="1200" baseline="0" dirty="0" smtClean="0">
                <a:solidFill>
                  <a:schemeClr val="tx1"/>
                </a:solidFill>
                <a:latin typeface="+mn-lt"/>
                <a:ea typeface="+mn-ea"/>
                <a:cs typeface="+mn-cs"/>
              </a:rPr>
              <a:t>As you can see fig 4C </a:t>
            </a:r>
            <a:r>
              <a:rPr lang="en-US" altLang="ko-KR" sz="1200" b="0" i="0" u="none" strike="noStrike" kern="1200" baseline="0" dirty="0" smtClean="0">
                <a:solidFill>
                  <a:schemeClr val="tx1"/>
                </a:solidFill>
                <a:latin typeface="+mn-lt"/>
                <a:ea typeface="+mn-ea"/>
                <a:cs typeface="+mn-cs"/>
              </a:rPr>
              <a:t>and Table 1,</a:t>
            </a:r>
            <a:r>
              <a:rPr lang="en-US" altLang="ko-KR" sz="1200" b="0" kern="1200" baseline="0" dirty="0" smtClean="0">
                <a:solidFill>
                  <a:schemeClr val="tx1"/>
                </a:solidFill>
                <a:latin typeface="+mn-lt"/>
                <a:ea typeface="+mn-ea"/>
                <a:cs typeface="+mn-cs"/>
              </a:rPr>
              <a:t> d</a:t>
            </a:r>
            <a:r>
              <a:rPr lang="en-US" altLang="ko-KR" sz="1200" b="0" i="0" u="none" strike="noStrike" kern="1200" baseline="0" dirty="0" smtClean="0">
                <a:solidFill>
                  <a:schemeClr val="tx1"/>
                </a:solidFill>
                <a:latin typeface="+mn-lt"/>
                <a:ea typeface="+mn-ea"/>
                <a:cs typeface="+mn-cs"/>
              </a:rPr>
              <a:t>ark current of thylakoid/COE electrodes is not significantly different than the unmodified thylakoid electrodes for any tested COEs.</a:t>
            </a:r>
          </a:p>
          <a:p>
            <a:pPr marL="0" marR="0" indent="0" algn="l" defTabSz="914400" rtl="0" eaLnBrk="0" fontAlgn="base" latinLnBrk="1" hangingPunct="0">
              <a:lnSpc>
                <a:spcPct val="100000"/>
              </a:lnSpc>
              <a:spcBef>
                <a:spcPct val="30000"/>
              </a:spcBef>
              <a:spcAft>
                <a:spcPct val="0"/>
              </a:spcAft>
              <a:buClrTx/>
              <a:buSzTx/>
              <a:buFontTx/>
              <a:buNone/>
              <a:tabLst/>
              <a:defRPr/>
            </a:pPr>
            <a:endParaRPr lang="en-US" altLang="ko-KR" sz="1200" b="0" i="0" u="none" strike="noStrike" kern="1200" baseline="0" dirty="0" smtClean="0">
              <a:solidFill>
                <a:schemeClr val="tx1"/>
              </a:solidFill>
              <a:latin typeface="+mn-lt"/>
              <a:ea typeface="+mn-ea"/>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b="0" i="0" u="none" strike="noStrike" kern="1200" baseline="0" dirty="0" smtClean="0">
                <a:solidFill>
                  <a:schemeClr val="tx1"/>
                </a:solidFill>
                <a:latin typeface="+mn-lt"/>
                <a:ea typeface="+mn-ea"/>
                <a:cs typeface="+mn-cs"/>
              </a:rPr>
              <a:t>This trend hints at COE molecular structural features playing a relevant </a:t>
            </a:r>
            <a:r>
              <a:rPr lang="en-US" altLang="ko-KR" sz="1200" b="0" i="0" u="none" strike="noStrike" kern="1200" baseline="0" dirty="0" err="1" smtClean="0">
                <a:solidFill>
                  <a:schemeClr val="tx1"/>
                </a:solidFill>
                <a:latin typeface="+mn-lt"/>
                <a:ea typeface="+mn-ea"/>
                <a:cs typeface="+mn-cs"/>
              </a:rPr>
              <a:t>photobioelectrochemical</a:t>
            </a:r>
            <a:r>
              <a:rPr lang="en-US" altLang="ko-KR" sz="1200" b="0" i="0" u="none" strike="noStrike" kern="1200" baseline="0" dirty="0" smtClean="0">
                <a:solidFill>
                  <a:schemeClr val="tx1"/>
                </a:solidFill>
                <a:latin typeface="+mn-lt"/>
                <a:ea typeface="+mn-ea"/>
                <a:cs typeface="+mn-cs"/>
              </a:rPr>
              <a:t> role.</a:t>
            </a:r>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26</a:t>
            </a:fld>
            <a:endParaRPr lang="ko-KR" altLang="en-US" smtClean="0">
              <a:solidFill>
                <a:prstClr val="black"/>
              </a:solidFill>
            </a:endParaRPr>
          </a:p>
        </p:txBody>
      </p:sp>
    </p:spTree>
    <p:extLst>
      <p:ext uri="{BB962C8B-B14F-4D97-AF65-F5344CB8AC3E}">
        <p14:creationId xmlns:p14="http://schemas.microsoft.com/office/powerpoint/2010/main" val="3356793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r>
              <a:rPr lang="en-US" altLang="ko-KR" sz="1200" b="0" i="0" u="none" strike="noStrike" kern="1200" baseline="0" dirty="0" smtClean="0">
                <a:solidFill>
                  <a:schemeClr val="tx1"/>
                </a:solidFill>
                <a:latin typeface="+mn-lt"/>
                <a:ea typeface="+mn-ea"/>
                <a:cs typeface="+mn-cs"/>
              </a:rPr>
              <a:t>Fig 5A and B show the </a:t>
            </a:r>
            <a:r>
              <a:rPr lang="en-US" altLang="ko-KR" sz="1200" dirty="0" smtClean="0">
                <a:latin typeface="Times New Roman" panose="02020603050405020304" pitchFamily="18" charset="0"/>
                <a:cs typeface="Times New Roman" panose="02020603050405020304" pitchFamily="18" charset="0"/>
              </a:rPr>
              <a:t>average dark and light J–V curves for the unmodified thylakoid and thylakoid/COE1-4C bio-solar cells.</a:t>
            </a:r>
          </a:p>
          <a:p>
            <a:endParaRPr lang="en-US" altLang="ko-KR"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endParaRPr>
          </a:p>
          <a:p>
            <a:r>
              <a:rPr lang="en-US" altLang="ko-KR" sz="1200" b="0" i="0" u="none" strike="noStrike" kern="1200" baseline="0" dirty="0" smtClean="0">
                <a:solidFill>
                  <a:schemeClr val="tx1"/>
                </a:solidFill>
                <a:latin typeface="+mn-lt"/>
                <a:ea typeface="+mn-ea"/>
                <a:cs typeface="+mn-cs"/>
              </a:rPr>
              <a:t>Fig 5C shows the </a:t>
            </a:r>
            <a:r>
              <a:rPr lang="en-US" altLang="ko-KR" sz="1200" dirty="0" smtClean="0">
                <a:latin typeface="Times New Roman" panose="02020603050405020304" pitchFamily="18" charset="0"/>
                <a:cs typeface="Times New Roman" panose="02020603050405020304" pitchFamily="18" charset="0"/>
              </a:rPr>
              <a:t>photocurrent density (red) and </a:t>
            </a:r>
            <a:r>
              <a:rPr lang="en-US" altLang="ko-KR" sz="1200" dirty="0" err="1" smtClean="0">
                <a:latin typeface="Times New Roman" panose="02020603050405020304" pitchFamily="18" charset="0"/>
                <a:cs typeface="Times New Roman" panose="02020603050405020304" pitchFamily="18" charset="0"/>
              </a:rPr>
              <a:t>photopower</a:t>
            </a:r>
            <a:r>
              <a:rPr lang="en-US" altLang="ko-KR" sz="1200" dirty="0" smtClean="0">
                <a:latin typeface="Times New Roman" panose="02020603050405020304" pitchFamily="18" charset="0"/>
                <a:cs typeface="Times New Roman" panose="02020603050405020304" pitchFamily="18" charset="0"/>
              </a:rPr>
              <a:t> density (blue) for the unmodified thylakoid and thylakoid/COE1-4C bio-solar cells.</a:t>
            </a:r>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data is light minus dark current density.</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Compared to the unmodified thylakoid, the increased light and dark current by the COE derivatives indicate the improved contact between thylakoid and electrode.</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And, longer COEs derivatives such as COE1-4C, COE1-5C, </a:t>
            </a:r>
            <a:r>
              <a:rPr lang="fr-FR" altLang="ko-KR" sz="1200" b="0" i="0" u="none" strike="noStrike" kern="1200" baseline="0" dirty="0" smtClean="0">
                <a:solidFill>
                  <a:schemeClr val="tx1"/>
                </a:solidFill>
                <a:latin typeface="+mn-lt"/>
                <a:ea typeface="+mn-ea"/>
                <a:cs typeface="+mn-cs"/>
              </a:rPr>
              <a:t>COE2-5C and COE3-4C enhance photocurrent generation.</a:t>
            </a:r>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(Fig 5D</a:t>
            </a:r>
            <a:r>
              <a:rPr lang="ko-KR" altLang="en-US" sz="1200" b="0" i="0" u="none" strike="noStrike" kern="1200" baseline="0" dirty="0" err="1" smtClean="0">
                <a:solidFill>
                  <a:schemeClr val="tx1"/>
                </a:solidFill>
                <a:latin typeface="+mn-lt"/>
                <a:ea typeface="+mn-ea"/>
                <a:cs typeface="+mn-cs"/>
              </a:rPr>
              <a:t>가르키면서</a:t>
            </a:r>
            <a:r>
              <a:rPr lang="en-US" altLang="ko-KR" sz="1200" b="0" i="0" u="none" strike="noStrike" kern="1200" baseline="0" dirty="0" smtClean="0">
                <a:solidFill>
                  <a:schemeClr val="tx1"/>
                </a:solidFill>
                <a:latin typeface="+mn-lt"/>
                <a:ea typeface="+mn-ea"/>
                <a:cs typeface="+mn-cs"/>
              </a:rPr>
              <a:t>) In the performance tests for </a:t>
            </a:r>
            <a:r>
              <a:rPr lang="en-US" altLang="ko-KR" sz="1200" dirty="0" smtClean="0">
                <a:latin typeface="Times New Roman" panose="02020603050405020304" pitchFamily="18" charset="0"/>
                <a:cs typeface="Times New Roman" panose="02020603050405020304" pitchFamily="18" charset="0"/>
              </a:rPr>
              <a:t>thylakoid/COE </a:t>
            </a:r>
            <a:r>
              <a:rPr lang="en-US" altLang="ko-KR" sz="1200" b="0" i="0" u="none" strike="noStrike" kern="1200" baseline="0" dirty="0" smtClean="0">
                <a:solidFill>
                  <a:schemeClr val="tx1"/>
                </a:solidFill>
                <a:latin typeface="+mn-lt"/>
                <a:ea typeface="+mn-ea"/>
                <a:cs typeface="+mn-cs"/>
              </a:rPr>
              <a:t>bio-solar cell, the best overall performance enhancement is afforded by COE1-4C.</a:t>
            </a: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27</a:t>
            </a:fld>
            <a:endParaRPr lang="ko-KR" altLang="en-US" smtClean="0">
              <a:solidFill>
                <a:prstClr val="black"/>
              </a:solidFill>
            </a:endParaRPr>
          </a:p>
        </p:txBody>
      </p:sp>
    </p:spTree>
    <p:extLst>
      <p:ext uri="{BB962C8B-B14F-4D97-AF65-F5344CB8AC3E}">
        <p14:creationId xmlns:p14="http://schemas.microsoft.com/office/powerpoint/2010/main" val="1176879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b="0" kern="1200" baseline="0" dirty="0" smtClean="0">
                <a:solidFill>
                  <a:schemeClr val="tx1"/>
                </a:solidFill>
                <a:latin typeface="+mn-lt"/>
                <a:ea typeface="+mn-ea"/>
                <a:cs typeface="+mn-cs"/>
              </a:rPr>
              <a:t>The certain COEs have been shown to improve electrical contacts and photocurrent generation in thylakoid membrane- based photo-</a:t>
            </a:r>
            <a:r>
              <a:rPr lang="en-US" altLang="ko-KR" sz="1200" b="0" kern="1200" baseline="0" dirty="0" err="1" smtClean="0">
                <a:solidFill>
                  <a:schemeClr val="tx1"/>
                </a:solidFill>
                <a:latin typeface="+mn-lt"/>
                <a:ea typeface="+mn-ea"/>
                <a:cs typeface="+mn-cs"/>
              </a:rPr>
              <a:t>bioelectrochemical</a:t>
            </a:r>
            <a:r>
              <a:rPr lang="en-US" altLang="ko-KR" sz="1200" b="0" kern="1200" baseline="0" dirty="0" smtClean="0">
                <a:solidFill>
                  <a:schemeClr val="tx1"/>
                </a:solidFill>
                <a:latin typeface="+mn-lt"/>
                <a:ea typeface="+mn-ea"/>
                <a:cs typeface="+mn-cs"/>
              </a:rPr>
              <a:t> devices.</a:t>
            </a:r>
          </a:p>
          <a:p>
            <a:endParaRPr lang="en-US" altLang="ko-KR" sz="1200" b="0" kern="1200" baseline="0" dirty="0" smtClean="0">
              <a:solidFill>
                <a:schemeClr val="tx1"/>
              </a:solidFill>
              <a:latin typeface="+mn-lt"/>
              <a:ea typeface="+mn-ea"/>
              <a:cs typeface="+mn-cs"/>
            </a:endParaRPr>
          </a:p>
          <a:p>
            <a:endParaRPr lang="en-US" altLang="ko-KR" sz="1200" b="0" kern="1200" baseline="0" dirty="0" smtClean="0">
              <a:solidFill>
                <a:schemeClr val="tx1"/>
              </a:solidFill>
              <a:latin typeface="+mn-lt"/>
              <a:ea typeface="+mn-ea"/>
              <a:cs typeface="+mn-cs"/>
            </a:endParaRPr>
          </a:p>
          <a:p>
            <a:r>
              <a:rPr lang="en-US" altLang="ko-KR" sz="1200" b="0" kern="1200" baseline="0" dirty="0" smtClean="0">
                <a:solidFill>
                  <a:schemeClr val="tx1"/>
                </a:solidFill>
                <a:latin typeface="+mn-lt"/>
                <a:ea typeface="+mn-ea"/>
                <a:cs typeface="+mn-cs"/>
              </a:rPr>
              <a:t>The molecular length of COE1-4C appears to be the most ideally suited to enhance thylakoid dark- and photo-current outputs, as compared to its shorter and longer counterparts.</a:t>
            </a:r>
          </a:p>
          <a:p>
            <a:endParaRPr lang="en-US" altLang="ko-KR" sz="1200" b="0" kern="1200" baseline="0" dirty="0" smtClean="0">
              <a:solidFill>
                <a:schemeClr val="tx1"/>
              </a:solidFill>
              <a:latin typeface="+mn-lt"/>
              <a:ea typeface="+mn-ea"/>
              <a:cs typeface="+mn-cs"/>
            </a:endParaRPr>
          </a:p>
          <a:p>
            <a:endParaRPr lang="en-US" altLang="ko-KR" sz="1200" b="0" kern="1200" baseline="0" dirty="0" smtClean="0">
              <a:solidFill>
                <a:schemeClr val="tx1"/>
              </a:solidFill>
              <a:latin typeface="+mn-lt"/>
              <a:ea typeface="+mn-ea"/>
              <a:cs typeface="+mn-cs"/>
            </a:endParaRPr>
          </a:p>
          <a:p>
            <a:r>
              <a:rPr lang="en-US" altLang="ko-KR" sz="1200" b="0" kern="1200" baseline="0" dirty="0" smtClean="0">
                <a:solidFill>
                  <a:schemeClr val="tx1"/>
                </a:solidFill>
                <a:latin typeface="+mn-lt"/>
                <a:ea typeface="+mn-ea"/>
                <a:cs typeface="+mn-cs"/>
              </a:rPr>
              <a:t>the molecular length and pendant charge of COEs differentially contribute to </a:t>
            </a:r>
            <a:r>
              <a:rPr lang="en-US" altLang="ko-KR" sz="1200" b="0" kern="1200" baseline="0" dirty="0" err="1" smtClean="0">
                <a:solidFill>
                  <a:schemeClr val="tx1"/>
                </a:solidFill>
                <a:latin typeface="+mn-lt"/>
                <a:ea typeface="+mn-ea"/>
                <a:cs typeface="+mn-cs"/>
              </a:rPr>
              <a:t>photobioelectrochemical</a:t>
            </a:r>
            <a:r>
              <a:rPr lang="en-US" altLang="ko-KR" sz="1200" b="0" kern="1200" baseline="0" dirty="0" smtClean="0">
                <a:solidFill>
                  <a:schemeClr val="tx1"/>
                </a:solidFill>
                <a:latin typeface="+mn-lt"/>
                <a:ea typeface="+mn-ea"/>
                <a:cs typeface="+mn-cs"/>
              </a:rPr>
              <a:t> enhancements.</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28</a:t>
            </a:fld>
            <a:endParaRPr lang="ko-KR" altLang="en-US" smtClean="0">
              <a:solidFill>
                <a:prstClr val="black"/>
              </a:solidFill>
            </a:endParaRPr>
          </a:p>
        </p:txBody>
      </p:sp>
    </p:spTree>
    <p:extLst>
      <p:ext uri="{BB962C8B-B14F-4D97-AF65-F5344CB8AC3E}">
        <p14:creationId xmlns:p14="http://schemas.microsoft.com/office/powerpoint/2010/main" val="3855045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just" defTabSz="914400" rtl="0" eaLnBrk="0" fontAlgn="base" latinLnBrk="1" hangingPunct="0">
              <a:lnSpc>
                <a:spcPct val="100000"/>
              </a:lnSpc>
              <a:spcBef>
                <a:spcPct val="30000"/>
              </a:spcBef>
              <a:spcAft>
                <a:spcPct val="0"/>
              </a:spcAft>
              <a:buClrTx/>
              <a:buSzTx/>
              <a:buFontTx/>
              <a:buNone/>
              <a:tabLst/>
              <a:defRPr/>
            </a:pPr>
            <a:r>
              <a:rPr lang="en-US" altLang="ko-KR" sz="1200" kern="1200" baseline="0" dirty="0" smtClean="0">
                <a:solidFill>
                  <a:schemeClr val="tx1"/>
                </a:solidFill>
                <a:latin typeface="+mn-lt"/>
                <a:ea typeface="+mn-ea"/>
                <a:cs typeface="+mn-cs"/>
              </a:rPr>
              <a:t>This paper title is "</a:t>
            </a:r>
            <a:r>
              <a:rPr lang="en-US" altLang="ko-KR" sz="1200" b="1" dirty="0" smtClean="0"/>
              <a:t>Directed assembly of the thylakoid membrane on nanostructured TiO</a:t>
            </a:r>
            <a:r>
              <a:rPr lang="en-US" altLang="ko-KR" sz="1200" b="1" baseline="-25000" dirty="0" smtClean="0"/>
              <a:t>2</a:t>
            </a:r>
            <a:r>
              <a:rPr lang="en-US" altLang="ko-KR" sz="1200" b="1" dirty="0" smtClean="0"/>
              <a:t> for a photo-electrochemical cell</a:t>
            </a:r>
            <a:r>
              <a:rPr lang="en-US" altLang="ko-KR" sz="1200" kern="1200" baseline="0" dirty="0" smtClean="0">
                <a:solidFill>
                  <a:schemeClr val="tx1"/>
                </a:solidFill>
                <a:latin typeface="+mn-lt"/>
                <a:ea typeface="+mn-ea"/>
                <a:cs typeface="+mn-cs"/>
              </a:rPr>
              <a:t>".</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paper was published in nanoscale journal.</a:t>
            </a:r>
          </a:p>
          <a:p>
            <a:endParaRPr lang="en-US" altLang="ko-KR" sz="1200" b="0" i="0" u="none" strike="noStrike" kern="1200" baseline="0" dirty="0" smtClean="0">
              <a:solidFill>
                <a:schemeClr val="tx1"/>
              </a:solidFill>
              <a:latin typeface="+mn-lt"/>
              <a:ea typeface="+mn-ea"/>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b="0" i="0" u="none" strike="noStrike" kern="1200" baseline="0" dirty="0" smtClean="0">
                <a:solidFill>
                  <a:schemeClr val="tx1"/>
                </a:solidFill>
                <a:latin typeface="+mn-lt"/>
                <a:ea typeface="+mn-ea"/>
                <a:cs typeface="+mn-cs"/>
              </a:rPr>
              <a:t>The i</a:t>
            </a:r>
            <a:r>
              <a:rPr lang="en-US" altLang="ko-KR" dirty="0" smtClean="0">
                <a:solidFill>
                  <a:srgbClr val="737373"/>
                </a:solidFill>
                <a:latin typeface="Arial" panose="020B0604020202020204" pitchFamily="34" charset="0"/>
              </a:rPr>
              <a:t>mpact factor of </a:t>
            </a:r>
            <a:r>
              <a:rPr lang="en-US" altLang="ko-KR" sz="1200" b="0" i="0" u="none" strike="noStrike" kern="1200" baseline="0" dirty="0" smtClean="0">
                <a:solidFill>
                  <a:schemeClr val="tx1"/>
                </a:solidFill>
                <a:latin typeface="+mn-lt"/>
                <a:ea typeface="+mn-ea"/>
                <a:cs typeface="+mn-cs"/>
              </a:rPr>
              <a:t>nanoscale journal is 7.394.</a:t>
            </a:r>
          </a:p>
          <a:p>
            <a:endParaRPr lang="en-US" altLang="ko-KR" sz="1200" b="0" i="0" u="none" strike="noStrike" kern="1200" baseline="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pPr>
              <a:defRPr/>
            </a:pPr>
            <a:fld id="{95E5502C-448D-46B0-A97D-DAC71BF2EB8D}" type="slidenum">
              <a:rPr lang="ko-KR" altLang="en-US" smtClean="0">
                <a:solidFill>
                  <a:prstClr val="black"/>
                </a:solidFill>
              </a:rPr>
              <a:pPr>
                <a:defRPr/>
              </a:pPr>
              <a:t>29</a:t>
            </a:fld>
            <a:endParaRPr lang="ko-KR" altLang="en-US">
              <a:solidFill>
                <a:prstClr val="black"/>
              </a:solidFill>
            </a:endParaRPr>
          </a:p>
        </p:txBody>
      </p:sp>
    </p:spTree>
    <p:extLst>
      <p:ext uri="{BB962C8B-B14F-4D97-AF65-F5344CB8AC3E}">
        <p14:creationId xmlns:p14="http://schemas.microsoft.com/office/powerpoint/2010/main" val="2007672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baseline="0" dirty="0" smtClean="0">
                <a:solidFill>
                  <a:schemeClr val="tx1"/>
                </a:solidFill>
                <a:latin typeface="+mn-lt"/>
                <a:ea typeface="+mn-ea"/>
                <a:cs typeface="+mn-cs"/>
              </a:rPr>
              <a:t>In this paper, the one dimensional, columnar, single crystal TiO</a:t>
            </a:r>
            <a:r>
              <a:rPr lang="en-US" altLang="ko-KR" sz="1200" kern="1200" baseline="-25000" dirty="0" smtClean="0">
                <a:solidFill>
                  <a:schemeClr val="tx1"/>
                </a:solidFill>
                <a:latin typeface="+mn-lt"/>
                <a:ea typeface="+mn-ea"/>
                <a:cs typeface="+mn-cs"/>
              </a:rPr>
              <a:t>2</a:t>
            </a:r>
            <a:r>
              <a:rPr lang="en-US" altLang="ko-KR" sz="1200" kern="1200" baseline="0" dirty="0" smtClean="0">
                <a:solidFill>
                  <a:schemeClr val="tx1"/>
                </a:solidFill>
                <a:latin typeface="+mn-lt"/>
                <a:ea typeface="+mn-ea"/>
                <a:cs typeface="+mn-cs"/>
              </a:rPr>
              <a:t> nanostructure used as working-electrode.</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An electrospray deposition technique is used to deposit thylakoid membranes onto the TiO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nanostructures.</a:t>
            </a:r>
          </a:p>
          <a:p>
            <a:endParaRPr lang="en-US" altLang="ko-KR" sz="1200" b="0" i="0" u="none" strike="noStrike" kern="1200" baseline="0" dirty="0" smtClean="0">
              <a:solidFill>
                <a:schemeClr val="tx1"/>
              </a:solidFill>
              <a:latin typeface="+mn-lt"/>
              <a:ea typeface="+mn-ea"/>
              <a:cs typeface="+mn-cs"/>
            </a:endParaRPr>
          </a:p>
          <a:p>
            <a:r>
              <a:rPr lang="en-US" altLang="ko-KR" dirty="0" smtClean="0">
                <a:latin typeface="AdvOT999035f4"/>
              </a:rPr>
              <a:t>Electrospray deposition technique allows a systematic study of the e</a:t>
            </a:r>
            <a:r>
              <a:rPr lang="en-US" altLang="ko-KR" dirty="0" smtClean="0">
                <a:latin typeface="AdvOT999035f4+fb"/>
              </a:rPr>
              <a:t>ff</a:t>
            </a:r>
            <a:r>
              <a:rPr lang="en-US" altLang="ko-KR" dirty="0" smtClean="0">
                <a:latin typeface="AdvOT999035f4"/>
              </a:rPr>
              <a:t>ect of surfactant on the performance by fabrication of di</a:t>
            </a:r>
            <a:r>
              <a:rPr lang="en-US" altLang="ko-KR" dirty="0" smtClean="0">
                <a:latin typeface="AdvOT999035f4+fb"/>
              </a:rPr>
              <a:t>ff</a:t>
            </a:r>
            <a:r>
              <a:rPr lang="en-US" altLang="ko-KR" dirty="0" smtClean="0">
                <a:latin typeface="AdvOT999035f4"/>
              </a:rPr>
              <a:t>erent cell configurations.</a:t>
            </a:r>
          </a:p>
          <a:p>
            <a:endParaRPr lang="en-US" altLang="ko-KR" dirty="0" smtClean="0">
              <a:latin typeface="AdvOT999035f4"/>
            </a:endParaRPr>
          </a:p>
          <a:p>
            <a:endParaRPr lang="en-US" altLang="ko-KR" sz="120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30</a:t>
            </a:fld>
            <a:endParaRPr lang="ko-KR" altLang="en-US" smtClean="0">
              <a:solidFill>
                <a:prstClr val="black"/>
              </a:solidFill>
            </a:endParaRPr>
          </a:p>
        </p:txBody>
      </p:sp>
    </p:spTree>
    <p:extLst>
      <p:ext uri="{BB962C8B-B14F-4D97-AF65-F5344CB8AC3E}">
        <p14:creationId xmlns:p14="http://schemas.microsoft.com/office/powerpoint/2010/main" val="410301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ko-KR" altLang="en-US" sz="1200" kern="1200" baseline="0" dirty="0" smtClean="0">
                <a:solidFill>
                  <a:schemeClr val="tx1"/>
                </a:solidFill>
                <a:latin typeface="+mn-lt"/>
                <a:ea typeface="+mn-ea"/>
                <a:cs typeface="+mn-cs"/>
              </a:rPr>
              <a:t> </a:t>
            </a:r>
            <a:r>
              <a:rPr lang="en-US" altLang="ko-KR" sz="1200" kern="1200" baseline="0" dirty="0" smtClean="0">
                <a:solidFill>
                  <a:schemeClr val="tx1"/>
                </a:solidFill>
                <a:latin typeface="+mn-lt"/>
                <a:ea typeface="+mn-ea"/>
                <a:cs typeface="+mn-cs"/>
              </a:rPr>
              <a:t>photosynthesis</a:t>
            </a:r>
            <a:r>
              <a:rPr lang="ko-KR" altLang="en-US" sz="1200" kern="1200" baseline="0" dirty="0" smtClean="0">
                <a:solidFill>
                  <a:schemeClr val="tx1"/>
                </a:solidFill>
                <a:latin typeface="+mn-lt"/>
                <a:ea typeface="+mn-ea"/>
                <a:cs typeface="+mn-cs"/>
              </a:rPr>
              <a:t>으로 생성되는 </a:t>
            </a:r>
            <a:r>
              <a:rPr lang="en-US" altLang="ko-KR" sz="1200" kern="1200" baseline="0" dirty="0" smtClean="0">
                <a:solidFill>
                  <a:schemeClr val="tx1"/>
                </a:solidFill>
                <a:latin typeface="+mn-lt"/>
                <a:ea typeface="+mn-ea"/>
                <a:cs typeface="+mn-cs"/>
              </a:rPr>
              <a:t>oxygen species</a:t>
            </a:r>
            <a:r>
              <a:rPr lang="ko-KR" altLang="en-US" sz="1200" kern="1200" baseline="0" dirty="0" smtClean="0">
                <a:solidFill>
                  <a:schemeClr val="tx1"/>
                </a:solidFill>
                <a:latin typeface="+mn-lt"/>
                <a:ea typeface="+mn-ea"/>
                <a:cs typeface="+mn-cs"/>
              </a:rPr>
              <a:t>는 </a:t>
            </a:r>
            <a:r>
              <a:rPr lang="en-US" altLang="ko-KR" sz="1200" kern="1200" baseline="0" dirty="0" smtClean="0">
                <a:solidFill>
                  <a:schemeClr val="tx1"/>
                </a:solidFill>
                <a:latin typeface="+mn-lt"/>
                <a:ea typeface="+mn-ea"/>
                <a:cs typeface="+mn-cs"/>
              </a:rPr>
              <a:t>photosynthetic units</a:t>
            </a:r>
            <a:r>
              <a:rPr lang="ko-KR" altLang="en-US" sz="1200" kern="1200" baseline="0" dirty="0" smtClean="0">
                <a:solidFill>
                  <a:schemeClr val="tx1"/>
                </a:solidFill>
                <a:latin typeface="+mn-lt"/>
                <a:ea typeface="+mn-ea"/>
                <a:cs typeface="+mn-cs"/>
              </a:rPr>
              <a:t>에 손상을 주어 활성을 낮추는 문제가 있습니다</a:t>
            </a:r>
            <a:r>
              <a:rPr lang="en-US" altLang="ko-KR" sz="1200" kern="1200" baseline="0" dirty="0" smtClean="0">
                <a:solidFill>
                  <a:schemeClr val="tx1"/>
                </a:solidFill>
                <a:latin typeface="+mn-lt"/>
                <a:ea typeface="+mn-ea"/>
                <a:cs typeface="+mn-cs"/>
              </a:rPr>
              <a:t>. </a:t>
            </a:r>
          </a:p>
          <a:p>
            <a:endParaRPr lang="en-US" altLang="ko-KR" sz="1200" kern="1200" baseline="0" dirty="0" smtClean="0">
              <a:solidFill>
                <a:schemeClr val="tx1"/>
              </a:solidFill>
              <a:latin typeface="+mn-lt"/>
              <a:ea typeface="+mn-ea"/>
              <a:cs typeface="+mn-cs"/>
            </a:endParaRPr>
          </a:p>
          <a:p>
            <a:r>
              <a:rPr lang="ko-KR" altLang="en-US" sz="1200" kern="1200" baseline="0" dirty="0" smtClean="0">
                <a:solidFill>
                  <a:schemeClr val="tx1"/>
                </a:solidFill>
                <a:latin typeface="+mn-lt"/>
                <a:ea typeface="+mn-ea"/>
                <a:cs typeface="+mn-cs"/>
              </a:rPr>
              <a:t>이 논문에서는 </a:t>
            </a:r>
            <a:r>
              <a:rPr lang="en-US" altLang="ko-KR" sz="1200" kern="1200" baseline="0" dirty="0" err="1" smtClean="0">
                <a:solidFill>
                  <a:schemeClr val="tx1"/>
                </a:solidFill>
                <a:latin typeface="+mn-lt"/>
                <a:ea typeface="+mn-ea"/>
                <a:cs typeface="+mn-cs"/>
              </a:rPr>
              <a:t>catalase</a:t>
            </a:r>
            <a:r>
              <a:rPr lang="ko-KR" altLang="en-US" sz="1200" kern="1200" baseline="0" dirty="0" smtClean="0">
                <a:solidFill>
                  <a:schemeClr val="tx1"/>
                </a:solidFill>
                <a:latin typeface="+mn-lt"/>
                <a:ea typeface="+mn-ea"/>
                <a:cs typeface="+mn-cs"/>
              </a:rPr>
              <a:t>를 사용하여 </a:t>
            </a:r>
            <a:r>
              <a:rPr lang="en-US" altLang="ko-KR" sz="1200" kern="1200" baseline="0" dirty="0" smtClean="0">
                <a:solidFill>
                  <a:schemeClr val="tx1"/>
                </a:solidFill>
                <a:latin typeface="+mn-lt"/>
                <a:ea typeface="+mn-ea"/>
                <a:cs typeface="+mn-cs"/>
              </a:rPr>
              <a:t>photosynthesis</a:t>
            </a:r>
            <a:r>
              <a:rPr lang="ko-KR" altLang="en-US" sz="1200" kern="1200" baseline="0" dirty="0" smtClean="0">
                <a:solidFill>
                  <a:schemeClr val="tx1"/>
                </a:solidFill>
                <a:latin typeface="+mn-lt"/>
                <a:ea typeface="+mn-ea"/>
                <a:cs typeface="+mn-cs"/>
              </a:rPr>
              <a:t>으로 인해 생성되는 </a:t>
            </a:r>
            <a:r>
              <a:rPr lang="en-US" altLang="ko-KR" sz="1200" kern="1200" baseline="0" dirty="0" smtClean="0">
                <a:solidFill>
                  <a:schemeClr val="tx1"/>
                </a:solidFill>
                <a:latin typeface="+mn-lt"/>
                <a:ea typeface="+mn-ea"/>
                <a:cs typeface="+mn-cs"/>
              </a:rPr>
              <a:t>oxygen species</a:t>
            </a:r>
            <a:r>
              <a:rPr lang="ko-KR" altLang="en-US" sz="1200" kern="1200" baseline="0" dirty="0" smtClean="0">
                <a:solidFill>
                  <a:schemeClr val="tx1"/>
                </a:solidFill>
                <a:latin typeface="+mn-lt"/>
                <a:ea typeface="+mn-ea"/>
                <a:cs typeface="+mn-cs"/>
              </a:rPr>
              <a:t> 소비 </a:t>
            </a:r>
            <a:r>
              <a:rPr lang="ko-KR" altLang="en-US" sz="1200" kern="1200" baseline="0" dirty="0" err="1" smtClean="0">
                <a:solidFill>
                  <a:schemeClr val="tx1"/>
                </a:solidFill>
                <a:latin typeface="+mn-lt"/>
                <a:ea typeface="+mn-ea"/>
                <a:cs typeface="+mn-cs"/>
              </a:rPr>
              <a:t>하므로써</a:t>
            </a:r>
            <a:r>
              <a:rPr lang="ko-KR" altLang="en-US" sz="1200" kern="1200" baseline="0" dirty="0" smtClean="0">
                <a:solidFill>
                  <a:schemeClr val="tx1"/>
                </a:solidFill>
                <a:latin typeface="+mn-lt"/>
                <a:ea typeface="+mn-ea"/>
                <a:cs typeface="+mn-cs"/>
              </a:rPr>
              <a:t> </a:t>
            </a:r>
            <a:r>
              <a:rPr lang="en-US" altLang="ko-KR" sz="1200" kern="1200" baseline="0" dirty="0" smtClean="0">
                <a:solidFill>
                  <a:schemeClr val="tx1"/>
                </a:solidFill>
                <a:latin typeface="+mn-lt"/>
                <a:ea typeface="+mn-ea"/>
                <a:cs typeface="+mn-cs"/>
              </a:rPr>
              <a:t>photosynthetic unit</a:t>
            </a:r>
            <a:r>
              <a:rPr lang="ko-KR" altLang="en-US" sz="1200" kern="1200" baseline="0" dirty="0" smtClean="0">
                <a:solidFill>
                  <a:schemeClr val="tx1"/>
                </a:solidFill>
                <a:latin typeface="+mn-lt"/>
                <a:ea typeface="+mn-ea"/>
                <a:cs typeface="+mn-cs"/>
              </a:rPr>
              <a:t>의</a:t>
            </a:r>
            <a:r>
              <a:rPr lang="en-US" altLang="ko-KR" sz="1200" kern="1200" baseline="0" dirty="0" smtClean="0">
                <a:solidFill>
                  <a:schemeClr val="tx1"/>
                </a:solidFill>
                <a:latin typeface="+mn-lt"/>
                <a:ea typeface="+mn-ea"/>
                <a:cs typeface="+mn-cs"/>
              </a:rPr>
              <a:t> </a:t>
            </a:r>
            <a:r>
              <a:rPr lang="ko-KR" altLang="en-US" sz="1200" kern="1200" baseline="0" dirty="0" smtClean="0">
                <a:solidFill>
                  <a:schemeClr val="tx1"/>
                </a:solidFill>
                <a:latin typeface="+mn-lt"/>
                <a:ea typeface="+mn-ea"/>
                <a:cs typeface="+mn-cs"/>
              </a:rPr>
              <a:t>활성을 더 오래 가도록 하였습니다</a:t>
            </a:r>
            <a:r>
              <a:rPr lang="en-US" altLang="ko-KR" sz="1200" kern="1200" baseline="0" dirty="0" smtClean="0">
                <a:solidFill>
                  <a:schemeClr val="tx1"/>
                </a:solidFill>
                <a:latin typeface="+mn-lt"/>
                <a:ea typeface="+mn-ea"/>
                <a:cs typeface="+mn-cs"/>
              </a:rPr>
              <a:t>.</a:t>
            </a:r>
          </a:p>
          <a:p>
            <a:endParaRPr lang="en-US" altLang="ko-KR" sz="1200" kern="1200" baseline="0" dirty="0" smtClean="0">
              <a:solidFill>
                <a:schemeClr val="tx1"/>
              </a:solidFill>
              <a:latin typeface="+mn-lt"/>
              <a:ea typeface="+mn-ea"/>
              <a:cs typeface="+mn-cs"/>
            </a:endParaRPr>
          </a:p>
          <a:p>
            <a:r>
              <a:rPr lang="en-US" altLang="ko-KR" sz="1200" kern="1200" baseline="0" dirty="0" err="1" smtClean="0">
                <a:solidFill>
                  <a:schemeClr val="tx1"/>
                </a:solidFill>
                <a:latin typeface="+mn-lt"/>
                <a:ea typeface="+mn-ea"/>
                <a:cs typeface="+mn-cs"/>
              </a:rPr>
              <a:t>Catalase</a:t>
            </a:r>
            <a:r>
              <a:rPr lang="ko-KR" altLang="en-US" sz="1200" kern="1200" baseline="0" dirty="0" smtClean="0">
                <a:solidFill>
                  <a:schemeClr val="tx1"/>
                </a:solidFill>
                <a:latin typeface="+mn-lt"/>
                <a:ea typeface="+mn-ea"/>
                <a:cs typeface="+mn-cs"/>
              </a:rPr>
              <a:t>가 없는 </a:t>
            </a:r>
            <a:r>
              <a:rPr lang="en-US" altLang="ko-KR" sz="1200" kern="1200" baseline="0" dirty="0" err="1" smtClean="0">
                <a:solidFill>
                  <a:schemeClr val="tx1"/>
                </a:solidFill>
                <a:latin typeface="+mn-lt"/>
                <a:ea typeface="+mn-ea"/>
                <a:cs typeface="+mn-cs"/>
              </a:rPr>
              <a:t>thylakoid</a:t>
            </a:r>
            <a:r>
              <a:rPr lang="ko-KR" altLang="en-US" sz="1200" kern="1200" baseline="0" dirty="0" smtClean="0">
                <a:solidFill>
                  <a:schemeClr val="tx1"/>
                </a:solidFill>
                <a:latin typeface="+mn-lt"/>
                <a:ea typeface="+mn-ea"/>
                <a:cs typeface="+mn-cs"/>
              </a:rPr>
              <a:t>의 활성은 </a:t>
            </a:r>
            <a:r>
              <a:rPr lang="en-US" altLang="ko-KR" sz="1200" kern="1200" baseline="0" dirty="0" smtClean="0">
                <a:solidFill>
                  <a:schemeClr val="tx1"/>
                </a:solidFill>
                <a:latin typeface="+mn-lt"/>
                <a:ea typeface="+mn-ea"/>
                <a:cs typeface="+mn-cs"/>
              </a:rPr>
              <a:t>10</a:t>
            </a:r>
            <a:r>
              <a:rPr lang="ko-KR" altLang="en-US" sz="1200" kern="1200" baseline="0" dirty="0" smtClean="0">
                <a:solidFill>
                  <a:schemeClr val="tx1"/>
                </a:solidFill>
                <a:latin typeface="+mn-lt"/>
                <a:ea typeface="+mn-ea"/>
                <a:cs typeface="+mn-cs"/>
              </a:rPr>
              <a:t>분 정도 유지가 되었으며</a:t>
            </a:r>
            <a:r>
              <a:rPr lang="en-US" altLang="ko-KR" sz="1200" kern="1200" baseline="0" dirty="0" smtClean="0">
                <a:solidFill>
                  <a:schemeClr val="tx1"/>
                </a:solidFill>
                <a:latin typeface="+mn-lt"/>
                <a:ea typeface="+mn-ea"/>
                <a:cs typeface="+mn-cs"/>
              </a:rPr>
              <a:t>, </a:t>
            </a:r>
            <a:r>
              <a:rPr lang="ko-KR" altLang="en-US" sz="1200" kern="1200" baseline="0" dirty="0" smtClean="0">
                <a:solidFill>
                  <a:schemeClr val="tx1"/>
                </a:solidFill>
                <a:latin typeface="+mn-lt"/>
                <a:ea typeface="+mn-ea"/>
                <a:cs typeface="+mn-cs"/>
              </a:rPr>
              <a:t>그 이후로 급격히 활성이 감소합니다</a:t>
            </a:r>
            <a:r>
              <a:rPr lang="en-US" altLang="ko-KR" sz="1200" kern="1200" baseline="0" dirty="0" smtClean="0">
                <a:solidFill>
                  <a:schemeClr val="tx1"/>
                </a:solidFill>
                <a:latin typeface="+mn-lt"/>
                <a:ea typeface="+mn-ea"/>
                <a:cs typeface="+mn-cs"/>
              </a:rPr>
              <a:t>.</a:t>
            </a:r>
          </a:p>
          <a:p>
            <a:endParaRPr lang="en-US" altLang="ko-KR" sz="1200" kern="1200" baseline="0" dirty="0" smtClean="0">
              <a:solidFill>
                <a:schemeClr val="tx1"/>
              </a:solidFill>
              <a:latin typeface="+mn-lt"/>
              <a:ea typeface="+mn-ea"/>
              <a:cs typeface="+mn-cs"/>
            </a:endParaRPr>
          </a:p>
          <a:p>
            <a:r>
              <a:rPr lang="en-US" altLang="ko-KR" sz="1200" kern="1200" baseline="0" dirty="0" err="1" smtClean="0">
                <a:solidFill>
                  <a:schemeClr val="tx1"/>
                </a:solidFill>
                <a:latin typeface="+mn-lt"/>
                <a:ea typeface="+mn-ea"/>
                <a:cs typeface="+mn-cs"/>
              </a:rPr>
              <a:t>Catalase</a:t>
            </a:r>
            <a:r>
              <a:rPr lang="ko-KR" altLang="en-US" sz="1200" kern="1200" baseline="0" dirty="0" smtClean="0">
                <a:solidFill>
                  <a:schemeClr val="tx1"/>
                </a:solidFill>
                <a:latin typeface="+mn-lt"/>
                <a:ea typeface="+mn-ea"/>
                <a:cs typeface="+mn-cs"/>
              </a:rPr>
              <a:t>가 있는 </a:t>
            </a:r>
            <a:r>
              <a:rPr lang="en-US" altLang="ko-KR" sz="1200" kern="1200" baseline="0" dirty="0" err="1" smtClean="0">
                <a:solidFill>
                  <a:schemeClr val="tx1"/>
                </a:solidFill>
                <a:latin typeface="+mn-lt"/>
                <a:ea typeface="+mn-ea"/>
                <a:cs typeface="+mn-cs"/>
              </a:rPr>
              <a:t>thylakoid</a:t>
            </a:r>
            <a:r>
              <a:rPr lang="ko-KR" altLang="en-US" sz="1200" kern="1200" baseline="0" dirty="0" smtClean="0">
                <a:solidFill>
                  <a:schemeClr val="tx1"/>
                </a:solidFill>
                <a:latin typeface="+mn-lt"/>
                <a:ea typeface="+mn-ea"/>
                <a:cs typeface="+mn-cs"/>
              </a:rPr>
              <a:t>에서는 활성이 </a:t>
            </a:r>
            <a:r>
              <a:rPr lang="en-US" altLang="ko-KR" sz="1200" kern="1200" baseline="0" dirty="0" smtClean="0">
                <a:solidFill>
                  <a:schemeClr val="tx1"/>
                </a:solidFill>
                <a:latin typeface="+mn-lt"/>
                <a:ea typeface="+mn-ea"/>
                <a:cs typeface="+mn-cs"/>
              </a:rPr>
              <a:t>30</a:t>
            </a:r>
            <a:r>
              <a:rPr lang="ko-KR" altLang="en-US" sz="1200" kern="1200" baseline="0" dirty="0" smtClean="0">
                <a:solidFill>
                  <a:schemeClr val="tx1"/>
                </a:solidFill>
                <a:latin typeface="+mn-lt"/>
                <a:ea typeface="+mn-ea"/>
                <a:cs typeface="+mn-cs"/>
              </a:rPr>
              <a:t>분 정도 유지가 되었으며</a:t>
            </a:r>
            <a:r>
              <a:rPr lang="en-US" altLang="ko-KR" sz="1200" kern="1200" baseline="0" dirty="0" smtClean="0">
                <a:solidFill>
                  <a:schemeClr val="tx1"/>
                </a:solidFill>
                <a:latin typeface="+mn-lt"/>
                <a:ea typeface="+mn-ea"/>
                <a:cs typeface="+mn-cs"/>
              </a:rPr>
              <a:t>, </a:t>
            </a:r>
            <a:r>
              <a:rPr lang="ko-KR" altLang="en-US" sz="1200" kern="1200" baseline="0" dirty="0" smtClean="0">
                <a:solidFill>
                  <a:schemeClr val="tx1"/>
                </a:solidFill>
                <a:latin typeface="+mn-lt"/>
                <a:ea typeface="+mn-ea"/>
                <a:cs typeface="+mn-cs"/>
              </a:rPr>
              <a:t>그 이후로 </a:t>
            </a:r>
            <a:r>
              <a:rPr lang="en-US" altLang="ko-KR" sz="1200" kern="1200" baseline="0" dirty="0" smtClean="0">
                <a:solidFill>
                  <a:schemeClr val="tx1"/>
                </a:solidFill>
                <a:latin typeface="+mn-lt"/>
                <a:ea typeface="+mn-ea"/>
                <a:cs typeface="+mn-cs"/>
              </a:rPr>
              <a:t>50%</a:t>
            </a:r>
            <a:r>
              <a:rPr lang="ko-KR" altLang="en-US" sz="1200" kern="1200" baseline="0" dirty="0" smtClean="0">
                <a:solidFill>
                  <a:schemeClr val="tx1"/>
                </a:solidFill>
                <a:latin typeface="+mn-lt"/>
                <a:ea typeface="+mn-ea"/>
                <a:cs typeface="+mn-cs"/>
              </a:rPr>
              <a:t>정도 감소하여 오랜 시간 유지가 되는 것을 볼 수 있습니다</a:t>
            </a:r>
            <a:r>
              <a:rPr lang="en-US" altLang="ko-KR" sz="1200" kern="1200" baseline="0" dirty="0" smtClean="0">
                <a:solidFill>
                  <a:schemeClr val="tx1"/>
                </a:solidFill>
                <a:latin typeface="+mn-lt"/>
                <a:ea typeface="+mn-ea"/>
                <a:cs typeface="+mn-cs"/>
              </a:rPr>
              <a:t>.</a:t>
            </a:r>
          </a:p>
          <a:p>
            <a:endParaRPr lang="en-US" altLang="ko-KR" sz="1200" kern="1200" baseline="0" dirty="0" smtClean="0">
              <a:solidFill>
                <a:schemeClr val="tx1"/>
              </a:solidFill>
              <a:latin typeface="+mn-lt"/>
              <a:ea typeface="+mn-ea"/>
              <a:cs typeface="+mn-cs"/>
            </a:endParaRPr>
          </a:p>
          <a:p>
            <a:r>
              <a:rPr lang="ko-KR" altLang="en-US" sz="1200" kern="1200" baseline="0" dirty="0" smtClean="0">
                <a:solidFill>
                  <a:schemeClr val="tx1"/>
                </a:solidFill>
                <a:latin typeface="+mn-lt"/>
                <a:ea typeface="+mn-ea"/>
                <a:cs typeface="+mn-cs"/>
              </a:rPr>
              <a:t>결과적으로 </a:t>
            </a:r>
            <a:r>
              <a:rPr lang="en-US" altLang="ko-KR" sz="1200" kern="1200" baseline="0" dirty="0" err="1" smtClean="0">
                <a:solidFill>
                  <a:schemeClr val="tx1"/>
                </a:solidFill>
                <a:latin typeface="+mn-lt"/>
                <a:ea typeface="+mn-ea"/>
                <a:cs typeface="+mn-cs"/>
              </a:rPr>
              <a:t>catalase</a:t>
            </a:r>
            <a:r>
              <a:rPr lang="ko-KR" altLang="en-US" sz="1200" kern="1200" baseline="0" dirty="0" smtClean="0">
                <a:solidFill>
                  <a:schemeClr val="tx1"/>
                </a:solidFill>
                <a:latin typeface="+mn-lt"/>
                <a:ea typeface="+mn-ea"/>
                <a:cs typeface="+mn-cs"/>
              </a:rPr>
              <a:t>를 </a:t>
            </a:r>
            <a:r>
              <a:rPr lang="ko-KR" altLang="en-US" sz="1200" kern="1200" baseline="0" dirty="0" err="1" smtClean="0">
                <a:solidFill>
                  <a:schemeClr val="tx1"/>
                </a:solidFill>
                <a:latin typeface="+mn-lt"/>
                <a:ea typeface="+mn-ea"/>
                <a:cs typeface="+mn-cs"/>
              </a:rPr>
              <a:t>사용하므로써</a:t>
            </a:r>
            <a:r>
              <a:rPr lang="ko-KR" altLang="en-US" sz="1200" kern="1200" baseline="0" dirty="0" smtClean="0">
                <a:solidFill>
                  <a:schemeClr val="tx1"/>
                </a:solidFill>
                <a:latin typeface="+mn-lt"/>
                <a:ea typeface="+mn-ea"/>
                <a:cs typeface="+mn-cs"/>
              </a:rPr>
              <a:t> </a:t>
            </a:r>
            <a:r>
              <a:rPr lang="en-US" altLang="ko-KR" sz="1200" kern="1200" baseline="0" dirty="0" smtClean="0">
                <a:solidFill>
                  <a:schemeClr val="tx1"/>
                </a:solidFill>
                <a:latin typeface="+mn-lt"/>
                <a:ea typeface="+mn-ea"/>
                <a:cs typeface="+mn-cs"/>
              </a:rPr>
              <a:t>oxygen species</a:t>
            </a:r>
            <a:r>
              <a:rPr lang="ko-KR" altLang="en-US" sz="1200" kern="1200" baseline="0" dirty="0" smtClean="0">
                <a:solidFill>
                  <a:schemeClr val="tx1"/>
                </a:solidFill>
                <a:latin typeface="+mn-lt"/>
                <a:ea typeface="+mn-ea"/>
                <a:cs typeface="+mn-cs"/>
              </a:rPr>
              <a:t>에 의한 손상을 줄 일수 있습니다</a:t>
            </a:r>
            <a:r>
              <a:rPr lang="en-US" altLang="ko-KR" sz="1200" kern="1200" baseline="0" dirty="0" smtClean="0">
                <a:solidFill>
                  <a:schemeClr val="tx1"/>
                </a:solidFill>
                <a:latin typeface="+mn-lt"/>
                <a:ea typeface="+mn-ea"/>
                <a:cs typeface="+mn-cs"/>
              </a:rPr>
              <a:t>.</a:t>
            </a:r>
          </a:p>
          <a:p>
            <a:endParaRPr lang="en-US" altLang="ko-KR" sz="1200" kern="1200" baseline="0" dirty="0" smtClean="0">
              <a:solidFill>
                <a:schemeClr val="tx1"/>
              </a:solidFill>
              <a:latin typeface="+mn-lt"/>
              <a:ea typeface="+mn-ea"/>
              <a:cs typeface="+mn-cs"/>
            </a:endParaRPr>
          </a:p>
          <a:p>
            <a:endParaRPr lang="en-US" altLang="ko-KR" sz="1200" kern="1200" baseline="0" dirty="0" smtClean="0">
              <a:solidFill>
                <a:schemeClr val="tx1"/>
              </a:solidFill>
              <a:latin typeface="+mn-lt"/>
              <a:ea typeface="+mn-ea"/>
              <a:cs typeface="+mn-cs"/>
            </a:endParaRPr>
          </a:p>
          <a:p>
            <a:endParaRPr lang="en-US" altLang="ko-KR" sz="120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4</a:t>
            </a:fld>
            <a:endParaRPr lang="ko-KR" altLang="en-US" smtClean="0">
              <a:solidFill>
                <a:prstClr val="black"/>
              </a:solidFill>
            </a:endParaRPr>
          </a:p>
        </p:txBody>
      </p:sp>
    </p:spTree>
    <p:extLst>
      <p:ext uri="{BB962C8B-B14F-4D97-AF65-F5344CB8AC3E}">
        <p14:creationId xmlns:p14="http://schemas.microsoft.com/office/powerpoint/2010/main" val="3000085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fontScale="92500" lnSpcReduction="20000"/>
          </a:bodyPr>
          <a:lstStyle/>
          <a:p>
            <a:r>
              <a:rPr lang="en-US" altLang="ko-KR" sz="1200" b="0" i="0" u="none" strike="noStrike" kern="1200" baseline="0" dirty="0" smtClean="0">
                <a:solidFill>
                  <a:schemeClr val="tx1"/>
                </a:solidFill>
                <a:latin typeface="+mn-lt"/>
                <a:ea typeface="+mn-ea"/>
                <a:cs typeface="+mn-cs"/>
              </a:rPr>
              <a:t>Fig. 1 shows the schematic diagram of the electrospray solution, droplet, deposition on TiO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and orientation on TiO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after exposure to the electrolyte for all the three cases.</a:t>
            </a:r>
          </a:p>
          <a:p>
            <a:endParaRPr lang="en-US" altLang="ko-KR" sz="1200" b="0" i="0" u="none" strike="noStrike" kern="1200" baseline="0" dirty="0" smtClean="0">
              <a:solidFill>
                <a:schemeClr val="tx1"/>
              </a:solidFill>
              <a:latin typeface="+mn-lt"/>
              <a:ea typeface="+mn-ea"/>
              <a:cs typeface="+mn-cs"/>
            </a:endParaRPr>
          </a:p>
          <a:p>
            <a:r>
              <a:rPr lang="en-US" altLang="ko-KR" sz="1200" b="1" i="0" u="none" strike="noStrike" kern="1200" baseline="0" dirty="0" smtClean="0">
                <a:solidFill>
                  <a:schemeClr val="tx1"/>
                </a:solidFill>
                <a:latin typeface="+mn-lt"/>
                <a:ea typeface="+mn-ea"/>
                <a:cs typeface="+mn-cs"/>
              </a:rPr>
              <a:t>For case 1,</a:t>
            </a:r>
            <a:r>
              <a:rPr lang="en-US" altLang="ko-KR" sz="1200" b="0" i="0" u="none" strike="noStrike" kern="1200" baseline="0" dirty="0" smtClean="0">
                <a:solidFill>
                  <a:schemeClr val="tx1"/>
                </a:solidFill>
                <a:latin typeface="+mn-lt"/>
                <a:ea typeface="+mn-ea"/>
                <a:cs typeface="+mn-cs"/>
              </a:rPr>
              <a:t> the surfactant is not added; the membrane patches remain intact (Fig. 1a).</a:t>
            </a:r>
          </a:p>
          <a:p>
            <a:endParaRPr lang="en-US" altLang="ko-KR" sz="1200" b="0" i="0" u="none" strike="noStrike" kern="1200" baseline="0" dirty="0" smtClean="0">
              <a:solidFill>
                <a:schemeClr val="tx1"/>
              </a:solidFill>
              <a:latin typeface="+mn-lt"/>
              <a:ea typeface="+mn-ea"/>
              <a:cs typeface="+mn-cs"/>
            </a:endParaRPr>
          </a:p>
          <a:p>
            <a:r>
              <a:rPr lang="en-US" altLang="ko-KR" sz="1200" b="1" i="0" u="none" strike="noStrike" kern="1200" baseline="0" dirty="0" smtClean="0">
                <a:solidFill>
                  <a:schemeClr val="tx1"/>
                </a:solidFill>
                <a:latin typeface="+mn-lt"/>
                <a:ea typeface="+mn-ea"/>
                <a:cs typeface="+mn-cs"/>
              </a:rPr>
              <a:t>For case 2, </a:t>
            </a:r>
            <a:r>
              <a:rPr lang="en-US" altLang="ko-KR" sz="1200" b="0" i="0" u="none" strike="noStrike" kern="1200" baseline="0" dirty="0" smtClean="0">
                <a:solidFill>
                  <a:schemeClr val="tx1"/>
                </a:solidFill>
                <a:latin typeface="+mn-lt"/>
                <a:ea typeface="+mn-ea"/>
                <a:cs typeface="+mn-cs"/>
              </a:rPr>
              <a:t>a solution of surfactant in water is added to the membranes.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By the addition of the surfactant, the membranes break and PSI, PSII, cytochrome b</a:t>
            </a:r>
            <a:r>
              <a:rPr lang="en-US" altLang="ko-KR" sz="1200" b="0" i="0" u="none" strike="noStrike" kern="1200" baseline="-25000" dirty="0" smtClean="0">
                <a:solidFill>
                  <a:schemeClr val="tx1"/>
                </a:solidFill>
                <a:latin typeface="+mn-lt"/>
                <a:ea typeface="+mn-ea"/>
                <a:cs typeface="+mn-cs"/>
              </a:rPr>
              <a:t>6</a:t>
            </a:r>
            <a:r>
              <a:rPr lang="en-US" altLang="ko-KR" sz="1200" b="0" i="0" u="none" strike="noStrike" kern="1200" baseline="0" dirty="0" smtClean="0">
                <a:solidFill>
                  <a:schemeClr val="tx1"/>
                </a:solidFill>
                <a:latin typeface="+mn-lt"/>
                <a:ea typeface="+mn-ea"/>
                <a:cs typeface="+mn-cs"/>
              </a:rPr>
              <a:t>f, and other protein complexes are solubilized with the surfactant and lipid molecules (Fig. 1b).</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Since the concentration of the surfactant is high in this case, thus few individual PSI, PSII and cytochrome b</a:t>
            </a:r>
            <a:r>
              <a:rPr lang="en-US" altLang="ko-KR" sz="1200" b="0" i="0" u="none" strike="noStrike" kern="1200" baseline="-25000" dirty="0" smtClean="0">
                <a:solidFill>
                  <a:schemeClr val="tx1"/>
                </a:solidFill>
                <a:latin typeface="+mn-lt"/>
                <a:ea typeface="+mn-ea"/>
                <a:cs typeface="+mn-cs"/>
              </a:rPr>
              <a:t>6</a:t>
            </a:r>
            <a:r>
              <a:rPr lang="en-US" altLang="ko-KR" sz="1200" b="0" i="0" u="none" strike="noStrike" kern="1200" baseline="0" dirty="0" smtClean="0">
                <a:solidFill>
                  <a:schemeClr val="tx1"/>
                </a:solidFill>
                <a:latin typeface="+mn-lt"/>
                <a:ea typeface="+mn-ea"/>
                <a:cs typeface="+mn-cs"/>
              </a:rPr>
              <a:t>f molecules </a:t>
            </a:r>
            <a:r>
              <a:rPr lang="en-US" altLang="ko-KR" sz="1200" b="0" i="0" u="none" strike="noStrike" kern="1200" baseline="0" dirty="0" err="1" smtClean="0">
                <a:solidFill>
                  <a:schemeClr val="tx1"/>
                </a:solidFill>
                <a:latin typeface="+mn-lt"/>
                <a:ea typeface="+mn-ea"/>
                <a:cs typeface="+mn-cs"/>
              </a:rPr>
              <a:t>resuspended</a:t>
            </a:r>
            <a:r>
              <a:rPr lang="en-US" altLang="ko-KR" sz="1200" b="0" i="0" u="none" strike="noStrike" kern="1200" baseline="0" dirty="0" smtClean="0">
                <a:solidFill>
                  <a:schemeClr val="tx1"/>
                </a:solidFill>
                <a:latin typeface="+mn-lt"/>
                <a:ea typeface="+mn-ea"/>
                <a:cs typeface="+mn-cs"/>
              </a:rPr>
              <a:t> into the electrolyte.</a:t>
            </a:r>
          </a:p>
          <a:p>
            <a:endParaRPr lang="en-US" altLang="ko-KR" sz="1200" b="0" i="0" u="none" strike="noStrike" kern="1200" baseline="0" dirty="0" smtClean="0">
              <a:solidFill>
                <a:schemeClr val="tx1"/>
              </a:solidFill>
              <a:latin typeface="+mn-lt"/>
              <a:ea typeface="+mn-ea"/>
              <a:cs typeface="+mn-cs"/>
            </a:endParaRPr>
          </a:p>
          <a:p>
            <a:r>
              <a:rPr lang="en-US" altLang="ko-KR" sz="1200" b="1" i="0" u="none" strike="noStrike" kern="1200" baseline="0" dirty="0" smtClean="0">
                <a:solidFill>
                  <a:schemeClr val="tx1"/>
                </a:solidFill>
                <a:latin typeface="+mn-lt"/>
                <a:ea typeface="+mn-ea"/>
                <a:cs typeface="+mn-cs"/>
              </a:rPr>
              <a:t>For case 3, </a:t>
            </a:r>
            <a:r>
              <a:rPr lang="en-US" altLang="ko-KR" sz="1200" b="0" i="0" u="none" strike="noStrike" kern="1200" baseline="0" dirty="0" smtClean="0">
                <a:solidFill>
                  <a:schemeClr val="tx1"/>
                </a:solidFill>
                <a:latin typeface="+mn-lt"/>
                <a:ea typeface="+mn-ea"/>
                <a:cs typeface="+mn-cs"/>
              </a:rPr>
              <a:t>surfactant concentration is reduced in the electrospray solution by centrifugation.</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spray droplet contains PSI, PSII and cytochrome b</a:t>
            </a:r>
            <a:r>
              <a:rPr lang="en-US" altLang="ko-KR" sz="1200" b="0" i="0" u="none" strike="noStrike" kern="1200" baseline="-25000" dirty="0" smtClean="0">
                <a:solidFill>
                  <a:schemeClr val="tx1"/>
                </a:solidFill>
                <a:latin typeface="+mn-lt"/>
                <a:ea typeface="+mn-ea"/>
                <a:cs typeface="+mn-cs"/>
              </a:rPr>
              <a:t>6</a:t>
            </a:r>
            <a:r>
              <a:rPr lang="en-US" altLang="ko-KR" sz="1200" b="0" i="0" u="none" strike="noStrike" kern="1200" baseline="0" dirty="0" smtClean="0">
                <a:solidFill>
                  <a:schemeClr val="tx1"/>
                </a:solidFill>
                <a:latin typeface="+mn-lt"/>
                <a:ea typeface="+mn-ea"/>
                <a:cs typeface="+mn-cs"/>
              </a:rPr>
              <a:t>f, along with a small number of surfactant and lipid molecules (Fig. 1c).</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PSI, PSII and cytochrome b</a:t>
            </a:r>
            <a:r>
              <a:rPr lang="en-US" altLang="ko-KR" sz="1200" b="0" i="0" u="none" strike="noStrike" kern="1200" baseline="-25000" dirty="0" smtClean="0">
                <a:solidFill>
                  <a:schemeClr val="tx1"/>
                </a:solidFill>
                <a:latin typeface="+mn-lt"/>
                <a:ea typeface="+mn-ea"/>
                <a:cs typeface="+mn-cs"/>
              </a:rPr>
              <a:t>6</a:t>
            </a:r>
            <a:r>
              <a:rPr lang="en-US" altLang="ko-KR" sz="1200" b="0" i="0" u="none" strike="noStrike" kern="1200" baseline="0" dirty="0" smtClean="0">
                <a:solidFill>
                  <a:schemeClr val="tx1"/>
                </a:solidFill>
                <a:latin typeface="+mn-lt"/>
                <a:ea typeface="+mn-ea"/>
                <a:cs typeface="+mn-cs"/>
              </a:rPr>
              <a:t>f aggregate on the surface and adhere to the TiO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without diffusing to the electrolyte, whereas the surfactant diffuses into the electrolyte.</a:t>
            </a: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endParaRPr lang="en-US" altLang="ko-KR" sz="120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31</a:t>
            </a:fld>
            <a:endParaRPr lang="ko-KR" altLang="en-US" smtClean="0">
              <a:solidFill>
                <a:prstClr val="black"/>
              </a:solidFill>
            </a:endParaRPr>
          </a:p>
        </p:txBody>
      </p:sp>
    </p:spTree>
    <p:extLst>
      <p:ext uri="{BB962C8B-B14F-4D97-AF65-F5344CB8AC3E}">
        <p14:creationId xmlns:p14="http://schemas.microsoft.com/office/powerpoint/2010/main" val="802127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b="1" dirty="0" smtClean="0"/>
              <a:t>Figure S4 </a:t>
            </a:r>
            <a:r>
              <a:rPr lang="en-US" altLang="ko-KR" sz="1200" b="0" dirty="0" smtClean="0"/>
              <a:t>is the a</a:t>
            </a:r>
            <a:r>
              <a:rPr lang="en-US" altLang="ko-KR" sz="1200" dirty="0" smtClean="0"/>
              <a:t>bsorption spectra of the membrane in solution and after deposition ITO slide. </a:t>
            </a:r>
          </a:p>
          <a:p>
            <a:endParaRPr lang="en-US" altLang="ko-KR" sz="1200" dirty="0" smtClean="0"/>
          </a:p>
          <a:p>
            <a:r>
              <a:rPr lang="en-US" altLang="ko-KR" sz="1200" b="0" i="0" u="none" strike="noStrike" kern="1200" baseline="0" dirty="0" smtClean="0">
                <a:solidFill>
                  <a:schemeClr val="tx1"/>
                </a:solidFill>
                <a:latin typeface="+mn-lt"/>
                <a:ea typeface="+mn-ea"/>
                <a:cs typeface="+mn-cs"/>
              </a:rPr>
              <a:t>No absorption band shift in the characteristic peaks validates that the membrane characteristics are not altered by detergent treatment and the electrospray deposition process.</a:t>
            </a:r>
            <a:endParaRPr lang="en-US" altLang="ko-KR" sz="1200" dirty="0" smtClean="0"/>
          </a:p>
          <a:p>
            <a:endParaRPr lang="en-US" altLang="ko-KR" sz="1200" dirty="0" smtClean="0"/>
          </a:p>
          <a:p>
            <a:endParaRPr lang="en-US" altLang="ko-KR" sz="120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32</a:t>
            </a:fld>
            <a:endParaRPr lang="ko-KR" altLang="en-US" smtClean="0">
              <a:solidFill>
                <a:prstClr val="black"/>
              </a:solidFill>
            </a:endParaRPr>
          </a:p>
        </p:txBody>
      </p:sp>
    </p:spTree>
    <p:extLst>
      <p:ext uri="{BB962C8B-B14F-4D97-AF65-F5344CB8AC3E}">
        <p14:creationId xmlns:p14="http://schemas.microsoft.com/office/powerpoint/2010/main" val="719646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fontScale="85000" lnSpcReduction="20000"/>
          </a:bodyPr>
          <a:lstStyle/>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baseline="0" dirty="0" smtClean="0">
                <a:solidFill>
                  <a:schemeClr val="tx1"/>
                </a:solidFill>
                <a:latin typeface="+mn-lt"/>
                <a:ea typeface="+mn-ea"/>
                <a:cs typeface="+mn-cs"/>
              </a:rPr>
              <a:t>Figure 2 is </a:t>
            </a:r>
            <a:r>
              <a:rPr lang="en-US" altLang="ko-KR" sz="1200" dirty="0" smtClean="0">
                <a:latin typeface="AdvOTd3a5f740"/>
              </a:rPr>
              <a:t>Linear sweep voltammetry for (</a:t>
            </a:r>
            <a:r>
              <a:rPr lang="en-US" altLang="ko-KR" sz="1200" dirty="0" err="1" smtClean="0">
                <a:latin typeface="AdvOTd3a5f740"/>
              </a:rPr>
              <a:t>a,b</a:t>
            </a:r>
            <a:r>
              <a:rPr lang="en-US" altLang="ko-KR" sz="1200" dirty="0" smtClean="0">
                <a:latin typeface="AdvOTd3a5f740"/>
              </a:rPr>
              <a:t>) case 1 and (</a:t>
            </a:r>
            <a:r>
              <a:rPr lang="en-US" altLang="ko-KR" sz="1200" dirty="0" err="1" smtClean="0">
                <a:latin typeface="AdvOTd3a5f740"/>
              </a:rPr>
              <a:t>c,d</a:t>
            </a:r>
            <a:r>
              <a:rPr lang="en-US" altLang="ko-KR" sz="1200" dirty="0" smtClean="0">
                <a:latin typeface="AdvOTd3a5f740"/>
              </a:rPr>
              <a:t>) case 3 under (</a:t>
            </a:r>
            <a:r>
              <a:rPr lang="en-US" altLang="ko-KR" sz="1200" dirty="0" err="1" smtClean="0">
                <a:latin typeface="AdvOTd3a5f740"/>
              </a:rPr>
              <a:t>a,c</a:t>
            </a:r>
            <a:r>
              <a:rPr lang="en-US" altLang="ko-KR" sz="1200" dirty="0" smtClean="0">
                <a:latin typeface="AdvOTd3a5f740"/>
              </a:rPr>
              <a:t>) UV and visible light illumination (</a:t>
            </a:r>
            <a:r>
              <a:rPr lang="en-US" altLang="ko-KR" sz="1200" dirty="0" err="1" smtClean="0">
                <a:latin typeface="AdvOTd3a5f740"/>
              </a:rPr>
              <a:t>b,d</a:t>
            </a:r>
            <a:r>
              <a:rPr lang="en-US" altLang="ko-KR" sz="1200" dirty="0" smtClean="0">
                <a:latin typeface="AdvOTd3a5f740"/>
              </a:rPr>
              <a:t>) only visible light illumination. </a:t>
            </a:r>
          </a:p>
          <a:p>
            <a:pPr marL="0" marR="0" indent="0" algn="l" defTabSz="914400" rtl="0" eaLnBrk="0" fontAlgn="base" latinLnBrk="1" hangingPunct="0">
              <a:lnSpc>
                <a:spcPct val="100000"/>
              </a:lnSpc>
              <a:spcBef>
                <a:spcPct val="30000"/>
              </a:spcBef>
              <a:spcAft>
                <a:spcPct val="0"/>
              </a:spcAft>
              <a:buClrTx/>
              <a:buSzTx/>
              <a:buFontTx/>
              <a:buNone/>
              <a:tabLst/>
              <a:defRPr/>
            </a:pPr>
            <a:endParaRPr lang="en-US" altLang="ko-KR" sz="1200" dirty="0" smtClean="0">
              <a:latin typeface="AdvOTd3a5f740"/>
            </a:endParaRPr>
          </a:p>
          <a:p>
            <a:r>
              <a:rPr lang="en-US" altLang="ko-KR" sz="1200" b="0" i="0" u="none" strike="noStrike" kern="1200" baseline="0" dirty="0" smtClean="0">
                <a:solidFill>
                  <a:schemeClr val="tx1"/>
                </a:solidFill>
                <a:latin typeface="+mn-lt"/>
                <a:ea typeface="+mn-ea"/>
                <a:cs typeface="+mn-cs"/>
              </a:rPr>
              <a:t>As you can see, photocurrent density for the membrane sensitized TiO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is higher than that for bare TiO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for all the cases.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Furthermore, the enhanced performance of the sensitized TiO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electrode is confirmed by the increase in the onset potential (Table S4†).</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These results indicate better charge separation on electron excitation.</a:t>
            </a:r>
            <a:endParaRPr lang="ko-KR" altLang="en-US" sz="1200" dirty="0" smtClean="0"/>
          </a:p>
          <a:p>
            <a:endParaRPr lang="en-US" altLang="ko-KR" sz="1200" b="0" i="0" u="none" strike="noStrike" kern="1200" baseline="0" dirty="0" smtClean="0">
              <a:solidFill>
                <a:schemeClr val="tx1"/>
              </a:solidFill>
              <a:latin typeface="+mn-lt"/>
              <a:ea typeface="+mn-ea"/>
              <a:cs typeface="+mn-cs"/>
            </a:endParaRPr>
          </a:p>
          <a:p>
            <a:r>
              <a:rPr lang="en-US" altLang="ko-KR" sz="1200" b="1" i="0" u="none" strike="noStrike" kern="1200" baseline="0" dirty="0" smtClean="0">
                <a:solidFill>
                  <a:schemeClr val="tx1"/>
                </a:solidFill>
                <a:latin typeface="+mn-lt"/>
                <a:ea typeface="+mn-ea"/>
                <a:cs typeface="+mn-cs"/>
              </a:rPr>
              <a:t>For case 1</a:t>
            </a:r>
            <a:r>
              <a:rPr lang="en-US" altLang="ko-KR" sz="1200" b="0" i="0" u="none" strike="noStrike" kern="1200" baseline="0" dirty="0" smtClean="0">
                <a:solidFill>
                  <a:schemeClr val="tx1"/>
                </a:solidFill>
                <a:latin typeface="+mn-lt"/>
                <a:ea typeface="+mn-ea"/>
                <a:cs typeface="+mn-cs"/>
              </a:rPr>
              <a:t>, the intact lipid molecules increase the distance for electrons to transfer from the membrane to TiO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and creates an additional resistance in the electron transfer.</a:t>
            </a:r>
          </a:p>
          <a:p>
            <a:endParaRPr lang="en-US" altLang="ko-KR" sz="1200" b="0" i="0" u="none" strike="noStrike" kern="1200" baseline="0" dirty="0" smtClean="0">
              <a:solidFill>
                <a:schemeClr val="tx1"/>
              </a:solidFill>
              <a:latin typeface="+mn-lt"/>
              <a:ea typeface="+mn-ea"/>
              <a:cs typeface="+mn-cs"/>
            </a:endParaRPr>
          </a:p>
          <a:p>
            <a:r>
              <a:rPr lang="en-US" altLang="ko-KR" sz="1200" b="1" i="0" u="none" strike="noStrike" kern="1200" baseline="0" dirty="0" smtClean="0">
                <a:solidFill>
                  <a:schemeClr val="tx1"/>
                </a:solidFill>
                <a:latin typeface="+mn-lt"/>
                <a:ea typeface="+mn-ea"/>
                <a:cs typeface="+mn-cs"/>
              </a:rPr>
              <a:t>Case 2 </a:t>
            </a:r>
            <a:r>
              <a:rPr lang="en-US" altLang="ko-KR" sz="1200" b="0" i="0" u="none" strike="noStrike" kern="1200" baseline="0" dirty="0" smtClean="0">
                <a:solidFill>
                  <a:schemeClr val="tx1"/>
                </a:solidFill>
                <a:latin typeface="+mn-lt"/>
                <a:ea typeface="+mn-ea"/>
                <a:cs typeface="+mn-cs"/>
              </a:rPr>
              <a:t>show the superior performance of the cell compared to case 1.</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Because the membranes are broken by surfactant enabling the diffusion of lipid molecules and resulting in the lower electron transfer resistance.</a:t>
            </a:r>
          </a:p>
          <a:p>
            <a:endParaRPr lang="en-US" altLang="ko-KR" sz="1200" b="0" i="0" u="none" strike="noStrike" kern="1200" baseline="0" dirty="0" smtClean="0">
              <a:solidFill>
                <a:schemeClr val="tx1"/>
              </a:solidFill>
              <a:latin typeface="+mn-lt"/>
              <a:ea typeface="+mn-ea"/>
              <a:cs typeface="+mn-cs"/>
            </a:endParaRPr>
          </a:p>
          <a:p>
            <a:r>
              <a:rPr lang="en-US" altLang="ko-KR" sz="1200" b="1" i="0" u="none" strike="noStrike" kern="1200" baseline="0" dirty="0" smtClean="0">
                <a:solidFill>
                  <a:schemeClr val="tx1"/>
                </a:solidFill>
                <a:latin typeface="+mn-lt"/>
                <a:ea typeface="+mn-ea"/>
                <a:cs typeface="+mn-cs"/>
              </a:rPr>
              <a:t>For the case 3</a:t>
            </a:r>
            <a:r>
              <a:rPr lang="en-US" altLang="ko-KR" sz="1200" b="0" i="0" u="none" strike="noStrike" kern="1200" baseline="0" dirty="0" smtClean="0">
                <a:solidFill>
                  <a:schemeClr val="tx1"/>
                </a:solidFill>
                <a:latin typeface="+mn-lt"/>
                <a:ea typeface="+mn-ea"/>
                <a:cs typeface="+mn-cs"/>
              </a:rPr>
              <a:t>, the concentration of surfactant and lipid molecules is reduced as most of them separate out during centrifugation.</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In the case 3, efficient electron transfer occurs compared to the other two cases.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highest photocurrent density of 6.7 mA cm</a:t>
            </a:r>
            <a:r>
              <a:rPr lang="en-US" altLang="ko-KR" sz="1200" b="0" i="0" u="none" strike="noStrike" kern="1200" baseline="30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under UV and visible light and 12 </a:t>
            </a:r>
            <a:r>
              <a:rPr lang="en-US" altLang="ko-KR" sz="1200" b="0" i="0" u="none" strike="noStrike" kern="1200" baseline="0" dirty="0" err="1" smtClean="0">
                <a:solidFill>
                  <a:schemeClr val="tx1"/>
                </a:solidFill>
                <a:latin typeface="+mn-lt"/>
                <a:ea typeface="+mn-ea"/>
                <a:cs typeface="+mn-cs"/>
              </a:rPr>
              <a:t>μA</a:t>
            </a:r>
            <a:r>
              <a:rPr lang="en-US" altLang="ko-KR" sz="1200" b="0" i="0" u="none" strike="noStrike" kern="1200" baseline="0" dirty="0" smtClean="0">
                <a:solidFill>
                  <a:schemeClr val="tx1"/>
                </a:solidFill>
                <a:latin typeface="+mn-lt"/>
                <a:ea typeface="+mn-ea"/>
                <a:cs typeface="+mn-cs"/>
              </a:rPr>
              <a:t> cm</a:t>
            </a:r>
            <a:r>
              <a:rPr lang="en-US" altLang="ko-KR" sz="1200" b="0" i="0" u="none" strike="noStrike" kern="1200" baseline="30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under only visible light is observed for the 20 min deposition.</a:t>
            </a: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endParaRPr lang="en-US" altLang="ko-KR" sz="120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33</a:t>
            </a:fld>
            <a:endParaRPr lang="ko-KR" altLang="en-US" smtClean="0">
              <a:solidFill>
                <a:prstClr val="black"/>
              </a:solidFill>
            </a:endParaRPr>
          </a:p>
        </p:txBody>
      </p:sp>
    </p:spTree>
    <p:extLst>
      <p:ext uri="{BB962C8B-B14F-4D97-AF65-F5344CB8AC3E}">
        <p14:creationId xmlns:p14="http://schemas.microsoft.com/office/powerpoint/2010/main" val="1228469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kern="1200" baseline="0" dirty="0" smtClean="0">
                <a:solidFill>
                  <a:schemeClr val="tx1"/>
                </a:solidFill>
                <a:latin typeface="+mn-lt"/>
                <a:ea typeface="+mn-ea"/>
                <a:cs typeface="+mn-cs"/>
              </a:rPr>
              <a:t>Fig 3 is </a:t>
            </a:r>
            <a:r>
              <a:rPr lang="en-US" altLang="ko-KR" sz="1200" kern="1200" baseline="0" dirty="0" err="1" smtClean="0">
                <a:solidFill>
                  <a:schemeClr val="tx1"/>
                </a:solidFill>
                <a:latin typeface="+mn-lt"/>
                <a:ea typeface="+mn-ea"/>
                <a:cs typeface="+mn-cs"/>
              </a:rPr>
              <a:t>p</a:t>
            </a:r>
            <a:r>
              <a:rPr lang="en-US" altLang="ko-KR" sz="1200" dirty="0" err="1" smtClean="0"/>
              <a:t>hotoaction</a:t>
            </a:r>
            <a:r>
              <a:rPr lang="en-US" altLang="ko-KR" sz="1200" dirty="0" smtClean="0"/>
              <a:t> spectra for bare TiO</a:t>
            </a:r>
            <a:r>
              <a:rPr lang="en-US" altLang="ko-KR" sz="1200" baseline="-25000" dirty="0" smtClean="0"/>
              <a:t>2</a:t>
            </a:r>
            <a:r>
              <a:rPr lang="en-US" altLang="ko-KR" sz="1200" dirty="0" smtClean="0"/>
              <a:t> (black) and sensitized TiO</a:t>
            </a:r>
            <a:r>
              <a:rPr lang="en-US" altLang="ko-KR" sz="1200" baseline="-25000" dirty="0" smtClean="0"/>
              <a:t>2</a:t>
            </a:r>
            <a:r>
              <a:rPr lang="en-US" altLang="ko-KR" sz="1200" dirty="0" smtClean="0"/>
              <a:t> (red) plotted against wavelength for case 3.</a:t>
            </a:r>
          </a:p>
          <a:p>
            <a:endParaRPr lang="en-US" altLang="ko-KR" sz="1200"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a:t>
            </a:r>
            <a:r>
              <a:rPr lang="en-US" altLang="ko-KR" sz="1200" b="0" i="0" u="none" strike="noStrike" kern="1200" baseline="0" dirty="0" err="1" smtClean="0">
                <a:solidFill>
                  <a:schemeClr val="tx1"/>
                </a:solidFill>
                <a:latin typeface="+mn-lt"/>
                <a:ea typeface="+mn-ea"/>
                <a:cs typeface="+mn-cs"/>
              </a:rPr>
              <a:t>photoaction</a:t>
            </a:r>
            <a:r>
              <a:rPr lang="en-US" altLang="ko-KR" sz="1200" b="0" i="0" u="none" strike="noStrike" kern="1200" baseline="0" dirty="0" smtClean="0">
                <a:solidFill>
                  <a:schemeClr val="tx1"/>
                </a:solidFill>
                <a:latin typeface="+mn-lt"/>
                <a:ea typeface="+mn-ea"/>
                <a:cs typeface="+mn-cs"/>
              </a:rPr>
              <a:t> spectrum of sensitized TiO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shows a peak around 680 nm with a peak efficiency of 1.94%. </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confirms the photo-induced electron generation at PSII.</a:t>
            </a:r>
            <a:endParaRPr lang="en-US" altLang="ko-KR" sz="1200" kern="1200" baseline="0" dirty="0" smtClean="0">
              <a:solidFill>
                <a:schemeClr val="tx1"/>
              </a:solidFill>
              <a:latin typeface="+mn-lt"/>
              <a:ea typeface="+mn-ea"/>
              <a:cs typeface="+mn-cs"/>
            </a:endParaRPr>
          </a:p>
          <a:p>
            <a:endParaRPr lang="en-US" altLang="ko-KR" sz="1200" b="1" dirty="0" smtClean="0"/>
          </a:p>
          <a:p>
            <a:r>
              <a:rPr lang="en-US" altLang="ko-KR" sz="1200" b="1" dirty="0" smtClean="0"/>
              <a:t>Fig. S6 </a:t>
            </a:r>
            <a:r>
              <a:rPr lang="en-US" altLang="ko-KR" sz="1200" b="0" dirty="0" smtClean="0"/>
              <a:t>is p</a:t>
            </a:r>
            <a:r>
              <a:rPr lang="en-US" altLang="ko-KR" sz="1200" dirty="0" smtClean="0"/>
              <a:t>hotocurrent action spectra for (a) Case 1</a:t>
            </a:r>
            <a:r>
              <a:rPr lang="en-US" altLang="ko-KR" sz="1200" baseline="0" dirty="0" smtClean="0"/>
              <a:t> </a:t>
            </a:r>
            <a:r>
              <a:rPr lang="en-US" altLang="ko-KR" sz="1200" dirty="0" smtClean="0"/>
              <a:t>and (b) Case 2 </a:t>
            </a:r>
            <a:endParaRPr lang="en-US" altLang="ko-KR" sz="1200" kern="1200" baseline="0" dirty="0" smtClean="0">
              <a:solidFill>
                <a:schemeClr val="tx1"/>
              </a:solidFill>
              <a:latin typeface="+mn-lt"/>
              <a:ea typeface="+mn-ea"/>
              <a:cs typeface="+mn-cs"/>
            </a:endParaRPr>
          </a:p>
          <a:p>
            <a:endParaRPr lang="en-US" altLang="ko-KR" sz="1200" kern="1200" baseline="0" dirty="0" smtClean="0">
              <a:solidFill>
                <a:schemeClr val="tx1"/>
              </a:solidFill>
              <a:latin typeface="+mn-lt"/>
              <a:ea typeface="+mn-ea"/>
              <a:cs typeface="+mn-cs"/>
            </a:endParaRPr>
          </a:p>
          <a:p>
            <a:endParaRPr lang="en-US" altLang="ko-KR" sz="120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34</a:t>
            </a:fld>
            <a:endParaRPr lang="ko-KR" altLang="en-US" smtClean="0">
              <a:solidFill>
                <a:prstClr val="black"/>
              </a:solidFill>
            </a:endParaRPr>
          </a:p>
        </p:txBody>
      </p:sp>
    </p:spTree>
    <p:extLst>
      <p:ext uri="{BB962C8B-B14F-4D97-AF65-F5344CB8AC3E}">
        <p14:creationId xmlns:p14="http://schemas.microsoft.com/office/powerpoint/2010/main" val="3818456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lnSpcReduction="10000"/>
          </a:bodyPr>
          <a:lstStyle/>
          <a:p>
            <a:r>
              <a:rPr lang="en-US" altLang="ko-KR" sz="1200" b="0" i="0" u="none" strike="noStrike" kern="1200" baseline="0" dirty="0" smtClean="0">
                <a:solidFill>
                  <a:schemeClr val="tx1"/>
                </a:solidFill>
                <a:latin typeface="+mn-lt"/>
                <a:ea typeface="+mn-ea"/>
                <a:cs typeface="+mn-cs"/>
              </a:rPr>
              <a:t>A mechanistic pathway for electron transfer is illustrated in Fig. 4.</a:t>
            </a:r>
          </a:p>
          <a:p>
            <a:endParaRPr lang="en-US" altLang="ko-KR" sz="1200" b="0" i="0" u="none" strike="noStrike" kern="1200" baseline="0" dirty="0" smtClean="0">
              <a:solidFill>
                <a:schemeClr val="tx1"/>
              </a:solidFill>
              <a:latin typeface="+mn-lt"/>
              <a:ea typeface="+mn-ea"/>
              <a:cs typeface="+mn-cs"/>
            </a:endParaRPr>
          </a:p>
          <a:p>
            <a:pPr latinLnBrk="1"/>
            <a:r>
              <a:rPr lang="en-US" altLang="ko-KR" sz="1200" kern="1200" dirty="0" smtClean="0">
                <a:solidFill>
                  <a:schemeClr val="tx1"/>
                </a:solidFill>
                <a:latin typeface="+mn-lt"/>
                <a:ea typeface="+mn-ea"/>
                <a:cs typeface="+mn-cs"/>
              </a:rPr>
              <a:t>Absorbed solar energy by PS2 is transferred to the reaction center, and then occur </a:t>
            </a:r>
            <a:r>
              <a:rPr lang="en-US" altLang="ko-KR" sz="1200" b="0" i="0" u="none" strike="noStrike" kern="1200" baseline="0" dirty="0" smtClean="0">
                <a:solidFill>
                  <a:schemeClr val="tx1"/>
                </a:solidFill>
                <a:latin typeface="+mn-lt"/>
                <a:ea typeface="+mn-ea"/>
                <a:cs typeface="+mn-cs"/>
              </a:rPr>
              <a:t>charge separation of P680.</a:t>
            </a:r>
          </a:p>
          <a:p>
            <a:pPr latinLnBrk="1"/>
            <a:endParaRPr lang="en-US" altLang="ko-KR" sz="1200" b="0" i="0" u="none" strike="noStrike" kern="1200" baseline="0" dirty="0" smtClean="0">
              <a:solidFill>
                <a:schemeClr val="tx1"/>
              </a:solidFill>
              <a:latin typeface="+mn-lt"/>
              <a:ea typeface="+mn-ea"/>
              <a:cs typeface="+mn-cs"/>
            </a:endParaRPr>
          </a:p>
          <a:p>
            <a:r>
              <a:rPr lang="en-US" altLang="ko-KR" sz="1200" kern="1200" dirty="0" smtClean="0">
                <a:solidFill>
                  <a:schemeClr val="tx1"/>
                </a:solidFill>
                <a:latin typeface="+mn-lt"/>
                <a:ea typeface="+mn-ea"/>
                <a:cs typeface="+mn-cs"/>
              </a:rPr>
              <a:t>The </a:t>
            </a:r>
            <a:r>
              <a:rPr lang="en-US" altLang="ko-KR" sz="1200" b="0" i="0" u="none" strike="noStrike" kern="1200" baseline="0" dirty="0" smtClean="0">
                <a:solidFill>
                  <a:schemeClr val="tx1"/>
                </a:solidFill>
                <a:latin typeface="+mn-lt"/>
                <a:ea typeface="+mn-ea"/>
                <a:cs typeface="+mn-cs"/>
              </a:rPr>
              <a:t>excited</a:t>
            </a:r>
            <a:r>
              <a:rPr lang="en-US" altLang="ko-KR" sz="1200" kern="1200" dirty="0" smtClean="0">
                <a:solidFill>
                  <a:schemeClr val="tx1"/>
                </a:solidFill>
                <a:latin typeface="+mn-lt"/>
                <a:ea typeface="+mn-ea"/>
                <a:cs typeface="+mn-cs"/>
              </a:rPr>
              <a:t> electron are transferred </a:t>
            </a:r>
            <a:r>
              <a:rPr lang="en-US" altLang="ko-KR" sz="1200" b="0" i="0" u="none" strike="noStrike" kern="1200" baseline="0" dirty="0" smtClean="0">
                <a:solidFill>
                  <a:schemeClr val="tx1"/>
                </a:solidFill>
                <a:latin typeface="+mn-lt"/>
                <a:ea typeface="+mn-ea"/>
                <a:cs typeface="+mn-cs"/>
              </a:rPr>
              <a:t>to P700 in PSI via cytochrome b</a:t>
            </a:r>
            <a:r>
              <a:rPr lang="en-US" altLang="ko-KR" sz="1200" b="0" i="0" u="none" strike="noStrike" kern="1200" baseline="-25000" dirty="0" smtClean="0">
                <a:solidFill>
                  <a:schemeClr val="tx1"/>
                </a:solidFill>
                <a:latin typeface="+mn-lt"/>
                <a:ea typeface="+mn-ea"/>
                <a:cs typeface="+mn-cs"/>
              </a:rPr>
              <a:t>6</a:t>
            </a:r>
            <a:r>
              <a:rPr lang="en-US" altLang="ko-KR" sz="1200" b="0" i="0" u="none" strike="noStrike" kern="1200" baseline="0" dirty="0" smtClean="0">
                <a:solidFill>
                  <a:schemeClr val="tx1"/>
                </a:solidFill>
                <a:latin typeface="+mn-lt"/>
                <a:ea typeface="+mn-ea"/>
                <a:cs typeface="+mn-cs"/>
              </a:rPr>
              <a:t>f. </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 second electron excitation occurs at PSI and the electron moves to the excited state.</a:t>
            </a:r>
          </a:p>
          <a:p>
            <a:endParaRPr lang="en-US" altLang="ko-KR" sz="1200" b="0" i="0" u="none" strike="noStrike" kern="1200" baseline="0" dirty="0" smtClean="0">
              <a:solidFill>
                <a:schemeClr val="tx1"/>
              </a:solidFill>
              <a:latin typeface="+mn-lt"/>
              <a:ea typeface="+mn-ea"/>
              <a:cs typeface="+mn-cs"/>
            </a:endParaRPr>
          </a:p>
          <a:p>
            <a:r>
              <a:rPr lang="en-US" altLang="ko-KR" sz="1200" kern="1200" dirty="0" smtClean="0">
                <a:solidFill>
                  <a:schemeClr val="tx1"/>
                </a:solidFill>
                <a:latin typeface="+mn-lt"/>
                <a:ea typeface="+mn-ea"/>
                <a:cs typeface="+mn-cs"/>
              </a:rPr>
              <a:t>The </a:t>
            </a:r>
            <a:r>
              <a:rPr lang="en-US" altLang="ko-KR" sz="1200" b="0" i="0" u="none" strike="noStrike" kern="1200" baseline="0" dirty="0" smtClean="0">
                <a:solidFill>
                  <a:schemeClr val="tx1"/>
                </a:solidFill>
                <a:latin typeface="+mn-lt"/>
                <a:ea typeface="+mn-ea"/>
                <a:cs typeface="+mn-cs"/>
              </a:rPr>
              <a:t>excited</a:t>
            </a:r>
            <a:r>
              <a:rPr lang="en-US" altLang="ko-KR" sz="1200" kern="1200" dirty="0" smtClean="0">
                <a:solidFill>
                  <a:schemeClr val="tx1"/>
                </a:solidFill>
                <a:latin typeface="+mn-lt"/>
                <a:ea typeface="+mn-ea"/>
                <a:cs typeface="+mn-cs"/>
              </a:rPr>
              <a:t> electron are transferred </a:t>
            </a:r>
            <a:r>
              <a:rPr lang="en-US" altLang="ko-KR" sz="1200" b="0" i="0" u="none" strike="noStrike" kern="1200" baseline="0" dirty="0" smtClean="0">
                <a:solidFill>
                  <a:schemeClr val="tx1"/>
                </a:solidFill>
                <a:latin typeface="+mn-lt"/>
                <a:ea typeface="+mn-ea"/>
                <a:cs typeface="+mn-cs"/>
              </a:rPr>
              <a:t>to the conduction band of TiO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From TiO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the electron travels through the external circuit and reaches the counter electrode.</a:t>
            </a:r>
            <a:endParaRPr lang="en-US" altLang="ko-KR" sz="1200" kern="120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PSI alone cannot complete the cycle of electron transfer because of the absence of a sacrificial electron donor.</a:t>
            </a:r>
          </a:p>
          <a:p>
            <a:endParaRPr lang="en-US" altLang="ko-KR" sz="1200" b="0" i="0" u="none" strike="noStrike" kern="1200" baseline="0" dirty="0" smtClean="0">
              <a:solidFill>
                <a:schemeClr val="tx1"/>
              </a:solidFill>
              <a:latin typeface="+mn-lt"/>
              <a:ea typeface="+mn-ea"/>
              <a:cs typeface="+mn-cs"/>
            </a:endParaRPr>
          </a:p>
          <a:p>
            <a:r>
              <a:rPr lang="en-US" altLang="ko-KR" sz="1200" kern="1200" dirty="0" smtClean="0">
                <a:solidFill>
                  <a:schemeClr val="tx1"/>
                </a:solidFill>
                <a:latin typeface="+mn-lt"/>
                <a:ea typeface="+mn-ea"/>
                <a:cs typeface="+mn-cs"/>
              </a:rPr>
              <a:t>This paper expect that electron transfer follows the Z-scheme of photosynthesis leading to the increase in the photocurrent density.</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35</a:t>
            </a:fld>
            <a:endParaRPr lang="ko-KR" altLang="en-US" smtClean="0">
              <a:solidFill>
                <a:prstClr val="black"/>
              </a:solidFill>
            </a:endParaRPr>
          </a:p>
        </p:txBody>
      </p:sp>
    </p:spTree>
    <p:extLst>
      <p:ext uri="{BB962C8B-B14F-4D97-AF65-F5344CB8AC3E}">
        <p14:creationId xmlns:p14="http://schemas.microsoft.com/office/powerpoint/2010/main" val="1160711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36</a:t>
            </a:fld>
            <a:endParaRPr lang="ko-KR" altLang="en-US" smtClean="0">
              <a:solidFill>
                <a:prstClr val="black"/>
              </a:solidFill>
            </a:endParaRPr>
          </a:p>
        </p:txBody>
      </p:sp>
    </p:spTree>
    <p:extLst>
      <p:ext uri="{BB962C8B-B14F-4D97-AF65-F5344CB8AC3E}">
        <p14:creationId xmlns:p14="http://schemas.microsoft.com/office/powerpoint/2010/main" val="318663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ko-KR" altLang="en-US" sz="1200" kern="1200" baseline="0" dirty="0" smtClean="0">
                <a:solidFill>
                  <a:schemeClr val="tx1"/>
                </a:solidFill>
                <a:latin typeface="+mn-lt"/>
                <a:ea typeface="+mn-ea"/>
                <a:cs typeface="+mn-cs"/>
              </a:rPr>
              <a:t>다음은 </a:t>
            </a:r>
            <a:r>
              <a:rPr lang="en-US" altLang="ko-KR" sz="1200" kern="1200" baseline="0" dirty="0" smtClean="0">
                <a:solidFill>
                  <a:schemeClr val="tx1"/>
                </a:solidFill>
                <a:latin typeface="+mn-lt"/>
                <a:ea typeface="+mn-ea"/>
                <a:cs typeface="+mn-cs"/>
              </a:rPr>
              <a:t>anode</a:t>
            </a:r>
            <a:r>
              <a:rPr lang="ko-KR" altLang="en-US" sz="1200" kern="1200" baseline="0" dirty="0" smtClean="0">
                <a:solidFill>
                  <a:schemeClr val="tx1"/>
                </a:solidFill>
                <a:latin typeface="+mn-lt"/>
                <a:ea typeface="+mn-ea"/>
                <a:cs typeface="+mn-cs"/>
              </a:rPr>
              <a:t>에 대한 </a:t>
            </a:r>
            <a:r>
              <a:rPr lang="en-US" altLang="ko-KR" sz="1200" kern="1200" baseline="0" dirty="0" err="1" smtClean="0">
                <a:solidFill>
                  <a:schemeClr val="tx1"/>
                </a:solidFill>
                <a:latin typeface="+mn-lt"/>
                <a:ea typeface="+mn-ea"/>
                <a:cs typeface="+mn-cs"/>
              </a:rPr>
              <a:t>chronoamperometry</a:t>
            </a:r>
            <a:r>
              <a:rPr lang="en-US" altLang="ko-KR" sz="1200" kern="1200" baseline="0" dirty="0" smtClean="0">
                <a:solidFill>
                  <a:schemeClr val="tx1"/>
                </a:solidFill>
                <a:latin typeface="+mn-lt"/>
                <a:ea typeface="+mn-ea"/>
                <a:cs typeface="+mn-cs"/>
              </a:rPr>
              <a:t> data</a:t>
            </a:r>
            <a:r>
              <a:rPr lang="ko-KR" altLang="en-US" sz="1200" kern="1200" baseline="0" dirty="0" smtClean="0">
                <a:solidFill>
                  <a:schemeClr val="tx1"/>
                </a:solidFill>
                <a:latin typeface="+mn-lt"/>
                <a:ea typeface="+mn-ea"/>
                <a:cs typeface="+mn-cs"/>
              </a:rPr>
              <a:t>이며</a:t>
            </a:r>
            <a:r>
              <a:rPr lang="en-US" altLang="ko-KR" sz="1200" kern="1200" baseline="0" dirty="0" smtClean="0">
                <a:solidFill>
                  <a:schemeClr val="tx1"/>
                </a:solidFill>
                <a:latin typeface="+mn-lt"/>
                <a:ea typeface="+mn-ea"/>
                <a:cs typeface="+mn-cs"/>
              </a:rPr>
              <a:t>, </a:t>
            </a:r>
            <a:r>
              <a:rPr lang="ko-KR" altLang="en-US" sz="1200" kern="1200" baseline="0" dirty="0" smtClean="0">
                <a:solidFill>
                  <a:schemeClr val="tx1"/>
                </a:solidFill>
                <a:latin typeface="+mn-lt"/>
                <a:ea typeface="+mn-ea"/>
                <a:cs typeface="+mn-cs"/>
              </a:rPr>
              <a:t>보이는 봐와 같이 </a:t>
            </a:r>
            <a:r>
              <a:rPr lang="en-US" altLang="ko-KR" sz="1200" kern="1200" baseline="0" dirty="0" err="1" smtClean="0">
                <a:solidFill>
                  <a:schemeClr val="tx1"/>
                </a:solidFill>
                <a:latin typeface="+mn-lt"/>
                <a:ea typeface="+mn-ea"/>
                <a:cs typeface="+mn-cs"/>
              </a:rPr>
              <a:t>thylakoid</a:t>
            </a:r>
            <a:r>
              <a:rPr lang="ko-KR" altLang="en-US" sz="1200" kern="1200" baseline="0" dirty="0" smtClean="0">
                <a:solidFill>
                  <a:schemeClr val="tx1"/>
                </a:solidFill>
                <a:latin typeface="+mn-lt"/>
                <a:ea typeface="+mn-ea"/>
                <a:cs typeface="+mn-cs"/>
              </a:rPr>
              <a:t>가 있는 </a:t>
            </a:r>
            <a:r>
              <a:rPr lang="en-US" altLang="ko-KR" sz="1200" kern="1200" baseline="0" dirty="0" smtClean="0">
                <a:solidFill>
                  <a:schemeClr val="tx1"/>
                </a:solidFill>
                <a:latin typeface="+mn-lt"/>
                <a:ea typeface="+mn-ea"/>
                <a:cs typeface="+mn-cs"/>
              </a:rPr>
              <a:t>electrode</a:t>
            </a:r>
            <a:r>
              <a:rPr lang="ko-KR" altLang="en-US" sz="1200" kern="1200" baseline="0" dirty="0" smtClean="0">
                <a:solidFill>
                  <a:schemeClr val="tx1"/>
                </a:solidFill>
                <a:latin typeface="+mn-lt"/>
                <a:ea typeface="+mn-ea"/>
                <a:cs typeface="+mn-cs"/>
              </a:rPr>
              <a:t>에서 빛의 조사에 따라 전자를 발생하는 것을 볼 수 있습니다</a:t>
            </a:r>
            <a:r>
              <a:rPr lang="en-US" altLang="ko-KR" sz="1200" kern="1200" baseline="0" dirty="0" smtClean="0">
                <a:solidFill>
                  <a:schemeClr val="tx1"/>
                </a:solidFill>
                <a:latin typeface="+mn-lt"/>
                <a:ea typeface="+mn-ea"/>
                <a:cs typeface="+mn-cs"/>
              </a:rPr>
              <a:t>.</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5</a:t>
            </a:fld>
            <a:endParaRPr lang="ko-KR" altLang="en-US" smtClean="0">
              <a:solidFill>
                <a:prstClr val="black"/>
              </a:solidFill>
            </a:endParaRPr>
          </a:p>
        </p:txBody>
      </p:sp>
    </p:spTree>
    <p:extLst>
      <p:ext uri="{BB962C8B-B14F-4D97-AF65-F5344CB8AC3E}">
        <p14:creationId xmlns:p14="http://schemas.microsoft.com/office/powerpoint/2010/main" val="221243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ko-KR" altLang="en-US" sz="1200" kern="1200" baseline="0" dirty="0" smtClean="0">
                <a:solidFill>
                  <a:schemeClr val="tx1"/>
                </a:solidFill>
                <a:latin typeface="+mn-lt"/>
                <a:ea typeface="+mn-ea"/>
                <a:cs typeface="+mn-cs"/>
              </a:rPr>
              <a:t>다음은 </a:t>
            </a:r>
            <a:r>
              <a:rPr lang="en-US" altLang="ko-KR" sz="1200" kern="1200" baseline="0" dirty="0" smtClean="0">
                <a:solidFill>
                  <a:schemeClr val="tx1"/>
                </a:solidFill>
                <a:latin typeface="+mn-lt"/>
                <a:ea typeface="+mn-ea"/>
                <a:cs typeface="+mn-cs"/>
              </a:rPr>
              <a:t>air-cathode</a:t>
            </a:r>
            <a:r>
              <a:rPr lang="ko-KR" altLang="en-US" sz="1200" kern="1200" baseline="0" dirty="0" smtClean="0">
                <a:solidFill>
                  <a:schemeClr val="tx1"/>
                </a:solidFill>
                <a:latin typeface="+mn-lt"/>
                <a:ea typeface="+mn-ea"/>
                <a:cs typeface="+mn-cs"/>
              </a:rPr>
              <a:t>를 사용하여 전체 </a:t>
            </a:r>
            <a:r>
              <a:rPr lang="en-US" altLang="ko-KR" sz="1200" kern="1200" baseline="0" dirty="0" smtClean="0">
                <a:solidFill>
                  <a:schemeClr val="tx1"/>
                </a:solidFill>
                <a:latin typeface="+mn-lt"/>
                <a:ea typeface="+mn-ea"/>
                <a:cs typeface="+mn-cs"/>
              </a:rPr>
              <a:t>cell</a:t>
            </a:r>
            <a:r>
              <a:rPr lang="ko-KR" altLang="en-US" sz="1200" kern="1200" baseline="0" dirty="0" smtClean="0">
                <a:solidFill>
                  <a:schemeClr val="tx1"/>
                </a:solidFill>
                <a:latin typeface="+mn-lt"/>
                <a:ea typeface="+mn-ea"/>
                <a:cs typeface="+mn-cs"/>
              </a:rPr>
              <a:t>에 대한 </a:t>
            </a:r>
            <a:r>
              <a:rPr lang="en-US" altLang="ko-KR" sz="1200" kern="1200" baseline="0" dirty="0" smtClean="0">
                <a:solidFill>
                  <a:schemeClr val="tx1"/>
                </a:solidFill>
                <a:latin typeface="+mn-lt"/>
                <a:ea typeface="+mn-ea"/>
                <a:cs typeface="+mn-cs"/>
              </a:rPr>
              <a:t>Current-voltage plots (I-V plots)</a:t>
            </a:r>
            <a:r>
              <a:rPr lang="ko-KR" altLang="en-US" sz="1200" kern="1200" baseline="0" dirty="0" smtClean="0">
                <a:solidFill>
                  <a:schemeClr val="tx1"/>
                </a:solidFill>
                <a:latin typeface="+mn-lt"/>
                <a:ea typeface="+mn-ea"/>
                <a:cs typeface="+mn-cs"/>
              </a:rPr>
              <a:t>이며</a:t>
            </a:r>
            <a:r>
              <a:rPr lang="en-US" altLang="ko-KR" sz="1200" kern="1200" baseline="0" dirty="0" smtClean="0">
                <a:solidFill>
                  <a:schemeClr val="tx1"/>
                </a:solidFill>
                <a:latin typeface="+mn-lt"/>
                <a:ea typeface="+mn-ea"/>
                <a:cs typeface="+mn-cs"/>
              </a:rPr>
              <a:t>, </a:t>
            </a:r>
            <a:r>
              <a:rPr lang="en-US" altLang="ko-KR" sz="1200" kern="1200" baseline="0" dirty="0" err="1" smtClean="0">
                <a:solidFill>
                  <a:schemeClr val="tx1"/>
                </a:solidFill>
                <a:latin typeface="+mn-lt"/>
                <a:ea typeface="+mn-ea"/>
                <a:cs typeface="+mn-cs"/>
              </a:rPr>
              <a:t>catalase</a:t>
            </a:r>
            <a:r>
              <a:rPr lang="ko-KR" altLang="en-US" sz="1200" kern="1200" baseline="0" dirty="0" smtClean="0">
                <a:solidFill>
                  <a:schemeClr val="tx1"/>
                </a:solidFill>
                <a:latin typeface="+mn-lt"/>
                <a:ea typeface="+mn-ea"/>
                <a:cs typeface="+mn-cs"/>
              </a:rPr>
              <a:t>를 포함하는 </a:t>
            </a:r>
            <a:r>
              <a:rPr lang="en-US" altLang="ko-KR" sz="1200" kern="1200" baseline="0" dirty="0" smtClean="0">
                <a:solidFill>
                  <a:schemeClr val="tx1"/>
                </a:solidFill>
                <a:latin typeface="+mn-lt"/>
                <a:ea typeface="+mn-ea"/>
                <a:cs typeface="+mn-cs"/>
              </a:rPr>
              <a:t>anode</a:t>
            </a:r>
            <a:r>
              <a:rPr lang="ko-KR" altLang="en-US" sz="1200" kern="1200" baseline="0" dirty="0" smtClean="0">
                <a:solidFill>
                  <a:schemeClr val="tx1"/>
                </a:solidFill>
                <a:latin typeface="+mn-lt"/>
                <a:ea typeface="+mn-ea"/>
                <a:cs typeface="+mn-cs"/>
              </a:rPr>
              <a:t>와 포함하지 않는 </a:t>
            </a:r>
            <a:r>
              <a:rPr lang="en-US" altLang="ko-KR" sz="1200" kern="1200" baseline="0" dirty="0" smtClean="0">
                <a:solidFill>
                  <a:schemeClr val="tx1"/>
                </a:solidFill>
                <a:latin typeface="+mn-lt"/>
                <a:ea typeface="+mn-ea"/>
                <a:cs typeface="+mn-cs"/>
              </a:rPr>
              <a:t>anode</a:t>
            </a:r>
            <a:r>
              <a:rPr lang="ko-KR" altLang="en-US" sz="1200" kern="1200" baseline="0" dirty="0" smtClean="0">
                <a:solidFill>
                  <a:schemeClr val="tx1"/>
                </a:solidFill>
                <a:latin typeface="+mn-lt"/>
                <a:ea typeface="+mn-ea"/>
                <a:cs typeface="+mn-cs"/>
              </a:rPr>
              <a:t>를 비교 한 것입니다</a:t>
            </a:r>
            <a:r>
              <a:rPr lang="en-US" altLang="ko-KR" sz="1200" kern="1200" baseline="0" dirty="0" smtClean="0">
                <a:solidFill>
                  <a:schemeClr val="tx1"/>
                </a:solidFill>
                <a:latin typeface="+mn-lt"/>
                <a:ea typeface="+mn-ea"/>
                <a:cs typeface="+mn-cs"/>
              </a:rPr>
              <a:t>.</a:t>
            </a:r>
          </a:p>
          <a:p>
            <a:endParaRPr lang="en-US" altLang="ko-KR" sz="1200" kern="1200" baseline="0" dirty="0" smtClean="0">
              <a:solidFill>
                <a:schemeClr val="tx1"/>
              </a:solidFill>
              <a:latin typeface="+mn-lt"/>
              <a:ea typeface="+mn-ea"/>
              <a:cs typeface="+mn-cs"/>
            </a:endParaRPr>
          </a:p>
          <a:p>
            <a:r>
              <a:rPr lang="ko-KR" altLang="en-US" sz="1200" kern="1200" baseline="0" dirty="0" smtClean="0">
                <a:solidFill>
                  <a:schemeClr val="tx1"/>
                </a:solidFill>
                <a:latin typeface="+mn-lt"/>
                <a:ea typeface="+mn-ea"/>
                <a:cs typeface="+mn-cs"/>
              </a:rPr>
              <a:t>보통 식물이나 </a:t>
            </a:r>
            <a:r>
              <a:rPr lang="ko-KR" altLang="en-US" sz="1200" kern="1200" baseline="0" dirty="0" err="1" smtClean="0">
                <a:solidFill>
                  <a:schemeClr val="tx1"/>
                </a:solidFill>
                <a:latin typeface="+mn-lt"/>
                <a:ea typeface="+mn-ea"/>
                <a:cs typeface="+mn-cs"/>
              </a:rPr>
              <a:t>시아노박테리아와</a:t>
            </a:r>
            <a:r>
              <a:rPr lang="ko-KR" altLang="en-US" sz="1200" kern="1200" baseline="0" dirty="0" smtClean="0">
                <a:solidFill>
                  <a:schemeClr val="tx1"/>
                </a:solidFill>
                <a:latin typeface="+mn-lt"/>
                <a:ea typeface="+mn-ea"/>
                <a:cs typeface="+mn-cs"/>
              </a:rPr>
              <a:t> 같은 </a:t>
            </a:r>
            <a:r>
              <a:rPr lang="en-US" altLang="ko-KR" sz="1200" kern="1200" baseline="0" dirty="0" smtClean="0">
                <a:solidFill>
                  <a:schemeClr val="tx1"/>
                </a:solidFill>
                <a:latin typeface="+mn-lt"/>
                <a:ea typeface="+mn-ea"/>
                <a:cs typeface="+mn-cs"/>
              </a:rPr>
              <a:t>photosynthesis</a:t>
            </a:r>
            <a:r>
              <a:rPr lang="ko-KR" altLang="en-US" sz="1200" kern="1200" baseline="0" dirty="0" smtClean="0">
                <a:solidFill>
                  <a:schemeClr val="tx1"/>
                </a:solidFill>
                <a:latin typeface="+mn-lt"/>
                <a:ea typeface="+mn-ea"/>
                <a:cs typeface="+mn-cs"/>
              </a:rPr>
              <a:t>에서는 </a:t>
            </a:r>
            <a:r>
              <a:rPr lang="en-US" altLang="ko-KR" sz="1200" kern="1200" baseline="0" dirty="0" err="1" smtClean="0">
                <a:solidFill>
                  <a:schemeClr val="tx1"/>
                </a:solidFill>
                <a:latin typeface="+mn-lt"/>
                <a:ea typeface="+mn-ea"/>
                <a:cs typeface="+mn-cs"/>
              </a:rPr>
              <a:t>ascorbate</a:t>
            </a:r>
            <a:r>
              <a:rPr lang="en-US" altLang="ko-KR" sz="1200" kern="1200" baseline="0" dirty="0" smtClean="0">
                <a:solidFill>
                  <a:schemeClr val="tx1"/>
                </a:solidFill>
                <a:latin typeface="+mn-lt"/>
                <a:ea typeface="+mn-ea"/>
                <a:cs typeface="+mn-cs"/>
              </a:rPr>
              <a:t> </a:t>
            </a:r>
            <a:r>
              <a:rPr lang="en-US" altLang="ko-KR" sz="1200" kern="1200" baseline="0" dirty="0" err="1" smtClean="0">
                <a:solidFill>
                  <a:schemeClr val="tx1"/>
                </a:solidFill>
                <a:latin typeface="+mn-lt"/>
                <a:ea typeface="+mn-ea"/>
                <a:cs typeface="+mn-cs"/>
              </a:rPr>
              <a:t>peroxidase</a:t>
            </a:r>
            <a:r>
              <a:rPr lang="ko-KR" altLang="en-US" sz="1200" kern="1200" baseline="0" dirty="0" smtClean="0">
                <a:solidFill>
                  <a:schemeClr val="tx1"/>
                </a:solidFill>
                <a:latin typeface="+mn-lt"/>
                <a:ea typeface="+mn-ea"/>
                <a:cs typeface="+mn-cs"/>
              </a:rPr>
              <a:t>가 존재하여 </a:t>
            </a:r>
            <a:r>
              <a:rPr lang="en-US" altLang="ko-KR" sz="1200" kern="1200" baseline="0" dirty="0" smtClean="0">
                <a:solidFill>
                  <a:schemeClr val="tx1"/>
                </a:solidFill>
                <a:latin typeface="+mn-lt"/>
                <a:ea typeface="+mn-ea"/>
                <a:cs typeface="+mn-cs"/>
              </a:rPr>
              <a:t>oxygen species</a:t>
            </a:r>
            <a:r>
              <a:rPr lang="ko-KR" altLang="en-US" sz="1200" kern="1200" baseline="0" dirty="0" smtClean="0">
                <a:solidFill>
                  <a:schemeClr val="tx1"/>
                </a:solidFill>
                <a:latin typeface="+mn-lt"/>
                <a:ea typeface="+mn-ea"/>
                <a:cs typeface="+mn-cs"/>
              </a:rPr>
              <a:t> 을 제거하지만 분리한 </a:t>
            </a:r>
            <a:r>
              <a:rPr lang="en-US" altLang="ko-KR" sz="1200" kern="1200" baseline="0" dirty="0" err="1" smtClean="0">
                <a:solidFill>
                  <a:schemeClr val="tx1"/>
                </a:solidFill>
                <a:latin typeface="+mn-lt"/>
                <a:ea typeface="+mn-ea"/>
                <a:cs typeface="+mn-cs"/>
              </a:rPr>
              <a:t>thylakoid</a:t>
            </a:r>
            <a:r>
              <a:rPr lang="ko-KR" altLang="en-US" sz="1200" kern="1200" baseline="0" dirty="0" smtClean="0">
                <a:solidFill>
                  <a:schemeClr val="tx1"/>
                </a:solidFill>
                <a:latin typeface="+mn-lt"/>
                <a:ea typeface="+mn-ea"/>
                <a:cs typeface="+mn-cs"/>
              </a:rPr>
              <a:t>의 </a:t>
            </a:r>
            <a:r>
              <a:rPr lang="en-US" altLang="ko-KR" sz="1200" kern="1200" baseline="0" dirty="0" smtClean="0">
                <a:solidFill>
                  <a:schemeClr val="tx1"/>
                </a:solidFill>
                <a:latin typeface="+mn-lt"/>
                <a:ea typeface="+mn-ea"/>
                <a:cs typeface="+mn-cs"/>
              </a:rPr>
              <a:t>photosynthesis</a:t>
            </a:r>
            <a:r>
              <a:rPr lang="ko-KR" altLang="en-US" sz="1200" kern="1200" baseline="0" dirty="0" smtClean="0">
                <a:solidFill>
                  <a:schemeClr val="tx1"/>
                </a:solidFill>
                <a:latin typeface="+mn-lt"/>
                <a:ea typeface="+mn-ea"/>
                <a:cs typeface="+mn-cs"/>
              </a:rPr>
              <a:t>에서는 </a:t>
            </a:r>
            <a:r>
              <a:rPr lang="en-US" altLang="ko-KR" sz="1200" kern="1200" baseline="0" dirty="0" err="1" smtClean="0">
                <a:solidFill>
                  <a:schemeClr val="tx1"/>
                </a:solidFill>
                <a:latin typeface="+mn-lt"/>
                <a:ea typeface="+mn-ea"/>
                <a:cs typeface="+mn-cs"/>
              </a:rPr>
              <a:t>ascorbate</a:t>
            </a:r>
            <a:r>
              <a:rPr lang="en-US" altLang="ko-KR" sz="1200" kern="1200" baseline="0" dirty="0" smtClean="0">
                <a:solidFill>
                  <a:schemeClr val="tx1"/>
                </a:solidFill>
                <a:latin typeface="+mn-lt"/>
                <a:ea typeface="+mn-ea"/>
                <a:cs typeface="+mn-cs"/>
              </a:rPr>
              <a:t> </a:t>
            </a:r>
            <a:r>
              <a:rPr lang="en-US" altLang="ko-KR" sz="1200" kern="1200" baseline="0" dirty="0" err="1" smtClean="0">
                <a:solidFill>
                  <a:schemeClr val="tx1"/>
                </a:solidFill>
                <a:latin typeface="+mn-lt"/>
                <a:ea typeface="+mn-ea"/>
                <a:cs typeface="+mn-cs"/>
              </a:rPr>
              <a:t>peroxidase</a:t>
            </a:r>
            <a:r>
              <a:rPr lang="ko-KR" altLang="en-US" sz="1200" kern="1200" baseline="0" dirty="0" smtClean="0">
                <a:solidFill>
                  <a:schemeClr val="tx1"/>
                </a:solidFill>
                <a:latin typeface="+mn-lt"/>
                <a:ea typeface="+mn-ea"/>
                <a:cs typeface="+mn-cs"/>
              </a:rPr>
              <a:t>소실 되므로</a:t>
            </a:r>
            <a:endParaRPr lang="en-US" altLang="ko-KR" sz="120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photosynthetic units</a:t>
            </a:r>
            <a:r>
              <a:rPr lang="ko-KR" altLang="en-US" sz="1200" kern="1200" baseline="0" dirty="0" smtClean="0">
                <a:solidFill>
                  <a:schemeClr val="tx1"/>
                </a:solidFill>
                <a:latin typeface="+mn-lt"/>
                <a:ea typeface="+mn-ea"/>
                <a:cs typeface="+mn-cs"/>
              </a:rPr>
              <a:t>의 손상을 방지할 수 없습니다</a:t>
            </a:r>
            <a:r>
              <a:rPr lang="en-US" altLang="ko-KR" sz="1200" kern="1200" baseline="0" dirty="0" smtClean="0">
                <a:solidFill>
                  <a:schemeClr val="tx1"/>
                </a:solidFill>
                <a:latin typeface="+mn-lt"/>
                <a:ea typeface="+mn-ea"/>
                <a:cs typeface="+mn-cs"/>
              </a:rPr>
              <a:t>.</a:t>
            </a:r>
          </a:p>
          <a:p>
            <a:endParaRPr lang="en-US" altLang="ko-KR" sz="1200"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 oxygen species</a:t>
            </a:r>
            <a:r>
              <a:rPr lang="ko-KR" altLang="en-US" sz="1200" kern="1200" baseline="0" dirty="0" smtClean="0">
                <a:solidFill>
                  <a:schemeClr val="tx1"/>
                </a:solidFill>
                <a:latin typeface="+mn-lt"/>
                <a:ea typeface="+mn-ea"/>
                <a:cs typeface="+mn-cs"/>
              </a:rPr>
              <a:t> 제거에 따라서 </a:t>
            </a:r>
            <a:r>
              <a:rPr lang="en-US" altLang="ko-KR" sz="1200" kern="1200" baseline="0" dirty="0" smtClean="0">
                <a:solidFill>
                  <a:schemeClr val="tx1"/>
                </a:solidFill>
                <a:latin typeface="+mn-lt"/>
                <a:ea typeface="+mn-ea"/>
                <a:cs typeface="+mn-cs"/>
              </a:rPr>
              <a:t>photosynthetic units</a:t>
            </a:r>
            <a:r>
              <a:rPr lang="ko-KR" altLang="en-US" sz="1200" kern="1200" baseline="0" dirty="0" smtClean="0">
                <a:solidFill>
                  <a:schemeClr val="tx1"/>
                </a:solidFill>
                <a:latin typeface="+mn-lt"/>
                <a:ea typeface="+mn-ea"/>
                <a:cs typeface="+mn-cs"/>
              </a:rPr>
              <a:t>의 활성이 좌우 되며</a:t>
            </a:r>
            <a:r>
              <a:rPr lang="en-US" altLang="ko-KR" sz="1200" kern="1200" baseline="0" dirty="0" smtClean="0">
                <a:solidFill>
                  <a:schemeClr val="tx1"/>
                </a:solidFill>
                <a:latin typeface="+mn-lt"/>
                <a:ea typeface="+mn-ea"/>
                <a:cs typeface="+mn-cs"/>
              </a:rPr>
              <a:t>, </a:t>
            </a:r>
            <a:r>
              <a:rPr lang="ko-KR" altLang="en-US" sz="1200" kern="1200" baseline="0" dirty="0" smtClean="0">
                <a:solidFill>
                  <a:schemeClr val="tx1"/>
                </a:solidFill>
                <a:latin typeface="+mn-lt"/>
                <a:ea typeface="+mn-ea"/>
                <a:cs typeface="+mn-cs"/>
              </a:rPr>
              <a:t>이는 전자발생에 연관됩니다</a:t>
            </a:r>
            <a:r>
              <a:rPr lang="en-US" altLang="ko-KR" sz="1200" kern="1200" baseline="0" dirty="0" smtClean="0">
                <a:solidFill>
                  <a:schemeClr val="tx1"/>
                </a:solidFill>
                <a:latin typeface="+mn-lt"/>
                <a:ea typeface="+mn-ea"/>
                <a:cs typeface="+mn-cs"/>
              </a:rPr>
              <a:t>.</a:t>
            </a:r>
          </a:p>
          <a:p>
            <a:r>
              <a:rPr lang="ko-KR" altLang="en-US" sz="1200" kern="1200" baseline="0" dirty="0" smtClean="0">
                <a:solidFill>
                  <a:schemeClr val="tx1"/>
                </a:solidFill>
                <a:latin typeface="+mn-lt"/>
                <a:ea typeface="+mn-ea"/>
                <a:cs typeface="+mn-cs"/>
              </a:rPr>
              <a:t>다음 그림</a:t>
            </a:r>
            <a:r>
              <a:rPr lang="en-US" altLang="ko-KR" sz="1200" kern="1200" baseline="0" dirty="0" smtClean="0">
                <a:solidFill>
                  <a:schemeClr val="tx1"/>
                </a:solidFill>
                <a:latin typeface="+mn-lt"/>
                <a:ea typeface="+mn-ea"/>
                <a:cs typeface="+mn-cs"/>
              </a:rPr>
              <a:t>3</a:t>
            </a:r>
            <a:r>
              <a:rPr lang="ko-KR" altLang="en-US" sz="1200" kern="1200" baseline="0" dirty="0" smtClean="0">
                <a:solidFill>
                  <a:schemeClr val="tx1"/>
                </a:solidFill>
                <a:latin typeface="+mn-lt"/>
                <a:ea typeface="+mn-ea"/>
                <a:cs typeface="+mn-cs"/>
              </a:rPr>
              <a:t>에서 보이는 봐와 같이 </a:t>
            </a:r>
            <a:r>
              <a:rPr lang="en-US" altLang="ko-KR" sz="1200" kern="1200" baseline="0" dirty="0" err="1" smtClean="0">
                <a:solidFill>
                  <a:schemeClr val="tx1"/>
                </a:solidFill>
                <a:latin typeface="+mn-lt"/>
                <a:ea typeface="+mn-ea"/>
                <a:cs typeface="+mn-cs"/>
              </a:rPr>
              <a:t>catalase</a:t>
            </a:r>
            <a:r>
              <a:rPr lang="ko-KR" altLang="en-US" sz="1200" kern="1200" baseline="0" dirty="0" smtClean="0">
                <a:solidFill>
                  <a:schemeClr val="tx1"/>
                </a:solidFill>
                <a:latin typeface="+mn-lt"/>
                <a:ea typeface="+mn-ea"/>
                <a:cs typeface="+mn-cs"/>
              </a:rPr>
              <a:t>존재하는 </a:t>
            </a:r>
            <a:r>
              <a:rPr lang="en-US" altLang="ko-KR" sz="1200" kern="1200" baseline="0" dirty="0" smtClean="0">
                <a:solidFill>
                  <a:schemeClr val="tx1"/>
                </a:solidFill>
                <a:latin typeface="+mn-lt"/>
                <a:ea typeface="+mn-ea"/>
                <a:cs typeface="+mn-cs"/>
              </a:rPr>
              <a:t>anode</a:t>
            </a:r>
            <a:r>
              <a:rPr lang="ko-KR" altLang="en-US" sz="1200" kern="1200" baseline="0" dirty="0" smtClean="0">
                <a:solidFill>
                  <a:schemeClr val="tx1"/>
                </a:solidFill>
                <a:latin typeface="+mn-lt"/>
                <a:ea typeface="+mn-ea"/>
                <a:cs typeface="+mn-cs"/>
              </a:rPr>
              <a:t>는 </a:t>
            </a:r>
            <a:r>
              <a:rPr lang="en-US" altLang="ko-KR" sz="1200" kern="1200" baseline="0" dirty="0" smtClean="0">
                <a:solidFill>
                  <a:schemeClr val="tx1"/>
                </a:solidFill>
                <a:latin typeface="+mn-lt"/>
                <a:ea typeface="+mn-ea"/>
                <a:cs typeface="+mn-cs"/>
              </a:rPr>
              <a:t>photosynthetic units</a:t>
            </a:r>
            <a:r>
              <a:rPr lang="ko-KR" altLang="en-US" sz="1200" kern="1200" baseline="0" dirty="0" smtClean="0">
                <a:solidFill>
                  <a:schemeClr val="tx1"/>
                </a:solidFill>
                <a:latin typeface="+mn-lt"/>
                <a:ea typeface="+mn-ea"/>
                <a:cs typeface="+mn-cs"/>
              </a:rPr>
              <a:t>의 손상이 적어 첫번째와 </a:t>
            </a:r>
            <a:r>
              <a:rPr lang="ko-KR" altLang="en-US" sz="1200" kern="1200" baseline="0" dirty="0" err="1" smtClean="0">
                <a:solidFill>
                  <a:schemeClr val="tx1"/>
                </a:solidFill>
                <a:latin typeface="+mn-lt"/>
                <a:ea typeface="+mn-ea"/>
                <a:cs typeface="+mn-cs"/>
              </a:rPr>
              <a:t>두번째</a:t>
            </a:r>
            <a:r>
              <a:rPr lang="ko-KR" altLang="en-US" sz="1200" kern="1200" baseline="0" dirty="0" smtClean="0">
                <a:solidFill>
                  <a:schemeClr val="tx1"/>
                </a:solidFill>
                <a:latin typeface="+mn-lt"/>
                <a:ea typeface="+mn-ea"/>
                <a:cs typeface="+mn-cs"/>
              </a:rPr>
              <a:t> 측정에서 전자 발생의 정도가 크게 다르지 않는 것을 </a:t>
            </a:r>
            <a:r>
              <a:rPr lang="ko-KR" altLang="en-US" sz="1200" kern="1200" baseline="0" dirty="0" err="1" smtClean="0">
                <a:solidFill>
                  <a:schemeClr val="tx1"/>
                </a:solidFill>
                <a:latin typeface="+mn-lt"/>
                <a:ea typeface="+mn-ea"/>
                <a:cs typeface="+mn-cs"/>
              </a:rPr>
              <a:t>볼수</a:t>
            </a:r>
            <a:r>
              <a:rPr lang="ko-KR" altLang="en-US" sz="1200" kern="1200" baseline="0" dirty="0" smtClean="0">
                <a:solidFill>
                  <a:schemeClr val="tx1"/>
                </a:solidFill>
                <a:latin typeface="+mn-lt"/>
                <a:ea typeface="+mn-ea"/>
                <a:cs typeface="+mn-cs"/>
              </a:rPr>
              <a:t> 있습니다</a:t>
            </a:r>
            <a:r>
              <a:rPr lang="en-US" altLang="ko-KR" sz="1200" kern="1200" baseline="0" dirty="0" smtClean="0">
                <a:solidFill>
                  <a:schemeClr val="tx1"/>
                </a:solidFill>
                <a:latin typeface="+mn-lt"/>
                <a:ea typeface="+mn-ea"/>
                <a:cs typeface="+mn-cs"/>
              </a:rPr>
              <a:t>.</a:t>
            </a:r>
          </a:p>
          <a:p>
            <a:endParaRPr lang="en-US" altLang="ko-KR" sz="1200" kern="1200" baseline="0" dirty="0" smtClean="0">
              <a:solidFill>
                <a:schemeClr val="tx1"/>
              </a:solidFill>
              <a:latin typeface="+mn-lt"/>
              <a:ea typeface="+mn-ea"/>
              <a:cs typeface="+mn-cs"/>
            </a:endParaRPr>
          </a:p>
          <a:p>
            <a:r>
              <a:rPr lang="ko-KR" altLang="en-US" sz="1200" kern="1200" baseline="0" dirty="0" smtClean="0">
                <a:solidFill>
                  <a:schemeClr val="tx1"/>
                </a:solidFill>
                <a:latin typeface="+mn-lt"/>
                <a:ea typeface="+mn-ea"/>
                <a:cs typeface="+mn-cs"/>
              </a:rPr>
              <a:t>하지만</a:t>
            </a:r>
            <a:r>
              <a:rPr lang="en-US" altLang="ko-KR" sz="1200" kern="1200" baseline="0" dirty="0" smtClean="0">
                <a:solidFill>
                  <a:schemeClr val="tx1"/>
                </a:solidFill>
                <a:latin typeface="+mn-lt"/>
                <a:ea typeface="+mn-ea"/>
                <a:cs typeface="+mn-cs"/>
              </a:rPr>
              <a:t>, </a:t>
            </a:r>
            <a:r>
              <a:rPr lang="en-US" altLang="ko-KR" sz="1200" kern="1200" baseline="0" dirty="0" err="1" smtClean="0">
                <a:solidFill>
                  <a:schemeClr val="tx1"/>
                </a:solidFill>
                <a:latin typeface="+mn-lt"/>
                <a:ea typeface="+mn-ea"/>
                <a:cs typeface="+mn-cs"/>
              </a:rPr>
              <a:t>catalase</a:t>
            </a:r>
            <a:r>
              <a:rPr lang="ko-KR" altLang="en-US" sz="1200" kern="1200" baseline="0" dirty="0" smtClean="0">
                <a:solidFill>
                  <a:schemeClr val="tx1"/>
                </a:solidFill>
                <a:latin typeface="+mn-lt"/>
                <a:ea typeface="+mn-ea"/>
                <a:cs typeface="+mn-cs"/>
              </a:rPr>
              <a:t>가 없는 </a:t>
            </a:r>
            <a:r>
              <a:rPr lang="en-US" altLang="ko-KR" sz="1200" kern="1200" baseline="0" dirty="0" smtClean="0">
                <a:solidFill>
                  <a:schemeClr val="tx1"/>
                </a:solidFill>
                <a:latin typeface="+mn-lt"/>
                <a:ea typeface="+mn-ea"/>
                <a:cs typeface="+mn-cs"/>
              </a:rPr>
              <a:t>anode</a:t>
            </a:r>
            <a:r>
              <a:rPr lang="ko-KR" altLang="en-US" sz="1200" kern="1200" baseline="0" dirty="0" smtClean="0">
                <a:solidFill>
                  <a:schemeClr val="tx1"/>
                </a:solidFill>
                <a:latin typeface="+mn-lt"/>
                <a:ea typeface="+mn-ea"/>
                <a:cs typeface="+mn-cs"/>
              </a:rPr>
              <a:t>는 </a:t>
            </a:r>
            <a:r>
              <a:rPr lang="en-US" altLang="ko-KR" sz="1200" kern="1200" baseline="0" dirty="0" smtClean="0">
                <a:solidFill>
                  <a:schemeClr val="tx1"/>
                </a:solidFill>
                <a:latin typeface="+mn-lt"/>
                <a:ea typeface="+mn-ea"/>
                <a:cs typeface="+mn-cs"/>
              </a:rPr>
              <a:t> oxygen species</a:t>
            </a:r>
            <a:r>
              <a:rPr lang="ko-KR" altLang="en-US" sz="1200" kern="1200" baseline="0" dirty="0" smtClean="0">
                <a:solidFill>
                  <a:schemeClr val="tx1"/>
                </a:solidFill>
                <a:latin typeface="+mn-lt"/>
                <a:ea typeface="+mn-ea"/>
                <a:cs typeface="+mn-cs"/>
              </a:rPr>
              <a:t>에 의해서 </a:t>
            </a:r>
            <a:r>
              <a:rPr lang="en-US" altLang="ko-KR" sz="1200" kern="1200" baseline="0" dirty="0" smtClean="0">
                <a:solidFill>
                  <a:schemeClr val="tx1"/>
                </a:solidFill>
                <a:latin typeface="+mn-lt"/>
                <a:ea typeface="+mn-ea"/>
                <a:cs typeface="+mn-cs"/>
              </a:rPr>
              <a:t>photosynthetic units</a:t>
            </a:r>
            <a:r>
              <a:rPr lang="ko-KR" altLang="en-US" sz="1200" kern="1200" baseline="0" dirty="0" smtClean="0">
                <a:solidFill>
                  <a:schemeClr val="tx1"/>
                </a:solidFill>
                <a:latin typeface="+mn-lt"/>
                <a:ea typeface="+mn-ea"/>
                <a:cs typeface="+mn-cs"/>
              </a:rPr>
              <a:t>이 손상되어 첫번째와 </a:t>
            </a:r>
            <a:r>
              <a:rPr lang="ko-KR" altLang="en-US" sz="1200" kern="1200" baseline="0" dirty="0" err="1" smtClean="0">
                <a:solidFill>
                  <a:schemeClr val="tx1"/>
                </a:solidFill>
                <a:latin typeface="+mn-lt"/>
                <a:ea typeface="+mn-ea"/>
                <a:cs typeface="+mn-cs"/>
              </a:rPr>
              <a:t>두번째</a:t>
            </a:r>
            <a:r>
              <a:rPr lang="ko-KR" altLang="en-US" sz="1200" kern="1200" baseline="0" dirty="0" smtClean="0">
                <a:solidFill>
                  <a:schemeClr val="tx1"/>
                </a:solidFill>
                <a:latin typeface="+mn-lt"/>
                <a:ea typeface="+mn-ea"/>
                <a:cs typeface="+mn-cs"/>
              </a:rPr>
              <a:t> 측정에서 차이를 보이며</a:t>
            </a:r>
            <a:r>
              <a:rPr lang="en-US" altLang="ko-KR" sz="1200" kern="1200" baseline="0" dirty="0" smtClean="0">
                <a:solidFill>
                  <a:schemeClr val="tx1"/>
                </a:solidFill>
                <a:latin typeface="+mn-lt"/>
                <a:ea typeface="+mn-ea"/>
                <a:cs typeface="+mn-cs"/>
              </a:rPr>
              <a:t>, </a:t>
            </a:r>
            <a:r>
              <a:rPr lang="ko-KR" altLang="en-US" sz="1200" kern="1200" baseline="0" dirty="0" err="1" smtClean="0">
                <a:solidFill>
                  <a:schemeClr val="tx1"/>
                </a:solidFill>
                <a:latin typeface="+mn-lt"/>
                <a:ea typeface="+mn-ea"/>
                <a:cs typeface="+mn-cs"/>
              </a:rPr>
              <a:t>두번째</a:t>
            </a:r>
            <a:r>
              <a:rPr lang="ko-KR" altLang="en-US" sz="1200" kern="1200" baseline="0" dirty="0" smtClean="0">
                <a:solidFill>
                  <a:schemeClr val="tx1"/>
                </a:solidFill>
                <a:latin typeface="+mn-lt"/>
                <a:ea typeface="+mn-ea"/>
                <a:cs typeface="+mn-cs"/>
              </a:rPr>
              <a:t> 측정에서 전자발생이 감소하는 것을 볼 수 있습니다</a:t>
            </a:r>
            <a:r>
              <a:rPr lang="en-US" altLang="ko-KR" sz="1200" kern="1200" baseline="0" dirty="0" smtClean="0">
                <a:solidFill>
                  <a:schemeClr val="tx1"/>
                </a:solidFill>
                <a:latin typeface="+mn-lt"/>
                <a:ea typeface="+mn-ea"/>
                <a:cs typeface="+mn-cs"/>
              </a:rPr>
              <a:t>.</a:t>
            </a:r>
            <a:r>
              <a:rPr lang="ko-KR" altLang="en-US" sz="1200" kern="1200" baseline="0" dirty="0" smtClean="0">
                <a:solidFill>
                  <a:schemeClr val="tx1"/>
                </a:solidFill>
                <a:latin typeface="+mn-lt"/>
                <a:ea typeface="+mn-ea"/>
                <a:cs typeface="+mn-cs"/>
              </a:rPr>
              <a:t> </a:t>
            </a:r>
            <a:endParaRPr lang="en-US" altLang="ko-KR" sz="120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6</a:t>
            </a:fld>
            <a:endParaRPr lang="ko-KR" altLang="en-US" smtClean="0">
              <a:solidFill>
                <a:prstClr val="black"/>
              </a:solidFill>
            </a:endParaRPr>
          </a:p>
        </p:txBody>
      </p:sp>
    </p:spTree>
    <p:extLst>
      <p:ext uri="{BB962C8B-B14F-4D97-AF65-F5344CB8AC3E}">
        <p14:creationId xmlns:p14="http://schemas.microsoft.com/office/powerpoint/2010/main" val="145820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ko-KR" altLang="en-US" sz="1200" kern="1200" baseline="0" dirty="0" smtClean="0">
                <a:solidFill>
                  <a:schemeClr val="tx1"/>
                </a:solidFill>
                <a:latin typeface="+mn-lt"/>
                <a:ea typeface="+mn-ea"/>
                <a:cs typeface="+mn-cs"/>
              </a:rPr>
              <a:t>그림 </a:t>
            </a:r>
            <a:r>
              <a:rPr lang="en-US" altLang="ko-KR" sz="1200" kern="1200" baseline="0" dirty="0" smtClean="0">
                <a:solidFill>
                  <a:schemeClr val="tx1"/>
                </a:solidFill>
                <a:latin typeface="+mn-lt"/>
                <a:ea typeface="+mn-ea"/>
                <a:cs typeface="+mn-cs"/>
              </a:rPr>
              <a:t>4</a:t>
            </a:r>
            <a:r>
              <a:rPr lang="ko-KR" altLang="en-US" sz="1200" kern="1200" baseline="0" dirty="0" smtClean="0">
                <a:solidFill>
                  <a:schemeClr val="tx1"/>
                </a:solidFill>
                <a:latin typeface="+mn-lt"/>
                <a:ea typeface="+mn-ea"/>
                <a:cs typeface="+mn-cs"/>
              </a:rPr>
              <a:t>는 컨트롤과 </a:t>
            </a:r>
            <a:r>
              <a:rPr lang="en-US" altLang="ko-KR" sz="1200" kern="1200" baseline="0" dirty="0" smtClean="0">
                <a:solidFill>
                  <a:schemeClr val="tx1"/>
                </a:solidFill>
                <a:latin typeface="+mn-lt"/>
                <a:ea typeface="+mn-ea"/>
                <a:cs typeface="+mn-cs"/>
              </a:rPr>
              <a:t>bio-solar cell</a:t>
            </a:r>
            <a:r>
              <a:rPr lang="ko-KR" altLang="en-US" sz="1200" kern="1200" baseline="0" dirty="0" smtClean="0">
                <a:solidFill>
                  <a:schemeClr val="tx1"/>
                </a:solidFill>
                <a:latin typeface="+mn-lt"/>
                <a:ea typeface="+mn-ea"/>
                <a:cs typeface="+mn-cs"/>
              </a:rPr>
              <a:t> 측정이며</a:t>
            </a:r>
            <a:r>
              <a:rPr lang="en-US" altLang="ko-KR" sz="1200" kern="1200" baseline="0" dirty="0" smtClean="0">
                <a:solidFill>
                  <a:schemeClr val="tx1"/>
                </a:solidFill>
                <a:latin typeface="+mn-lt"/>
                <a:ea typeface="+mn-ea"/>
                <a:cs typeface="+mn-cs"/>
              </a:rPr>
              <a:t>, </a:t>
            </a:r>
            <a:r>
              <a:rPr lang="ko-KR" altLang="en-US" sz="1200" kern="1200" baseline="0" dirty="0" smtClean="0">
                <a:solidFill>
                  <a:schemeClr val="tx1"/>
                </a:solidFill>
                <a:latin typeface="+mn-lt"/>
                <a:ea typeface="+mn-ea"/>
                <a:cs typeface="+mn-cs"/>
              </a:rPr>
              <a:t>표는 전체적인 </a:t>
            </a:r>
            <a:r>
              <a:rPr lang="en-US" altLang="ko-KR" sz="1200" kern="1200" baseline="0" dirty="0" smtClean="0">
                <a:solidFill>
                  <a:schemeClr val="tx1"/>
                </a:solidFill>
                <a:latin typeface="+mn-lt"/>
                <a:ea typeface="+mn-ea"/>
                <a:cs typeface="+mn-cs"/>
              </a:rPr>
              <a:t>data</a:t>
            </a:r>
            <a:r>
              <a:rPr lang="ko-KR" altLang="en-US" sz="1200" kern="1200" baseline="0" dirty="0" smtClean="0">
                <a:solidFill>
                  <a:schemeClr val="tx1"/>
                </a:solidFill>
                <a:latin typeface="+mn-lt"/>
                <a:ea typeface="+mn-ea"/>
                <a:cs typeface="+mn-cs"/>
              </a:rPr>
              <a:t>를 보여줍니다</a:t>
            </a:r>
            <a:r>
              <a:rPr lang="en-US" altLang="ko-KR" sz="1200" kern="1200" baseline="0" dirty="0" smtClean="0">
                <a:solidFill>
                  <a:schemeClr val="tx1"/>
                </a:solidFill>
                <a:latin typeface="+mn-lt"/>
                <a:ea typeface="+mn-ea"/>
                <a:cs typeface="+mn-cs"/>
              </a:rPr>
              <a:t>.</a:t>
            </a:r>
          </a:p>
          <a:p>
            <a:r>
              <a:rPr lang="ko-KR" altLang="en-US" sz="1200" kern="1200" baseline="0" dirty="0" smtClean="0">
                <a:solidFill>
                  <a:schemeClr val="tx1"/>
                </a:solidFill>
                <a:latin typeface="+mn-lt"/>
                <a:ea typeface="+mn-ea"/>
                <a:cs typeface="+mn-cs"/>
              </a:rPr>
              <a:t>각각을 비교 </a:t>
            </a:r>
            <a:r>
              <a:rPr lang="ko-KR" altLang="en-US" sz="1200" kern="1200" baseline="0" dirty="0" err="1" smtClean="0">
                <a:solidFill>
                  <a:schemeClr val="tx1"/>
                </a:solidFill>
                <a:latin typeface="+mn-lt"/>
                <a:ea typeface="+mn-ea"/>
                <a:cs typeface="+mn-cs"/>
              </a:rPr>
              <a:t>분석하므로써</a:t>
            </a:r>
            <a:r>
              <a:rPr lang="ko-KR" altLang="en-US" sz="1200" kern="1200" baseline="0" dirty="0" smtClean="0">
                <a:solidFill>
                  <a:schemeClr val="tx1"/>
                </a:solidFill>
                <a:latin typeface="+mn-lt"/>
                <a:ea typeface="+mn-ea"/>
                <a:cs typeface="+mn-cs"/>
              </a:rPr>
              <a:t> </a:t>
            </a:r>
            <a:r>
              <a:rPr lang="en-US" altLang="ko-KR" sz="1200" kern="1200" baseline="0" dirty="0" err="1" smtClean="0">
                <a:solidFill>
                  <a:schemeClr val="tx1"/>
                </a:solidFill>
                <a:latin typeface="+mn-lt"/>
                <a:ea typeface="+mn-ea"/>
                <a:cs typeface="+mn-cs"/>
              </a:rPr>
              <a:t>thylakoid</a:t>
            </a:r>
            <a:r>
              <a:rPr lang="ko-KR" altLang="en-US" sz="1200" kern="1200" baseline="0" dirty="0" smtClean="0">
                <a:solidFill>
                  <a:schemeClr val="tx1"/>
                </a:solidFill>
                <a:latin typeface="+mn-lt"/>
                <a:ea typeface="+mn-ea"/>
                <a:cs typeface="+mn-cs"/>
              </a:rPr>
              <a:t>에서 전자가 발생되는 것을 확인 할 수 있고</a:t>
            </a:r>
            <a:r>
              <a:rPr lang="en-US" altLang="ko-KR" sz="1200" kern="1200" baseline="0" dirty="0" smtClean="0">
                <a:solidFill>
                  <a:schemeClr val="tx1"/>
                </a:solidFill>
                <a:latin typeface="+mn-lt"/>
                <a:ea typeface="+mn-ea"/>
                <a:cs typeface="+mn-cs"/>
              </a:rPr>
              <a:t>, </a:t>
            </a:r>
            <a:r>
              <a:rPr lang="en-US" altLang="ko-KR" sz="1200" kern="1200" baseline="0" dirty="0" err="1" smtClean="0">
                <a:solidFill>
                  <a:schemeClr val="tx1"/>
                </a:solidFill>
                <a:latin typeface="+mn-lt"/>
                <a:ea typeface="+mn-ea"/>
                <a:cs typeface="+mn-cs"/>
              </a:rPr>
              <a:t>catalase</a:t>
            </a:r>
            <a:r>
              <a:rPr lang="ko-KR" altLang="en-US" sz="1200" kern="1200" baseline="0" dirty="0" smtClean="0">
                <a:solidFill>
                  <a:schemeClr val="tx1"/>
                </a:solidFill>
                <a:latin typeface="+mn-lt"/>
                <a:ea typeface="+mn-ea"/>
                <a:cs typeface="+mn-cs"/>
              </a:rPr>
              <a:t>를 </a:t>
            </a:r>
            <a:r>
              <a:rPr lang="ko-KR" altLang="en-US" sz="1200" kern="1200" baseline="0" dirty="0" err="1" smtClean="0">
                <a:solidFill>
                  <a:schemeClr val="tx1"/>
                </a:solidFill>
                <a:latin typeface="+mn-lt"/>
                <a:ea typeface="+mn-ea"/>
                <a:cs typeface="+mn-cs"/>
              </a:rPr>
              <a:t>사용하므로써</a:t>
            </a:r>
            <a:r>
              <a:rPr lang="ko-KR" altLang="en-US" sz="1200" kern="1200" baseline="0" dirty="0" smtClean="0">
                <a:solidFill>
                  <a:schemeClr val="tx1"/>
                </a:solidFill>
                <a:latin typeface="+mn-lt"/>
                <a:ea typeface="+mn-ea"/>
                <a:cs typeface="+mn-cs"/>
              </a:rPr>
              <a:t> </a:t>
            </a:r>
            <a:r>
              <a:rPr lang="en-US" altLang="ko-KR" sz="1200" kern="1200" baseline="0" dirty="0" err="1" smtClean="0">
                <a:solidFill>
                  <a:schemeClr val="tx1"/>
                </a:solidFill>
                <a:latin typeface="+mn-lt"/>
                <a:ea typeface="+mn-ea"/>
                <a:cs typeface="+mn-cs"/>
              </a:rPr>
              <a:t>thylakoid</a:t>
            </a:r>
            <a:r>
              <a:rPr lang="ko-KR" altLang="en-US" sz="1200" kern="1200" baseline="0" dirty="0" smtClean="0">
                <a:solidFill>
                  <a:schemeClr val="tx1"/>
                </a:solidFill>
                <a:latin typeface="+mn-lt"/>
                <a:ea typeface="+mn-ea"/>
                <a:cs typeface="+mn-cs"/>
              </a:rPr>
              <a:t>의 손상을 방지하여 전자발생과 관련된 활성을 유지한 것을 알수 있습니다</a:t>
            </a:r>
            <a:r>
              <a:rPr lang="en-US" altLang="ko-KR" sz="1200" kern="1200" baseline="0" dirty="0" smtClean="0">
                <a:solidFill>
                  <a:schemeClr val="tx1"/>
                </a:solidFill>
                <a:latin typeface="+mn-lt"/>
                <a:ea typeface="+mn-ea"/>
                <a:cs typeface="+mn-cs"/>
              </a:rPr>
              <a:t>.</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7</a:t>
            </a:fld>
            <a:endParaRPr lang="ko-KR" altLang="en-US" smtClean="0">
              <a:solidFill>
                <a:prstClr val="black"/>
              </a:solidFill>
            </a:endParaRPr>
          </a:p>
        </p:txBody>
      </p:sp>
    </p:spTree>
    <p:extLst>
      <p:ext uri="{BB962C8B-B14F-4D97-AF65-F5344CB8AC3E}">
        <p14:creationId xmlns:p14="http://schemas.microsoft.com/office/powerpoint/2010/main" val="383621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ko-KR" altLang="en-US" sz="1200" b="0" kern="1200" baseline="0" dirty="0" smtClean="0">
                <a:solidFill>
                  <a:schemeClr val="tx1"/>
                </a:solidFill>
                <a:latin typeface="+mn-lt"/>
                <a:ea typeface="+mn-ea"/>
                <a:cs typeface="+mn-cs"/>
              </a:rPr>
              <a:t>결론은 </a:t>
            </a:r>
            <a:r>
              <a:rPr lang="en-US" altLang="ko-KR" sz="1200" b="0" kern="1200" baseline="0" dirty="0" smtClean="0">
                <a:solidFill>
                  <a:schemeClr val="tx1"/>
                </a:solidFill>
                <a:latin typeface="+mn-lt"/>
                <a:ea typeface="+mn-ea"/>
                <a:cs typeface="+mn-cs"/>
              </a:rPr>
              <a:t>TMOS</a:t>
            </a:r>
            <a:r>
              <a:rPr lang="ko-KR" altLang="en-US" sz="1200" b="0" kern="1200" baseline="0" dirty="0" smtClean="0">
                <a:solidFill>
                  <a:schemeClr val="tx1"/>
                </a:solidFill>
                <a:latin typeface="+mn-lt"/>
                <a:ea typeface="+mn-ea"/>
                <a:cs typeface="+mn-cs"/>
              </a:rPr>
              <a:t>를 사용하여 </a:t>
            </a:r>
            <a:r>
              <a:rPr lang="en-US" altLang="ko-KR" sz="1200" b="0" dirty="0" smtClean="0"/>
              <a:t>silica matrix</a:t>
            </a:r>
            <a:r>
              <a:rPr lang="ko-KR" altLang="en-US" sz="1200" b="0" dirty="0" smtClean="0"/>
              <a:t>형성 </a:t>
            </a:r>
            <a:r>
              <a:rPr lang="ko-KR" altLang="en-US" sz="1200" b="0" dirty="0" err="1" smtClean="0"/>
              <a:t>하므로써</a:t>
            </a:r>
            <a:r>
              <a:rPr lang="ko-KR" altLang="en-US" sz="1200" b="0" dirty="0" smtClean="0"/>
              <a:t> </a:t>
            </a:r>
            <a:r>
              <a:rPr lang="en-US" altLang="ko-KR" sz="1200" b="0" baseline="0" dirty="0" smtClean="0"/>
              <a:t>electrode</a:t>
            </a:r>
            <a:r>
              <a:rPr lang="ko-KR" altLang="en-US" sz="1200" b="0" baseline="0" dirty="0" smtClean="0"/>
              <a:t>에 </a:t>
            </a:r>
            <a:r>
              <a:rPr lang="en-US" altLang="ko-KR" sz="1200" b="0" dirty="0" smtClean="0"/>
              <a:t>linker</a:t>
            </a:r>
            <a:r>
              <a:rPr lang="ko-KR" altLang="en-US" sz="1200" b="0" dirty="0" smtClean="0"/>
              <a:t>분자나 </a:t>
            </a:r>
            <a:r>
              <a:rPr lang="en-US" altLang="ko-KR" sz="1200" b="0" dirty="0" smtClean="0"/>
              <a:t>mediator</a:t>
            </a:r>
            <a:r>
              <a:rPr lang="ko-KR" altLang="en-US" sz="1200" b="0" dirty="0" smtClean="0"/>
              <a:t>사용</a:t>
            </a:r>
            <a:r>
              <a:rPr lang="ko-KR" altLang="en-US" sz="1200" b="0" baseline="0" dirty="0" smtClean="0"/>
              <a:t> 없이 </a:t>
            </a:r>
            <a:r>
              <a:rPr lang="ko-KR" altLang="en-US" sz="1200" b="0" dirty="0" smtClean="0"/>
              <a:t>효과적으로 </a:t>
            </a:r>
            <a:r>
              <a:rPr lang="en-US" altLang="ko-KR" sz="1200" b="0" dirty="0" err="1" smtClean="0"/>
              <a:t>thylakoid</a:t>
            </a:r>
            <a:r>
              <a:rPr lang="ko-KR" altLang="en-US" sz="1200" b="0" dirty="0" smtClean="0"/>
              <a:t>고정 시킨 것과</a:t>
            </a:r>
            <a:r>
              <a:rPr lang="en-US" altLang="ko-KR" sz="1200" b="0" dirty="0" smtClean="0"/>
              <a:t>.</a:t>
            </a:r>
            <a:endParaRPr lang="en-US" altLang="ko-KR" sz="1200" b="0" kern="1200" baseline="0" dirty="0" smtClean="0">
              <a:solidFill>
                <a:schemeClr val="tx1"/>
              </a:solidFill>
              <a:latin typeface="+mn-lt"/>
              <a:ea typeface="+mn-ea"/>
              <a:cs typeface="+mn-cs"/>
            </a:endParaRPr>
          </a:p>
          <a:p>
            <a:endParaRPr lang="en-US" altLang="ko-KR" dirty="0" smtClean="0"/>
          </a:p>
          <a:p>
            <a:r>
              <a:rPr lang="en-US" altLang="ko-KR" dirty="0" smtClean="0"/>
              <a:t>Air-cathode</a:t>
            </a:r>
            <a:r>
              <a:rPr lang="ko-KR" altLang="en-US" dirty="0" smtClean="0"/>
              <a:t>를 사용하여 </a:t>
            </a:r>
            <a:r>
              <a:rPr lang="en-US" altLang="ko-KR" dirty="0" smtClean="0"/>
              <a:t>cell</a:t>
            </a:r>
            <a:r>
              <a:rPr lang="ko-KR" altLang="en-US" dirty="0" smtClean="0"/>
              <a:t>을 </a:t>
            </a:r>
            <a:r>
              <a:rPr lang="ko-KR" altLang="en-US" b="0" dirty="0" smtClean="0"/>
              <a:t>만들어 </a:t>
            </a:r>
            <a:r>
              <a:rPr lang="en-US" altLang="ko-KR" sz="1200" b="0" dirty="0" smtClean="0"/>
              <a:t>2.46 ± 0.10 </a:t>
            </a:r>
            <a:r>
              <a:rPr lang="en-US" altLang="ko-KR" sz="1200" b="0" dirty="0" err="1" smtClean="0"/>
              <a:t>μA</a:t>
            </a:r>
            <a:r>
              <a:rPr lang="en-US" altLang="ko-KR" sz="1200" b="0" dirty="0" smtClean="0"/>
              <a:t>/cm2 current</a:t>
            </a:r>
            <a:r>
              <a:rPr lang="ko-KR" altLang="en-US" sz="1200" b="0" dirty="0" smtClean="0"/>
              <a:t>와 </a:t>
            </a:r>
            <a:r>
              <a:rPr lang="en-US" altLang="ko-KR" sz="1200" b="0" dirty="0" smtClean="0"/>
              <a:t>open circuit voltage </a:t>
            </a:r>
            <a:r>
              <a:rPr lang="ko-KR" altLang="en-US" sz="1200" b="0" dirty="0" smtClean="0"/>
              <a:t>상태에서 </a:t>
            </a:r>
            <a:r>
              <a:rPr lang="en-US" altLang="ko-KR" sz="1200" b="0" dirty="0" smtClean="0"/>
              <a:t>0.46 ±  0.3 V</a:t>
            </a:r>
            <a:r>
              <a:rPr lang="ko-KR" altLang="en-US" sz="1200" b="0" dirty="0" smtClean="0"/>
              <a:t>을 얻었다는 것입니다</a:t>
            </a:r>
            <a:r>
              <a:rPr lang="en-US" altLang="ko-KR" sz="1200" b="0" dirty="0" smtClean="0"/>
              <a:t>.</a:t>
            </a:r>
          </a:p>
          <a:p>
            <a:endParaRPr lang="en-US" altLang="ko-KR" b="0" dirty="0" smtClean="0"/>
          </a:p>
          <a:p>
            <a:r>
              <a:rPr lang="en-US" altLang="ko-KR" sz="1200" b="0" dirty="0" smtClean="0"/>
              <a:t>oxygen species</a:t>
            </a:r>
            <a:r>
              <a:rPr lang="ko-KR" altLang="en-US" sz="1200" b="0" dirty="0" smtClean="0"/>
              <a:t>으로 인한 손상을 </a:t>
            </a:r>
            <a:r>
              <a:rPr lang="en-US" altLang="ko-KR" sz="1200" b="0" dirty="0" err="1" smtClean="0"/>
              <a:t>catalase</a:t>
            </a:r>
            <a:r>
              <a:rPr lang="ko-KR" altLang="en-US" sz="1200" b="0" dirty="0" smtClean="0"/>
              <a:t>를 </a:t>
            </a:r>
            <a:r>
              <a:rPr lang="ko-KR" altLang="en-US" sz="1200" b="0" dirty="0" err="1" smtClean="0"/>
              <a:t>사용하므로써</a:t>
            </a:r>
            <a:r>
              <a:rPr lang="ko-KR" altLang="en-US" sz="1200" b="0" dirty="0" smtClean="0"/>
              <a:t> </a:t>
            </a:r>
            <a:r>
              <a:rPr lang="en-US" altLang="ko-KR" sz="1200" b="0" dirty="0" err="1" smtClean="0"/>
              <a:t>thylakoid</a:t>
            </a:r>
            <a:r>
              <a:rPr lang="en-US" altLang="ko-KR" sz="1200" b="0" baseline="0" dirty="0" smtClean="0"/>
              <a:t> </a:t>
            </a:r>
            <a:r>
              <a:rPr lang="ko-KR" altLang="en-US" sz="1200" b="0" baseline="0" dirty="0" smtClean="0"/>
              <a:t>활성 손상을  해결하였고</a:t>
            </a:r>
            <a:r>
              <a:rPr lang="en-US" altLang="ko-KR" sz="1200" b="0" baseline="0" dirty="0" smtClean="0"/>
              <a:t>, </a:t>
            </a:r>
            <a:r>
              <a:rPr lang="ko-KR" altLang="en-US" sz="1200" b="0" baseline="0" dirty="0" smtClean="0"/>
              <a:t>활성을 </a:t>
            </a:r>
            <a:r>
              <a:rPr lang="ko-KR" altLang="en-US" sz="1200" b="0" baseline="0" dirty="0" err="1" smtClean="0"/>
              <a:t>유지하므로써</a:t>
            </a:r>
            <a:r>
              <a:rPr lang="ko-KR" altLang="en-US" sz="1200" b="0" baseline="0" dirty="0" smtClean="0"/>
              <a:t> 보다 안정적인 </a:t>
            </a:r>
            <a:r>
              <a:rPr lang="en-US" altLang="ko-KR" sz="1200" b="0" baseline="0" dirty="0" smtClean="0"/>
              <a:t>cell</a:t>
            </a:r>
            <a:r>
              <a:rPr lang="ko-KR" altLang="en-US" sz="1200" b="0" baseline="0" dirty="0" smtClean="0"/>
              <a:t>을 만들었다는 것입니다</a:t>
            </a:r>
            <a:r>
              <a:rPr lang="en-US" altLang="ko-KR" sz="1200" b="0" baseline="0" dirty="0" smtClean="0"/>
              <a:t>.</a:t>
            </a:r>
            <a:endParaRPr lang="ko-KR" altLang="en-US" b="0" dirty="0"/>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8</a:t>
            </a:fld>
            <a:endParaRPr lang="ko-KR" altLang="en-US" smtClean="0">
              <a:solidFill>
                <a:prstClr val="black"/>
              </a:solidFill>
            </a:endParaRPr>
          </a:p>
        </p:txBody>
      </p:sp>
    </p:spTree>
    <p:extLst>
      <p:ext uri="{BB962C8B-B14F-4D97-AF65-F5344CB8AC3E}">
        <p14:creationId xmlns:p14="http://schemas.microsoft.com/office/powerpoint/2010/main" val="143259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z="1200" kern="1200" baseline="0" dirty="0" smtClean="0">
                <a:solidFill>
                  <a:schemeClr val="tx1"/>
                </a:solidFill>
                <a:latin typeface="+mn-lt"/>
                <a:ea typeface="+mn-ea"/>
                <a:cs typeface="+mn-cs"/>
              </a:rPr>
              <a:t>This paper reports a photosynthetic electrochemical cell composed of a </a:t>
            </a:r>
            <a:r>
              <a:rPr lang="en-US" altLang="ko-KR" sz="1200" kern="1200" baseline="0" dirty="0" err="1" smtClean="0">
                <a:solidFill>
                  <a:schemeClr val="tx1"/>
                </a:solidFill>
                <a:latin typeface="+mn-lt"/>
                <a:ea typeface="+mn-ea"/>
                <a:cs typeface="+mn-cs"/>
              </a:rPr>
              <a:t>thylakoid</a:t>
            </a:r>
            <a:r>
              <a:rPr lang="en-US" altLang="ko-KR" sz="1200" kern="1200" baseline="0" dirty="0" smtClean="0">
                <a:solidFill>
                  <a:schemeClr val="tx1"/>
                </a:solidFill>
                <a:latin typeface="+mn-lt"/>
                <a:ea typeface="+mn-ea"/>
                <a:cs typeface="+mn-cs"/>
              </a:rPr>
              <a:t>-based </a:t>
            </a:r>
            <a:r>
              <a:rPr lang="en-US" altLang="ko-KR" sz="1200" kern="1200" baseline="0" dirty="0" err="1" smtClean="0">
                <a:solidFill>
                  <a:schemeClr val="tx1"/>
                </a:solidFill>
                <a:latin typeface="+mn-lt"/>
                <a:ea typeface="+mn-ea"/>
                <a:cs typeface="+mn-cs"/>
              </a:rPr>
              <a:t>photoanode</a:t>
            </a:r>
            <a:r>
              <a:rPr lang="en-US" altLang="ko-KR" sz="1200" kern="1200" baseline="0" dirty="0" smtClean="0">
                <a:solidFill>
                  <a:schemeClr val="tx1"/>
                </a:solidFill>
                <a:latin typeface="+mn-lt"/>
                <a:ea typeface="+mn-ea"/>
                <a:cs typeface="+mn-cs"/>
              </a:rPr>
              <a:t> and </a:t>
            </a:r>
            <a:r>
              <a:rPr lang="en-US" altLang="ko-KR" sz="1200" kern="1200" baseline="0" dirty="0" err="1" smtClean="0">
                <a:solidFill>
                  <a:schemeClr val="tx1"/>
                </a:solidFill>
                <a:latin typeface="+mn-lt"/>
                <a:ea typeface="+mn-ea"/>
                <a:cs typeface="+mn-cs"/>
              </a:rPr>
              <a:t>laccase</a:t>
            </a:r>
            <a:r>
              <a:rPr lang="en-US" altLang="ko-KR" sz="1200" kern="1200" baseline="0" dirty="0" smtClean="0">
                <a:solidFill>
                  <a:schemeClr val="tx1"/>
                </a:solidFill>
                <a:latin typeface="+mn-lt"/>
                <a:ea typeface="+mn-ea"/>
                <a:cs typeface="+mn-cs"/>
              </a:rPr>
              <a:t> based enzymatic cathode.</a:t>
            </a:r>
          </a:p>
        </p:txBody>
      </p:sp>
      <p:sp>
        <p:nvSpPr>
          <p:cNvPr id="4" name="슬라이드 번호 개체 틀 3"/>
          <p:cNvSpPr>
            <a:spLocks noGrp="1"/>
          </p:cNvSpPr>
          <p:nvPr>
            <p:ph type="sldNum" sz="quarter" idx="10"/>
          </p:nvPr>
        </p:nvSpPr>
        <p:spPr/>
        <p:txBody>
          <a:bodyPr/>
          <a:lstStyle/>
          <a:p>
            <a:pPr>
              <a:defRPr/>
            </a:pPr>
            <a:fld id="{95E5502C-448D-46B0-A97D-DAC71BF2EB8D}" type="slidenum">
              <a:rPr lang="ko-KR" altLang="en-US" smtClean="0">
                <a:solidFill>
                  <a:prstClr val="black"/>
                </a:solidFill>
              </a:rPr>
              <a:pPr>
                <a:defRPr/>
              </a:pPr>
              <a:t>9</a:t>
            </a:fld>
            <a:endParaRPr lang="ko-KR" altLang="en-US">
              <a:solidFill>
                <a:prstClr val="black"/>
              </a:solidFill>
            </a:endParaRPr>
          </a:p>
        </p:txBody>
      </p:sp>
    </p:spTree>
    <p:extLst>
      <p:ext uri="{BB962C8B-B14F-4D97-AF65-F5344CB8AC3E}">
        <p14:creationId xmlns:p14="http://schemas.microsoft.com/office/powerpoint/2010/main" val="1854251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kern="1200" baseline="0" dirty="0" smtClean="0">
                <a:solidFill>
                  <a:schemeClr val="tx1"/>
                </a:solidFill>
                <a:latin typeface="+mn-lt"/>
                <a:ea typeface="+mn-ea"/>
                <a:cs typeface="+mn-cs"/>
              </a:rPr>
              <a:t>This paper studied the photo-electrochemical activity of spinach </a:t>
            </a:r>
            <a:r>
              <a:rPr lang="en-US" altLang="ko-KR" sz="1200" kern="1200" baseline="0" dirty="0" err="1" smtClean="0">
                <a:solidFill>
                  <a:schemeClr val="tx1"/>
                </a:solidFill>
                <a:latin typeface="+mn-lt"/>
                <a:ea typeface="+mn-ea"/>
                <a:cs typeface="+mn-cs"/>
              </a:rPr>
              <a:t>thylakoids</a:t>
            </a:r>
            <a:r>
              <a:rPr lang="en-US" altLang="ko-KR" sz="1200" kern="1200" baseline="0" dirty="0" smtClean="0">
                <a:solidFill>
                  <a:schemeClr val="tx1"/>
                </a:solidFill>
                <a:latin typeface="+mn-lt"/>
                <a:ea typeface="+mn-ea"/>
                <a:cs typeface="+mn-cs"/>
              </a:rPr>
              <a:t> immobilized onto multi-walled carbon </a:t>
            </a:r>
            <a:r>
              <a:rPr lang="en-US" altLang="ko-KR" sz="1200" kern="1200" baseline="0" dirty="0" err="1" smtClean="0">
                <a:solidFill>
                  <a:schemeClr val="tx1"/>
                </a:solidFill>
                <a:latin typeface="+mn-lt"/>
                <a:ea typeface="+mn-ea"/>
                <a:cs typeface="+mn-cs"/>
              </a:rPr>
              <a:t>nanotube</a:t>
            </a:r>
            <a:r>
              <a:rPr lang="en-US" altLang="ko-KR" sz="1200" kern="1200" baseline="0" dirty="0" smtClean="0">
                <a:solidFill>
                  <a:schemeClr val="tx1"/>
                </a:solidFill>
                <a:latin typeface="+mn-lt"/>
                <a:ea typeface="+mn-ea"/>
                <a:cs typeface="+mn-cs"/>
              </a:rPr>
              <a:t> (MWNT) modified electrodes.</a:t>
            </a:r>
          </a:p>
          <a:p>
            <a:endParaRPr lang="en-US" altLang="ko-KR" sz="1200" kern="1200" baseline="0" dirty="0" smtClean="0">
              <a:solidFill>
                <a:schemeClr val="tx1"/>
              </a:solidFill>
              <a:latin typeface="+mn-lt"/>
              <a:ea typeface="+mn-ea"/>
              <a:cs typeface="+mn-cs"/>
            </a:endParaRPr>
          </a:p>
          <a:p>
            <a:pPr>
              <a:buFont typeface="Wingdings" pitchFamily="2" charset="2"/>
              <a:buChar char="ü"/>
            </a:pPr>
            <a:r>
              <a:rPr lang="en-US" altLang="ko-KR" sz="1400" b="1" dirty="0" smtClean="0"/>
              <a:t>Photosynthetic organelles or membranes possess many advantages over isolated reaction center </a:t>
            </a:r>
          </a:p>
          <a:p>
            <a:r>
              <a:rPr lang="en-US" altLang="ko-KR" sz="1400" b="1" dirty="0" smtClean="0"/>
              <a:t>   complexes for electrochemical applications.</a:t>
            </a:r>
          </a:p>
          <a:p>
            <a:endParaRPr lang="en-US" altLang="ko-KR" sz="1400" b="1" dirty="0" smtClean="0"/>
          </a:p>
          <a:p>
            <a:pPr marL="800100" lvl="1" indent="-342900">
              <a:lnSpc>
                <a:spcPct val="150000"/>
              </a:lnSpc>
              <a:buAutoNum type="arabicPeriod"/>
            </a:pPr>
            <a:r>
              <a:rPr lang="en-US" altLang="ko-KR" sz="1400" b="1" dirty="0" smtClean="0"/>
              <a:t>High individual protein stability. </a:t>
            </a:r>
          </a:p>
          <a:p>
            <a:pPr marL="800100" lvl="1" indent="-342900">
              <a:lnSpc>
                <a:spcPct val="150000"/>
              </a:lnSpc>
              <a:buAutoNum type="arabicPeriod"/>
            </a:pPr>
            <a:r>
              <a:rPr lang="en-US" altLang="ko-KR" sz="1400" b="1" dirty="0" smtClean="0"/>
              <a:t>Fairly simpler immobilization procedures and multiple electron transfer routes</a:t>
            </a:r>
            <a:endParaRPr lang="en-US" altLang="ko-KR" sz="1200" kern="1200" baseline="0" dirty="0" smtClean="0">
              <a:solidFill>
                <a:schemeClr val="tx1"/>
              </a:solidFill>
              <a:latin typeface="+mn-lt"/>
              <a:ea typeface="+mn-ea"/>
              <a:cs typeface="+mn-cs"/>
            </a:endParaRPr>
          </a:p>
          <a:p>
            <a:endParaRPr lang="en-US" altLang="ko-KR" sz="1200" kern="1200" baseline="0" dirty="0" smtClean="0">
              <a:solidFill>
                <a:schemeClr val="tx1"/>
              </a:solidFill>
              <a:latin typeface="+mn-lt"/>
              <a:ea typeface="+mn-ea"/>
              <a:cs typeface="+mn-cs"/>
            </a:endParaRPr>
          </a:p>
          <a:p>
            <a:endParaRPr lang="en-US" altLang="ko-KR" dirty="0" smtClean="0"/>
          </a:p>
          <a:p>
            <a:endParaRPr lang="en-US" altLang="ko-KR" sz="120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10</a:t>
            </a:fld>
            <a:endParaRPr lang="ko-KR" altLang="en-US" smtClean="0">
              <a:solidFill>
                <a:prstClr val="black"/>
              </a:solidFill>
            </a:endParaRPr>
          </a:p>
        </p:txBody>
      </p:sp>
    </p:spTree>
    <p:extLst>
      <p:ext uri="{BB962C8B-B14F-4D97-AF65-F5344CB8AC3E}">
        <p14:creationId xmlns:p14="http://schemas.microsoft.com/office/powerpoint/2010/main" val="4291322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C16F1C0D-F0C8-45A8-BCC3-00ACF26E2D3C}" type="datetimeFigureOut">
              <a:rPr lang="ko-KR" altLang="en-US" smtClean="0"/>
              <a:t>2017-06-01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332836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C16F1C0D-F0C8-45A8-BCC3-00ACF26E2D3C}" type="datetimeFigureOut">
              <a:rPr lang="ko-KR" altLang="en-US" smtClean="0"/>
              <a:t>2017-06-01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3188701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C16F1C0D-F0C8-45A8-BCC3-00ACF26E2D3C}" type="datetimeFigureOut">
              <a:rPr lang="ko-KR" altLang="en-US" smtClean="0"/>
              <a:t>2017-06-01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1640095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907001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00743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566418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209386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470007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289959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785520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1126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C16F1C0D-F0C8-45A8-BCC3-00ACF26E2D3C}" type="datetimeFigureOut">
              <a:rPr lang="ko-KR" altLang="en-US" smtClean="0"/>
              <a:t>2017-06-01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1925075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90469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528847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862161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960899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978897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822733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96329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338326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242103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278833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C16F1C0D-F0C8-45A8-BCC3-00ACF26E2D3C}" type="datetimeFigureOut">
              <a:rPr lang="ko-KR" altLang="en-US" smtClean="0"/>
              <a:t>2017-06-01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2236424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933570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123793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987466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338441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456857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800816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210336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121920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026306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844872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C16F1C0D-F0C8-45A8-BCC3-00ACF26E2D3C}" type="datetimeFigureOut">
              <a:rPr lang="ko-KR" altLang="en-US" smtClean="0"/>
              <a:t>2017-06-01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1134926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973582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267183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3091099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9687299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118024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4376722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569997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779130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893147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940231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629842" y="2505075"/>
            <a:ext cx="3868340"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C16F1C0D-F0C8-45A8-BCC3-00ACF26E2D3C}" type="datetimeFigureOut">
              <a:rPr lang="ko-KR" altLang="en-US" smtClean="0"/>
              <a:t>2017-06-01</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870694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5958276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951892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254974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8542543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042519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754575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C16F1C0D-F0C8-45A8-BCC3-00ACF26E2D3C}" type="datetimeFigureOut">
              <a:rPr lang="ko-KR" altLang="en-US" smtClean="0"/>
              <a:t>2017-06-01</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3729945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F1C0D-F0C8-45A8-BCC3-00ACF26E2D3C}" type="datetimeFigureOut">
              <a:rPr lang="ko-KR" altLang="en-US" smtClean="0"/>
              <a:t>2017-06-01</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2885659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C16F1C0D-F0C8-45A8-BCC3-00ACF26E2D3C}" type="datetimeFigureOut">
              <a:rPr lang="ko-KR" altLang="en-US" smtClean="0"/>
              <a:t>2017-06-01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1663072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C16F1C0D-F0C8-45A8-BCC3-00ACF26E2D3C}" type="datetimeFigureOut">
              <a:rPr lang="ko-KR" altLang="en-US" smtClean="0"/>
              <a:t>2017-06-01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2903664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F1C0D-F0C8-45A8-BCC3-00ACF26E2D3C}" type="datetimeFigureOut">
              <a:rPr lang="ko-KR" altLang="en-US" smtClean="0"/>
              <a:t>2017-06-01</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399932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338927828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40440706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409095380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244881763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 Id="rId9"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31.png"/><Relationship Id="rId5" Type="http://schemas.openxmlformats.org/officeDocument/2006/relationships/image" Target="../media/image29.gi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4.xml"/><Relationship Id="rId5" Type="http://schemas.openxmlformats.org/officeDocument/2006/relationships/image" Target="../media/image34.emf"/><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image" Target="../media/image30.png"/><Relationship Id="rId5" Type="http://schemas.openxmlformats.org/officeDocument/2006/relationships/image" Target="../media/image36.emf"/><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openxmlformats.org/officeDocument/2006/relationships/image" Target="../media/image38.emf"/><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image" Target="../media/image41.gif"/><Relationship Id="rId5" Type="http://schemas.openxmlformats.org/officeDocument/2006/relationships/image" Target="../media/image3.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emf"/><Relationship Id="rId2" Type="http://schemas.openxmlformats.org/officeDocument/2006/relationships/notesSlide" Target="../notesSlides/notesSlide29.xml"/><Relationship Id="rId1" Type="http://schemas.openxmlformats.org/officeDocument/2006/relationships/slideLayout" Target="../slideLayouts/slideLayout45.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5.xml"/><Relationship Id="rId5" Type="http://schemas.openxmlformats.org/officeDocument/2006/relationships/image" Target="../media/image47.png"/><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5.xml"/><Relationship Id="rId5" Type="http://schemas.openxmlformats.org/officeDocument/2006/relationships/image" Target="../media/image46.emf"/><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emf"/><Relationship Id="rId2" Type="http://schemas.openxmlformats.org/officeDocument/2006/relationships/notesSlide" Target="../notesSlides/notesSlide32.xml"/><Relationship Id="rId1" Type="http://schemas.openxmlformats.org/officeDocument/2006/relationships/slideLayout" Target="../slideLayouts/slideLayout45.xml"/><Relationship Id="rId6" Type="http://schemas.openxmlformats.org/officeDocument/2006/relationships/image" Target="../media/image50.png"/><Relationship Id="rId5" Type="http://schemas.openxmlformats.org/officeDocument/2006/relationships/image" Target="../media/image46.emf"/><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5.xml"/><Relationship Id="rId6" Type="http://schemas.openxmlformats.org/officeDocument/2006/relationships/image" Target="../media/image53.png"/><Relationship Id="rId5" Type="http://schemas.openxmlformats.org/officeDocument/2006/relationships/image" Target="../media/image46.emf"/><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5.xml"/><Relationship Id="rId6" Type="http://schemas.openxmlformats.org/officeDocument/2006/relationships/image" Target="../media/image42.gif"/><Relationship Id="rId5" Type="http://schemas.openxmlformats.org/officeDocument/2006/relationships/image" Target="../media/image55.emf"/><Relationship Id="rId4" Type="http://schemas.openxmlformats.org/officeDocument/2006/relationships/image" Target="../media/image54.emf"/></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5.xml"/><Relationship Id="rId4" Type="http://schemas.openxmlformats.org/officeDocument/2006/relationships/image" Target="../media/image41.gi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26448" y="2748569"/>
            <a:ext cx="4540345" cy="1446550"/>
          </a:xfrm>
          <a:prstGeom prst="rect">
            <a:avLst/>
          </a:prstGeom>
          <a:noFill/>
        </p:spPr>
        <p:txBody>
          <a:bodyPr wrap="none" rtlCol="0">
            <a:spAutoFit/>
          </a:bodyPr>
          <a:lstStyle/>
          <a:p>
            <a:r>
              <a:rPr lang="en-US" altLang="ko-KR" sz="8800" dirty="0" smtClean="0"/>
              <a:t>Thylakoid</a:t>
            </a:r>
            <a:endParaRPr lang="ko-KR" altLang="en-US" sz="8800" dirty="0"/>
          </a:p>
        </p:txBody>
      </p:sp>
    </p:spTree>
    <p:extLst>
      <p:ext uri="{BB962C8B-B14F-4D97-AF65-F5344CB8AC3E}">
        <p14:creationId xmlns:p14="http://schemas.microsoft.com/office/powerpoint/2010/main" val="895657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500034"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333399">
                    <a:lumMod val="75000"/>
                  </a:srgbClr>
                </a:solidFill>
                <a:effectLst>
                  <a:reflection blurRad="6350" stA="55000" endA="300" endPos="45500" dir="5400000" sy="-100000" algn="bl" rotWithShape="0"/>
                </a:effectLst>
                <a:latin typeface="맑은 고딕" pitchFamily="50" charset="-127"/>
                <a:ea typeface="맑은 고딕" pitchFamily="50" charset="-127"/>
              </a:rPr>
              <a:t>I</a:t>
            </a:r>
            <a:r>
              <a:rPr kumimoji="1" lang="en-US" altLang="ko-KR"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rPr>
              <a:t>ntroduction</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571500" y="285750"/>
            <a:ext cx="314325" cy="314325"/>
          </a:xfrm>
          <a:prstGeom prst="rect">
            <a:avLst/>
          </a:prstGeom>
          <a:noFill/>
          <a:ln w="9525">
            <a:noFill/>
            <a:miter lim="800000"/>
            <a:headEnd/>
            <a:tailEnd/>
          </a:ln>
        </p:spPr>
      </p:pic>
      <p:pic>
        <p:nvPicPr>
          <p:cNvPr id="15" name="Picture 2"/>
          <p:cNvPicPr>
            <a:picLocks noChangeAspect="1" noChangeArrowheads="1"/>
          </p:cNvPicPr>
          <p:nvPr/>
        </p:nvPicPr>
        <p:blipFill>
          <a:blip r:embed="rId4"/>
          <a:srcRect/>
          <a:stretch>
            <a:fillRect/>
          </a:stretch>
        </p:blipFill>
        <p:spPr bwMode="auto">
          <a:xfrm>
            <a:off x="285720" y="1000108"/>
            <a:ext cx="8358246" cy="2881333"/>
          </a:xfrm>
          <a:prstGeom prst="rect">
            <a:avLst/>
          </a:prstGeom>
          <a:noFill/>
          <a:ln w="9525">
            <a:noFill/>
            <a:miter lim="800000"/>
            <a:headEnd/>
            <a:tailEnd/>
          </a:ln>
          <a:effectLst/>
        </p:spPr>
      </p:pic>
      <p:sp>
        <p:nvSpPr>
          <p:cNvPr id="16" name="직사각형 15"/>
          <p:cNvSpPr/>
          <p:nvPr/>
        </p:nvSpPr>
        <p:spPr>
          <a:xfrm>
            <a:off x="285720" y="4894717"/>
            <a:ext cx="8715436" cy="1525418"/>
          </a:xfrm>
          <a:prstGeom prst="rect">
            <a:avLst/>
          </a:prstGeom>
        </p:spPr>
        <p:txBody>
          <a:bodyPr wrap="square">
            <a:spAutoFit/>
          </a:bodyPr>
          <a:lstStyle/>
          <a:p>
            <a:pPr fontAlgn="base">
              <a:spcBef>
                <a:spcPct val="0"/>
              </a:spcBef>
              <a:spcAft>
                <a:spcPct val="0"/>
              </a:spcAft>
              <a:buFont typeface="Wingdings"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Photosynthetic organelles or membranes possess many advantages over isolated reaction </a:t>
            </a:r>
            <a:r>
              <a:rPr kumimoji="1" lang="en-US" altLang="ko-KR" sz="1600" dirty="0" smtClean="0">
                <a:solidFill>
                  <a:srgbClr val="000000"/>
                </a:solidFill>
                <a:latin typeface="Times New Roman" panose="02020603050405020304" pitchFamily="18" charset="0"/>
                <a:ea typeface="맑은 고딕" pitchFamily="50" charset="-127"/>
                <a:cs typeface="Times New Roman" panose="02020603050405020304" pitchFamily="18" charset="0"/>
              </a:rPr>
              <a:t>center </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complexes for electrochemical applications.</a:t>
            </a:r>
          </a:p>
          <a:p>
            <a:pPr fontAlgn="base">
              <a:spcBef>
                <a:spcPct val="0"/>
              </a:spcBef>
              <a:spcAft>
                <a:spcPct val="0"/>
              </a:spcAft>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800100" lvl="1" indent="-342900" fontAlgn="base">
              <a:lnSpc>
                <a:spcPct val="150000"/>
              </a:lnSpc>
              <a:spcBef>
                <a:spcPct val="0"/>
              </a:spcBef>
              <a:spcAft>
                <a:spcPct val="0"/>
              </a:spcAft>
              <a:buFontTx/>
              <a:buAutoNum type="arabicPeriod"/>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High individual protein stability. </a:t>
            </a:r>
          </a:p>
          <a:p>
            <a:pPr marL="800100" lvl="1" indent="-342900" fontAlgn="base">
              <a:lnSpc>
                <a:spcPct val="150000"/>
              </a:lnSpc>
              <a:spcBef>
                <a:spcPct val="0"/>
              </a:spcBef>
              <a:spcAft>
                <a:spcPct val="0"/>
              </a:spcAft>
              <a:buFontTx/>
              <a:buAutoNum type="arabicPeriod"/>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Fairly simpler immobilization procedures and multiple electron transfer routes.</a:t>
            </a:r>
          </a:p>
        </p:txBody>
      </p:sp>
      <p:pic>
        <p:nvPicPr>
          <p:cNvPr id="2051" name="Picture 3"/>
          <p:cNvPicPr>
            <a:picLocks noChangeAspect="1" noChangeArrowheads="1"/>
          </p:cNvPicPr>
          <p:nvPr/>
        </p:nvPicPr>
        <p:blipFill>
          <a:blip r:embed="rId5"/>
          <a:srcRect/>
          <a:stretch>
            <a:fillRect/>
          </a:stretch>
        </p:blipFill>
        <p:spPr bwMode="auto">
          <a:xfrm>
            <a:off x="285720" y="3929066"/>
            <a:ext cx="8426629" cy="617428"/>
          </a:xfrm>
          <a:prstGeom prst="rect">
            <a:avLst/>
          </a:prstGeom>
          <a:noFill/>
          <a:ln w="9525">
            <a:noFill/>
            <a:miter lim="800000"/>
            <a:headEnd/>
            <a:tailEnd/>
          </a:ln>
          <a:effectLst/>
        </p:spPr>
      </p:pic>
    </p:spTree>
    <p:extLst>
      <p:ext uri="{BB962C8B-B14F-4D97-AF65-F5344CB8AC3E}">
        <p14:creationId xmlns:p14="http://schemas.microsoft.com/office/powerpoint/2010/main" val="1755388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002060"/>
              </a:solidFill>
              <a:effectLst>
                <a:reflection blurRad="6350" stA="55000" endA="300" endPos="45500" dir="5400000" sy="-100000" algn="bl" rotWithShape="0"/>
              </a:effectLst>
              <a:latin typeface="돋움" pitchFamily="50" charset="-127"/>
              <a:ea typeface="돋움" pitchFamily="50" charset="-127"/>
            </a:endParaRPr>
          </a:p>
        </p:txBody>
      </p:sp>
      <p:pic>
        <p:nvPicPr>
          <p:cNvPr id="20" name="그림 12" descr="번짐버튼B.png"/>
          <p:cNvPicPr>
            <a:picLocks noChangeAspect="1"/>
          </p:cNvPicPr>
          <p:nvPr/>
        </p:nvPicPr>
        <p:blipFill>
          <a:blip r:embed="rId3" cstate="print"/>
          <a:srcRect/>
          <a:stretch>
            <a:fillRect/>
          </a:stretch>
        </p:blipFill>
        <p:spPr bwMode="auto">
          <a:xfrm>
            <a:off x="322986" y="285750"/>
            <a:ext cx="314325" cy="314325"/>
          </a:xfrm>
          <a:prstGeom prst="rect">
            <a:avLst/>
          </a:prstGeom>
          <a:noFill/>
          <a:ln w="9525">
            <a:noFill/>
            <a:miter lim="800000"/>
            <a:headEnd/>
            <a:tailEnd/>
          </a:ln>
        </p:spPr>
      </p:pic>
      <p:pic>
        <p:nvPicPr>
          <p:cNvPr id="4098" name="Picture 2"/>
          <p:cNvPicPr>
            <a:picLocks noChangeAspect="1" noChangeArrowheads="1"/>
          </p:cNvPicPr>
          <p:nvPr/>
        </p:nvPicPr>
        <p:blipFill>
          <a:blip r:embed="rId4"/>
          <a:srcRect/>
          <a:stretch>
            <a:fillRect/>
          </a:stretch>
        </p:blipFill>
        <p:spPr bwMode="auto">
          <a:xfrm>
            <a:off x="49679" y="919145"/>
            <a:ext cx="8165659" cy="5616482"/>
          </a:xfrm>
          <a:prstGeom prst="rect">
            <a:avLst/>
          </a:prstGeom>
          <a:noFill/>
          <a:ln w="9525">
            <a:noFill/>
            <a:miter lim="800000"/>
            <a:headEnd/>
            <a:tailEnd/>
          </a:ln>
          <a:effectLst/>
        </p:spPr>
      </p:pic>
      <p:sp>
        <p:nvSpPr>
          <p:cNvPr id="10" name="직사각형 9"/>
          <p:cNvSpPr/>
          <p:nvPr/>
        </p:nvSpPr>
        <p:spPr>
          <a:xfrm>
            <a:off x="785786" y="981059"/>
            <a:ext cx="8143932" cy="180499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1" name="직사각형 10"/>
          <p:cNvSpPr/>
          <p:nvPr/>
        </p:nvSpPr>
        <p:spPr>
          <a:xfrm>
            <a:off x="785786" y="2819397"/>
            <a:ext cx="8143932" cy="16097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2" name="직사각형 11"/>
          <p:cNvSpPr/>
          <p:nvPr/>
        </p:nvSpPr>
        <p:spPr>
          <a:xfrm>
            <a:off x="785786" y="4452945"/>
            <a:ext cx="8143932" cy="1619261"/>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4" name="직사각형 13"/>
          <p:cNvSpPr/>
          <p:nvPr/>
        </p:nvSpPr>
        <p:spPr>
          <a:xfrm>
            <a:off x="7053280" y="2519356"/>
            <a:ext cx="1643399" cy="230832"/>
          </a:xfrm>
          <a:prstGeom prst="rect">
            <a:avLst/>
          </a:prstGeom>
        </p:spPr>
        <p:txBody>
          <a:bodyPr wrap="none">
            <a:spAutoFit/>
          </a:bodyPr>
          <a:lstStyle/>
          <a:p>
            <a:pPr fontAlgn="base">
              <a:spcBef>
                <a:spcPct val="0"/>
              </a:spcBef>
              <a:spcAft>
                <a:spcPct val="0"/>
              </a:spcAft>
            </a:pPr>
            <a:r>
              <a:rPr kumimoji="1" lang="en-US" altLang="ko-KR" sz="900" b="1" dirty="0">
                <a:solidFill>
                  <a:srgbClr val="0000FF"/>
                </a:solidFill>
                <a:latin typeface="맑은 고딕" pitchFamily="50" charset="-127"/>
                <a:ea typeface="맑은 고딕" pitchFamily="50" charset="-127"/>
              </a:rPr>
              <a:t>MWNTs without </a:t>
            </a:r>
            <a:r>
              <a:rPr kumimoji="1" lang="en-US" altLang="ko-KR" sz="900" b="1" dirty="0" err="1">
                <a:solidFill>
                  <a:srgbClr val="0000FF"/>
                </a:solidFill>
                <a:latin typeface="맑은 고딕" pitchFamily="50" charset="-127"/>
                <a:ea typeface="맑은 고딕" pitchFamily="50" charset="-127"/>
              </a:rPr>
              <a:t>thylakoid</a:t>
            </a:r>
            <a:endParaRPr kumimoji="1" lang="ko-KR" altLang="en-US" sz="900" b="1" dirty="0">
              <a:solidFill>
                <a:srgbClr val="0000FF"/>
              </a:solidFill>
              <a:latin typeface="맑은 고딕" pitchFamily="50" charset="-127"/>
              <a:ea typeface="맑은 고딕" pitchFamily="50" charset="-127"/>
            </a:endParaRPr>
          </a:p>
        </p:txBody>
      </p:sp>
      <p:sp>
        <p:nvSpPr>
          <p:cNvPr id="15" name="직사각형 14"/>
          <p:cNvSpPr/>
          <p:nvPr/>
        </p:nvSpPr>
        <p:spPr>
          <a:xfrm>
            <a:off x="7053280" y="4162430"/>
            <a:ext cx="1830950" cy="230832"/>
          </a:xfrm>
          <a:prstGeom prst="rect">
            <a:avLst/>
          </a:prstGeom>
        </p:spPr>
        <p:txBody>
          <a:bodyPr wrap="none">
            <a:spAutoFit/>
          </a:bodyPr>
          <a:lstStyle/>
          <a:p>
            <a:pPr fontAlgn="base">
              <a:spcBef>
                <a:spcPct val="0"/>
              </a:spcBef>
              <a:spcAft>
                <a:spcPct val="0"/>
              </a:spcAft>
            </a:pPr>
            <a:r>
              <a:rPr kumimoji="1" lang="en-US" altLang="ko-KR" sz="900" b="1" dirty="0" err="1">
                <a:solidFill>
                  <a:srgbClr val="FF0000"/>
                </a:solidFill>
                <a:latin typeface="맑은 고딕" pitchFamily="50" charset="-127"/>
                <a:ea typeface="맑은 고딕" pitchFamily="50" charset="-127"/>
              </a:rPr>
              <a:t>Thylakoid</a:t>
            </a:r>
            <a:r>
              <a:rPr kumimoji="1" lang="en-US" altLang="ko-KR" sz="900" b="1" dirty="0">
                <a:solidFill>
                  <a:srgbClr val="FF0000"/>
                </a:solidFill>
                <a:latin typeface="맑은 고딕" pitchFamily="50" charset="-127"/>
                <a:ea typeface="맑은 고딕" pitchFamily="50" charset="-127"/>
              </a:rPr>
              <a:t>–MWNT composites</a:t>
            </a:r>
            <a:endParaRPr kumimoji="1" lang="ko-KR" altLang="en-US" sz="900" b="1" dirty="0">
              <a:solidFill>
                <a:srgbClr val="FF0000"/>
              </a:solidFill>
              <a:latin typeface="맑은 고딕" pitchFamily="50" charset="-127"/>
              <a:ea typeface="맑은 고딕" pitchFamily="50" charset="-127"/>
            </a:endParaRPr>
          </a:p>
        </p:txBody>
      </p:sp>
      <p:sp>
        <p:nvSpPr>
          <p:cNvPr id="16" name="직사각형 15"/>
          <p:cNvSpPr/>
          <p:nvPr/>
        </p:nvSpPr>
        <p:spPr>
          <a:xfrm>
            <a:off x="7053280" y="5805504"/>
            <a:ext cx="1665841" cy="230832"/>
          </a:xfrm>
          <a:prstGeom prst="rect">
            <a:avLst/>
          </a:prstGeom>
        </p:spPr>
        <p:txBody>
          <a:bodyPr wrap="none">
            <a:spAutoFit/>
          </a:bodyPr>
          <a:lstStyle/>
          <a:p>
            <a:pPr fontAlgn="base">
              <a:spcBef>
                <a:spcPct val="0"/>
              </a:spcBef>
              <a:spcAft>
                <a:spcPct val="0"/>
              </a:spcAft>
            </a:pPr>
            <a:r>
              <a:rPr kumimoji="1" lang="en-US" altLang="ko-KR" sz="900" b="1" dirty="0" err="1">
                <a:solidFill>
                  <a:srgbClr val="008000"/>
                </a:solidFill>
                <a:latin typeface="맑은 고딕" pitchFamily="50" charset="-127"/>
                <a:ea typeface="맑은 고딕" pitchFamily="50" charset="-127"/>
              </a:rPr>
              <a:t>Thylakoid</a:t>
            </a:r>
            <a:r>
              <a:rPr kumimoji="1" lang="en-US" altLang="ko-KR" sz="900" b="1" dirty="0">
                <a:solidFill>
                  <a:srgbClr val="008000"/>
                </a:solidFill>
                <a:latin typeface="맑은 고딕" pitchFamily="50" charset="-127"/>
                <a:ea typeface="맑은 고딕" pitchFamily="50" charset="-127"/>
              </a:rPr>
              <a:t> without MWNTs</a:t>
            </a:r>
            <a:endParaRPr kumimoji="1" lang="ko-KR" altLang="en-US" sz="900" b="1" dirty="0">
              <a:solidFill>
                <a:srgbClr val="008000"/>
              </a:solidFill>
              <a:latin typeface="맑은 고딕" pitchFamily="50" charset="-127"/>
              <a:ea typeface="맑은 고딕" pitchFamily="50" charset="-127"/>
            </a:endParaRPr>
          </a:p>
        </p:txBody>
      </p:sp>
      <p:sp>
        <p:nvSpPr>
          <p:cNvPr id="21" name="직사각형 20"/>
          <p:cNvSpPr/>
          <p:nvPr/>
        </p:nvSpPr>
        <p:spPr>
          <a:xfrm>
            <a:off x="1090426" y="4143380"/>
            <a:ext cx="1728358" cy="230832"/>
          </a:xfrm>
          <a:prstGeom prst="rect">
            <a:avLst/>
          </a:prstGeom>
        </p:spPr>
        <p:txBody>
          <a:bodyPr wrap="none">
            <a:spAutoFit/>
          </a:bodyPr>
          <a:lstStyle/>
          <a:p>
            <a:pPr fontAlgn="base">
              <a:spcBef>
                <a:spcPct val="0"/>
              </a:spcBef>
              <a:spcAft>
                <a:spcPct val="0"/>
              </a:spcAft>
            </a:pPr>
            <a:r>
              <a:rPr kumimoji="1" lang="en-US" altLang="ko-KR" sz="900" b="1" dirty="0" err="1">
                <a:solidFill>
                  <a:srgbClr val="FFFFFF"/>
                </a:solidFill>
                <a:latin typeface="맑은 고딕" pitchFamily="50" charset="-127"/>
                <a:ea typeface="맑은 고딕" pitchFamily="50" charset="-127"/>
              </a:rPr>
              <a:t>Thylakoid</a:t>
            </a:r>
            <a:r>
              <a:rPr kumimoji="1" lang="en-US" altLang="ko-KR" sz="900" b="1" dirty="0">
                <a:solidFill>
                  <a:srgbClr val="FFFFFF"/>
                </a:solidFill>
                <a:latin typeface="맑은 고딕" pitchFamily="50" charset="-127"/>
                <a:ea typeface="맑은 고딕" pitchFamily="50" charset="-127"/>
              </a:rPr>
              <a:t> length 3 </a:t>
            </a:r>
            <a:r>
              <a:rPr kumimoji="1" lang="el-GR" altLang="ko-KR" sz="900" b="1" dirty="0">
                <a:solidFill>
                  <a:srgbClr val="FFFFFF"/>
                </a:solidFill>
                <a:latin typeface="맑은 고딕" pitchFamily="50" charset="-127"/>
                <a:ea typeface="맑은 고딕" pitchFamily="50" charset="-127"/>
              </a:rPr>
              <a:t>μ</a:t>
            </a:r>
            <a:r>
              <a:rPr kumimoji="1" lang="en-US" altLang="ko-KR" sz="900" b="1" dirty="0">
                <a:solidFill>
                  <a:srgbClr val="FFFFFF"/>
                </a:solidFill>
                <a:latin typeface="맑은 고딕" pitchFamily="50" charset="-127"/>
                <a:ea typeface="맑은 고딕" pitchFamily="50" charset="-127"/>
              </a:rPr>
              <a:t>m ±0.5</a:t>
            </a:r>
            <a:endParaRPr kumimoji="1" lang="ko-KR" altLang="en-US" sz="900" b="1" dirty="0">
              <a:solidFill>
                <a:srgbClr val="FFFFFF"/>
              </a:solidFill>
              <a:latin typeface="맑은 고딕" pitchFamily="50" charset="-127"/>
              <a:ea typeface="맑은 고딕" pitchFamily="50" charset="-127"/>
            </a:endParaRPr>
          </a:p>
        </p:txBody>
      </p:sp>
      <p:sp>
        <p:nvSpPr>
          <p:cNvPr id="22" name="직사각형 21"/>
          <p:cNvSpPr/>
          <p:nvPr/>
        </p:nvSpPr>
        <p:spPr>
          <a:xfrm>
            <a:off x="1214414" y="5286388"/>
            <a:ext cx="720069" cy="230832"/>
          </a:xfrm>
          <a:prstGeom prst="rect">
            <a:avLst/>
          </a:prstGeom>
        </p:spPr>
        <p:txBody>
          <a:bodyPr wrap="none">
            <a:spAutoFit/>
          </a:bodyPr>
          <a:lstStyle/>
          <a:p>
            <a:pPr fontAlgn="base">
              <a:spcBef>
                <a:spcPct val="0"/>
              </a:spcBef>
              <a:spcAft>
                <a:spcPct val="0"/>
              </a:spcAft>
            </a:pPr>
            <a:r>
              <a:rPr kumimoji="1" lang="en-US" altLang="ko-KR" sz="900" b="1" dirty="0" err="1">
                <a:solidFill>
                  <a:srgbClr val="FFFFFF"/>
                </a:solidFill>
                <a:latin typeface="맑은 고딕" pitchFamily="50" charset="-127"/>
                <a:ea typeface="맑은 고딕" pitchFamily="50" charset="-127"/>
              </a:rPr>
              <a:t>Thylakoid</a:t>
            </a:r>
            <a:endParaRPr kumimoji="1" lang="ko-KR" altLang="en-US" sz="900" b="1" dirty="0">
              <a:solidFill>
                <a:srgbClr val="FFFFFF"/>
              </a:solidFill>
              <a:latin typeface="맑은 고딕" pitchFamily="50" charset="-127"/>
              <a:ea typeface="맑은 고딕" pitchFamily="50" charset="-127"/>
            </a:endParaRPr>
          </a:p>
        </p:txBody>
      </p:sp>
    </p:spTree>
    <p:extLst>
      <p:ext uri="{BB962C8B-B14F-4D97-AF65-F5344CB8AC3E}">
        <p14:creationId xmlns:p14="http://schemas.microsoft.com/office/powerpoint/2010/main" val="2125431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002060"/>
              </a:solidFill>
              <a:effectLst>
                <a:reflection blurRad="6350" stA="55000" endA="300" endPos="45500" dir="5400000" sy="-100000" algn="bl" rotWithShape="0"/>
              </a:effectLst>
              <a:latin typeface="돋움" pitchFamily="50" charset="-127"/>
              <a:ea typeface="돋움" pitchFamily="50" charset="-127"/>
            </a:endParaRPr>
          </a:p>
        </p:txBody>
      </p:sp>
      <p:pic>
        <p:nvPicPr>
          <p:cNvPr id="20" name="그림 12" descr="번짐버튼B.png"/>
          <p:cNvPicPr>
            <a:picLocks noChangeAspect="1"/>
          </p:cNvPicPr>
          <p:nvPr/>
        </p:nvPicPr>
        <p:blipFill>
          <a:blip r:embed="rId3" cstate="print"/>
          <a:srcRect/>
          <a:stretch>
            <a:fillRect/>
          </a:stretch>
        </p:blipFill>
        <p:spPr bwMode="auto">
          <a:xfrm>
            <a:off x="322986" y="285750"/>
            <a:ext cx="314325" cy="314325"/>
          </a:xfrm>
          <a:prstGeom prst="rect">
            <a:avLst/>
          </a:prstGeom>
          <a:noFill/>
          <a:ln w="9525">
            <a:noFill/>
            <a:miter lim="800000"/>
            <a:headEnd/>
            <a:tailEnd/>
          </a:ln>
        </p:spPr>
      </p:pic>
      <p:pic>
        <p:nvPicPr>
          <p:cNvPr id="5122" name="Picture 2"/>
          <p:cNvPicPr>
            <a:picLocks noChangeAspect="1" noChangeArrowheads="1"/>
          </p:cNvPicPr>
          <p:nvPr/>
        </p:nvPicPr>
        <p:blipFill>
          <a:blip r:embed="rId4"/>
          <a:srcRect/>
          <a:stretch>
            <a:fillRect/>
          </a:stretch>
        </p:blipFill>
        <p:spPr bwMode="auto">
          <a:xfrm>
            <a:off x="142844" y="2143116"/>
            <a:ext cx="8724900" cy="2788920"/>
          </a:xfrm>
          <a:prstGeom prst="rect">
            <a:avLst/>
          </a:prstGeom>
          <a:noFill/>
          <a:ln w="9525">
            <a:noFill/>
            <a:miter lim="800000"/>
            <a:headEnd/>
            <a:tailEnd/>
          </a:ln>
          <a:effectLst/>
        </p:spPr>
      </p:pic>
      <p:sp>
        <p:nvSpPr>
          <p:cNvPr id="10" name="직사각형 9"/>
          <p:cNvSpPr/>
          <p:nvPr/>
        </p:nvSpPr>
        <p:spPr>
          <a:xfrm>
            <a:off x="1285852" y="3521458"/>
            <a:ext cx="1728358" cy="230832"/>
          </a:xfrm>
          <a:prstGeom prst="rect">
            <a:avLst/>
          </a:prstGeom>
        </p:spPr>
        <p:txBody>
          <a:bodyPr wrap="none">
            <a:spAutoFit/>
          </a:bodyPr>
          <a:lstStyle/>
          <a:p>
            <a:pPr fontAlgn="base">
              <a:spcBef>
                <a:spcPct val="0"/>
              </a:spcBef>
              <a:spcAft>
                <a:spcPct val="0"/>
              </a:spcAft>
            </a:pPr>
            <a:r>
              <a:rPr kumimoji="1" lang="en-US" altLang="ko-KR" sz="900" b="1" dirty="0" err="1">
                <a:solidFill>
                  <a:srgbClr val="FFCCFF"/>
                </a:solidFill>
                <a:latin typeface="맑은 고딕" pitchFamily="50" charset="-127"/>
                <a:ea typeface="맑은 고딕" pitchFamily="50" charset="-127"/>
              </a:rPr>
              <a:t>Thylakoid</a:t>
            </a:r>
            <a:r>
              <a:rPr kumimoji="1" lang="en-US" altLang="ko-KR" sz="900" b="1" dirty="0">
                <a:solidFill>
                  <a:srgbClr val="FFCCFF"/>
                </a:solidFill>
                <a:latin typeface="맑은 고딕" pitchFamily="50" charset="-127"/>
                <a:ea typeface="맑은 고딕" pitchFamily="50" charset="-127"/>
              </a:rPr>
              <a:t> length 3 </a:t>
            </a:r>
            <a:r>
              <a:rPr kumimoji="1" lang="el-GR" altLang="ko-KR" sz="900" b="1" dirty="0">
                <a:solidFill>
                  <a:srgbClr val="FFCCFF"/>
                </a:solidFill>
                <a:latin typeface="맑은 고딕" pitchFamily="50" charset="-127"/>
                <a:ea typeface="맑은 고딕" pitchFamily="50" charset="-127"/>
              </a:rPr>
              <a:t>μ</a:t>
            </a:r>
            <a:r>
              <a:rPr kumimoji="1" lang="en-US" altLang="ko-KR" sz="900" b="1" dirty="0">
                <a:solidFill>
                  <a:srgbClr val="FFCCFF"/>
                </a:solidFill>
                <a:latin typeface="맑은 고딕" pitchFamily="50" charset="-127"/>
                <a:ea typeface="맑은 고딕" pitchFamily="50" charset="-127"/>
              </a:rPr>
              <a:t>m ±0.5</a:t>
            </a:r>
            <a:endParaRPr kumimoji="1" lang="ko-KR" altLang="en-US" sz="900" b="1" dirty="0">
              <a:solidFill>
                <a:srgbClr val="FFCCFF"/>
              </a:solidFill>
              <a:latin typeface="맑은 고딕" pitchFamily="50" charset="-127"/>
              <a:ea typeface="맑은 고딕" pitchFamily="50" charset="-127"/>
            </a:endParaRPr>
          </a:p>
        </p:txBody>
      </p:sp>
      <p:sp>
        <p:nvSpPr>
          <p:cNvPr id="11" name="직사각형 10"/>
          <p:cNvSpPr/>
          <p:nvPr/>
        </p:nvSpPr>
        <p:spPr>
          <a:xfrm>
            <a:off x="6701294" y="2807078"/>
            <a:ext cx="1728358" cy="230832"/>
          </a:xfrm>
          <a:prstGeom prst="rect">
            <a:avLst/>
          </a:prstGeom>
        </p:spPr>
        <p:txBody>
          <a:bodyPr wrap="none">
            <a:spAutoFit/>
          </a:bodyPr>
          <a:lstStyle/>
          <a:p>
            <a:pPr fontAlgn="base">
              <a:spcBef>
                <a:spcPct val="0"/>
              </a:spcBef>
              <a:spcAft>
                <a:spcPct val="0"/>
              </a:spcAft>
            </a:pPr>
            <a:r>
              <a:rPr kumimoji="1" lang="en-US" altLang="ko-KR" sz="900" b="1" dirty="0" err="1">
                <a:solidFill>
                  <a:srgbClr val="FFCCFF"/>
                </a:solidFill>
                <a:latin typeface="맑은 고딕" pitchFamily="50" charset="-127"/>
                <a:ea typeface="맑은 고딕" pitchFamily="50" charset="-127"/>
              </a:rPr>
              <a:t>Thylakoid</a:t>
            </a:r>
            <a:r>
              <a:rPr kumimoji="1" lang="en-US" altLang="ko-KR" sz="900" b="1" dirty="0">
                <a:solidFill>
                  <a:srgbClr val="FFCCFF"/>
                </a:solidFill>
                <a:latin typeface="맑은 고딕" pitchFamily="50" charset="-127"/>
                <a:ea typeface="맑은 고딕" pitchFamily="50" charset="-127"/>
              </a:rPr>
              <a:t> length 3 </a:t>
            </a:r>
            <a:r>
              <a:rPr kumimoji="1" lang="el-GR" altLang="ko-KR" sz="900" b="1" dirty="0">
                <a:solidFill>
                  <a:srgbClr val="FFCCFF"/>
                </a:solidFill>
                <a:latin typeface="맑은 고딕" pitchFamily="50" charset="-127"/>
                <a:ea typeface="맑은 고딕" pitchFamily="50" charset="-127"/>
              </a:rPr>
              <a:t>μ</a:t>
            </a:r>
            <a:r>
              <a:rPr kumimoji="1" lang="en-US" altLang="ko-KR" sz="900" b="1" dirty="0">
                <a:solidFill>
                  <a:srgbClr val="FFCCFF"/>
                </a:solidFill>
                <a:latin typeface="맑은 고딕" pitchFamily="50" charset="-127"/>
                <a:ea typeface="맑은 고딕" pitchFamily="50" charset="-127"/>
              </a:rPr>
              <a:t>m ±0.5</a:t>
            </a:r>
            <a:endParaRPr kumimoji="1" lang="ko-KR" altLang="en-US" sz="900" b="1" dirty="0">
              <a:solidFill>
                <a:srgbClr val="FFCCFF"/>
              </a:solidFill>
              <a:latin typeface="맑은 고딕" pitchFamily="50" charset="-127"/>
              <a:ea typeface="맑은 고딕" pitchFamily="50" charset="-127"/>
            </a:endParaRPr>
          </a:p>
        </p:txBody>
      </p:sp>
      <p:sp>
        <p:nvSpPr>
          <p:cNvPr id="12" name="직사각형 11"/>
          <p:cNvSpPr/>
          <p:nvPr/>
        </p:nvSpPr>
        <p:spPr>
          <a:xfrm>
            <a:off x="3357554" y="2000240"/>
            <a:ext cx="1779974" cy="276999"/>
          </a:xfrm>
          <a:prstGeom prst="rect">
            <a:avLst/>
          </a:prstGeom>
        </p:spPr>
        <p:txBody>
          <a:bodyPr wrap="none">
            <a:spAutoFit/>
          </a:bodyPr>
          <a:lstStyle/>
          <a:p>
            <a:pPr fontAlgn="base">
              <a:spcBef>
                <a:spcPct val="0"/>
              </a:spcBef>
              <a:spcAft>
                <a:spcPct val="0"/>
              </a:spcAft>
            </a:pPr>
            <a:r>
              <a:rPr kumimoji="1" lang="en-US" altLang="ko-KR" sz="1200" b="1" dirty="0">
                <a:solidFill>
                  <a:srgbClr val="0000FF"/>
                </a:solidFill>
                <a:latin typeface="맑은 고딕" pitchFamily="50" charset="-127"/>
                <a:ea typeface="맑은 고딕" pitchFamily="50" charset="-127"/>
              </a:rPr>
              <a:t>MWNTs</a:t>
            </a:r>
            <a:r>
              <a:rPr kumimoji="1" lang="en-US" altLang="ko-KR" sz="900" b="1" dirty="0">
                <a:solidFill>
                  <a:srgbClr val="0000FF"/>
                </a:solidFill>
                <a:latin typeface="맑은 고딕" pitchFamily="50" charset="-127"/>
                <a:ea typeface="맑은 고딕" pitchFamily="50" charset="-127"/>
              </a:rPr>
              <a:t> </a:t>
            </a:r>
            <a:r>
              <a:rPr kumimoji="1" lang="en-US" altLang="ko-KR" sz="900" b="1" dirty="0">
                <a:solidFill>
                  <a:srgbClr val="000000"/>
                </a:solidFill>
                <a:latin typeface="맑은 고딕" pitchFamily="50" charset="-127"/>
                <a:ea typeface="맑은 고딕" pitchFamily="50" charset="-127"/>
              </a:rPr>
              <a:t>without </a:t>
            </a:r>
            <a:r>
              <a:rPr kumimoji="1" lang="en-US" altLang="ko-KR" sz="900" b="1" dirty="0" err="1">
                <a:solidFill>
                  <a:srgbClr val="000000"/>
                </a:solidFill>
                <a:latin typeface="맑은 고딕" pitchFamily="50" charset="-127"/>
                <a:ea typeface="맑은 고딕" pitchFamily="50" charset="-127"/>
              </a:rPr>
              <a:t>thylakoid</a:t>
            </a:r>
            <a:endParaRPr kumimoji="1" lang="ko-KR" altLang="en-US" sz="900" b="1" dirty="0">
              <a:solidFill>
                <a:srgbClr val="000000"/>
              </a:solidFill>
              <a:latin typeface="맑은 고딕" pitchFamily="50" charset="-127"/>
              <a:ea typeface="맑은 고딕" pitchFamily="50" charset="-127"/>
            </a:endParaRPr>
          </a:p>
        </p:txBody>
      </p:sp>
      <p:sp>
        <p:nvSpPr>
          <p:cNvPr id="14" name="직사각형 13"/>
          <p:cNvSpPr/>
          <p:nvPr/>
        </p:nvSpPr>
        <p:spPr>
          <a:xfrm>
            <a:off x="6072198" y="2000240"/>
            <a:ext cx="2369623" cy="276999"/>
          </a:xfrm>
          <a:prstGeom prst="rect">
            <a:avLst/>
          </a:prstGeom>
        </p:spPr>
        <p:txBody>
          <a:bodyPr wrap="none">
            <a:spAutoFit/>
          </a:bodyPr>
          <a:lstStyle/>
          <a:p>
            <a:pPr fontAlgn="base">
              <a:spcBef>
                <a:spcPct val="0"/>
              </a:spcBef>
              <a:spcAft>
                <a:spcPct val="0"/>
              </a:spcAft>
            </a:pPr>
            <a:r>
              <a:rPr kumimoji="1" lang="en-US" altLang="ko-KR" sz="1200" b="1" dirty="0" err="1">
                <a:solidFill>
                  <a:srgbClr val="FF0000"/>
                </a:solidFill>
                <a:latin typeface="맑은 고딕" pitchFamily="50" charset="-127"/>
                <a:ea typeface="맑은 고딕" pitchFamily="50" charset="-127"/>
              </a:rPr>
              <a:t>Thylakoid</a:t>
            </a:r>
            <a:r>
              <a:rPr kumimoji="1" lang="en-US" altLang="ko-KR" sz="1200" b="1" dirty="0">
                <a:solidFill>
                  <a:srgbClr val="FF0000"/>
                </a:solidFill>
                <a:latin typeface="맑은 고딕" pitchFamily="50" charset="-127"/>
                <a:ea typeface="맑은 고딕" pitchFamily="50" charset="-127"/>
              </a:rPr>
              <a:t>–MWNT composites</a:t>
            </a:r>
            <a:endParaRPr kumimoji="1" lang="ko-KR" altLang="en-US" sz="1200" b="1" dirty="0">
              <a:solidFill>
                <a:srgbClr val="FF0000"/>
              </a:solidFill>
              <a:latin typeface="맑은 고딕" pitchFamily="50" charset="-127"/>
              <a:ea typeface="맑은 고딕" pitchFamily="50" charset="-127"/>
            </a:endParaRPr>
          </a:p>
        </p:txBody>
      </p:sp>
      <p:sp>
        <p:nvSpPr>
          <p:cNvPr id="15" name="직사각형 14"/>
          <p:cNvSpPr/>
          <p:nvPr/>
        </p:nvSpPr>
        <p:spPr>
          <a:xfrm>
            <a:off x="642910" y="2000240"/>
            <a:ext cx="1834926" cy="276999"/>
          </a:xfrm>
          <a:prstGeom prst="rect">
            <a:avLst/>
          </a:prstGeom>
        </p:spPr>
        <p:txBody>
          <a:bodyPr wrap="none">
            <a:spAutoFit/>
          </a:bodyPr>
          <a:lstStyle/>
          <a:p>
            <a:pPr fontAlgn="base">
              <a:spcBef>
                <a:spcPct val="0"/>
              </a:spcBef>
              <a:spcAft>
                <a:spcPct val="0"/>
              </a:spcAft>
            </a:pPr>
            <a:r>
              <a:rPr kumimoji="1" lang="en-US" altLang="ko-KR" sz="1200" b="1" dirty="0" err="1">
                <a:solidFill>
                  <a:srgbClr val="008000"/>
                </a:solidFill>
                <a:latin typeface="맑은 고딕" pitchFamily="50" charset="-127"/>
                <a:ea typeface="맑은 고딕" pitchFamily="50" charset="-127"/>
              </a:rPr>
              <a:t>Thylakoid</a:t>
            </a:r>
            <a:r>
              <a:rPr kumimoji="1" lang="en-US" altLang="ko-KR" sz="900" b="1" dirty="0">
                <a:solidFill>
                  <a:srgbClr val="008000"/>
                </a:solidFill>
                <a:latin typeface="맑은 고딕" pitchFamily="50" charset="-127"/>
                <a:ea typeface="맑은 고딕" pitchFamily="50" charset="-127"/>
              </a:rPr>
              <a:t> </a:t>
            </a:r>
            <a:r>
              <a:rPr kumimoji="1" lang="en-US" altLang="ko-KR" sz="900" b="1" dirty="0">
                <a:solidFill>
                  <a:srgbClr val="000000"/>
                </a:solidFill>
                <a:latin typeface="맑은 고딕" pitchFamily="50" charset="-127"/>
                <a:ea typeface="맑은 고딕" pitchFamily="50" charset="-127"/>
              </a:rPr>
              <a:t>without MWNTs</a:t>
            </a:r>
            <a:endParaRPr kumimoji="1" lang="ko-KR" altLang="en-US" sz="900" b="1" dirty="0">
              <a:solidFill>
                <a:srgbClr val="000000"/>
              </a:solidFill>
              <a:latin typeface="맑은 고딕" pitchFamily="50" charset="-127"/>
              <a:ea typeface="맑은 고딕" pitchFamily="50" charset="-127"/>
            </a:endParaRPr>
          </a:p>
        </p:txBody>
      </p:sp>
    </p:spTree>
    <p:extLst>
      <p:ext uri="{BB962C8B-B14F-4D97-AF65-F5344CB8AC3E}">
        <p14:creationId xmlns:p14="http://schemas.microsoft.com/office/powerpoint/2010/main" val="540952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002060"/>
              </a:solidFill>
              <a:effectLst>
                <a:reflection blurRad="6350" stA="55000" endA="300" endPos="45500" dir="5400000" sy="-100000" algn="bl" rotWithShape="0"/>
              </a:effectLst>
              <a:latin typeface="돋움" pitchFamily="50" charset="-127"/>
              <a:ea typeface="돋움" pitchFamily="50" charset="-127"/>
            </a:endParaRPr>
          </a:p>
        </p:txBody>
      </p:sp>
      <p:pic>
        <p:nvPicPr>
          <p:cNvPr id="20" name="그림 12" descr="번짐버튼B.png"/>
          <p:cNvPicPr>
            <a:picLocks noChangeAspect="1"/>
          </p:cNvPicPr>
          <p:nvPr/>
        </p:nvPicPr>
        <p:blipFill>
          <a:blip r:embed="rId3" cstate="print"/>
          <a:srcRect/>
          <a:stretch>
            <a:fillRect/>
          </a:stretch>
        </p:blipFill>
        <p:spPr bwMode="auto">
          <a:xfrm>
            <a:off x="322986" y="285750"/>
            <a:ext cx="314325" cy="314325"/>
          </a:xfrm>
          <a:prstGeom prst="rect">
            <a:avLst/>
          </a:prstGeom>
          <a:noFill/>
          <a:ln w="9525">
            <a:noFill/>
            <a:miter lim="800000"/>
            <a:headEnd/>
            <a:tailEnd/>
          </a:ln>
        </p:spPr>
      </p:pic>
      <p:pic>
        <p:nvPicPr>
          <p:cNvPr id="9" name="Picture 2"/>
          <p:cNvPicPr>
            <a:picLocks noChangeAspect="1" noChangeArrowheads="1"/>
          </p:cNvPicPr>
          <p:nvPr/>
        </p:nvPicPr>
        <p:blipFill>
          <a:blip r:embed="rId4"/>
          <a:srcRect/>
          <a:stretch>
            <a:fillRect/>
          </a:stretch>
        </p:blipFill>
        <p:spPr bwMode="auto">
          <a:xfrm>
            <a:off x="785786" y="928670"/>
            <a:ext cx="7572428" cy="3214710"/>
          </a:xfrm>
          <a:prstGeom prst="rect">
            <a:avLst/>
          </a:prstGeom>
          <a:noFill/>
          <a:ln w="9525">
            <a:noFill/>
            <a:miter lim="800000"/>
            <a:headEnd/>
            <a:tailEnd/>
          </a:ln>
          <a:effectLst/>
        </p:spPr>
      </p:pic>
      <p:pic>
        <p:nvPicPr>
          <p:cNvPr id="10" name="Picture 3"/>
          <p:cNvPicPr>
            <a:picLocks noChangeAspect="1" noChangeArrowheads="1"/>
          </p:cNvPicPr>
          <p:nvPr/>
        </p:nvPicPr>
        <p:blipFill>
          <a:blip r:embed="rId5"/>
          <a:srcRect/>
          <a:stretch>
            <a:fillRect/>
          </a:stretch>
        </p:blipFill>
        <p:spPr bwMode="auto">
          <a:xfrm>
            <a:off x="785786" y="4143380"/>
            <a:ext cx="7572428" cy="785818"/>
          </a:xfrm>
          <a:prstGeom prst="rect">
            <a:avLst/>
          </a:prstGeom>
          <a:noFill/>
          <a:ln w="9525">
            <a:noFill/>
            <a:miter lim="800000"/>
            <a:headEnd/>
            <a:tailEnd/>
          </a:ln>
          <a:effectLst/>
        </p:spPr>
      </p:pic>
      <p:sp>
        <p:nvSpPr>
          <p:cNvPr id="11" name="직사각형 10"/>
          <p:cNvSpPr/>
          <p:nvPr/>
        </p:nvSpPr>
        <p:spPr>
          <a:xfrm>
            <a:off x="500761" y="4929198"/>
            <a:ext cx="8215338" cy="1815882"/>
          </a:xfrm>
          <a:prstGeom prst="rect">
            <a:avLst/>
          </a:prstGeom>
        </p:spPr>
        <p:txBody>
          <a:bodyPr wrap="square">
            <a:spAutoFit/>
          </a:bodyPr>
          <a:lstStyle/>
          <a:p>
            <a:pPr fontAlgn="base">
              <a:spcBef>
                <a:spcPct val="0"/>
              </a:spcBef>
              <a:spcAft>
                <a:spcPct val="0"/>
              </a:spcAft>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Electron transfer pathway</a:t>
            </a:r>
          </a:p>
          <a:p>
            <a:pPr fontAlgn="base">
              <a:spcBef>
                <a:spcPct val="0"/>
              </a:spcBef>
              <a:spcAft>
                <a:spcPct val="0"/>
              </a:spcAft>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fontAlgn="base">
              <a:spcBef>
                <a:spcPct val="0"/>
              </a:spcBef>
              <a:spcAft>
                <a:spcPct val="0"/>
              </a:spcAft>
            </a:pPr>
            <a:r>
              <a:rPr kumimoji="1" lang="en-US" altLang="ko-KR" sz="1600" dirty="0">
                <a:solidFill>
                  <a:srgbClr val="FF6600"/>
                </a:solidFill>
                <a:latin typeface="Times New Roman" panose="02020603050405020304" pitchFamily="18" charset="0"/>
                <a:ea typeface="맑은 고딕" pitchFamily="50" charset="-127"/>
                <a:cs typeface="Times New Roman" panose="02020603050405020304" pitchFamily="18" charset="0"/>
              </a:rPr>
              <a:t>(a) : PSII → </a:t>
            </a:r>
            <a:r>
              <a:rPr kumimoji="1" lang="en-US" altLang="ko-KR" sz="1600" dirty="0" err="1">
                <a:solidFill>
                  <a:srgbClr val="FF6600"/>
                </a:solidFill>
                <a:latin typeface="Times New Roman" panose="02020603050405020304" pitchFamily="18" charset="0"/>
                <a:ea typeface="맑은 고딕" pitchFamily="50" charset="-127"/>
                <a:cs typeface="Times New Roman" panose="02020603050405020304" pitchFamily="18" charset="0"/>
              </a:rPr>
              <a:t>plastoquinone</a:t>
            </a:r>
            <a:r>
              <a:rPr kumimoji="1" lang="en-US" altLang="ko-KR" sz="1600" dirty="0">
                <a:solidFill>
                  <a:srgbClr val="FF6600"/>
                </a:solidFill>
                <a:latin typeface="Times New Roman" panose="02020603050405020304" pitchFamily="18" charset="0"/>
                <a:ea typeface="맑은 고딕" pitchFamily="50" charset="-127"/>
                <a:cs typeface="Times New Roman" panose="02020603050405020304" pitchFamily="18" charset="0"/>
              </a:rPr>
              <a:t> → </a:t>
            </a:r>
            <a:r>
              <a:rPr kumimoji="1" lang="en-US" altLang="ko-KR" sz="1600" dirty="0" err="1">
                <a:solidFill>
                  <a:srgbClr val="FF6600"/>
                </a:solidFill>
                <a:latin typeface="Times New Roman" panose="02020603050405020304" pitchFamily="18" charset="0"/>
                <a:ea typeface="맑은 고딕" pitchFamily="50" charset="-127"/>
                <a:cs typeface="Times New Roman" panose="02020603050405020304" pitchFamily="18" charset="0"/>
              </a:rPr>
              <a:t>cyt</a:t>
            </a:r>
            <a:r>
              <a:rPr kumimoji="1" lang="en-US" altLang="ko-KR" sz="1600" dirty="0">
                <a:solidFill>
                  <a:srgbClr val="FF6600"/>
                </a:solidFill>
                <a:latin typeface="Times New Roman" panose="02020603050405020304" pitchFamily="18" charset="0"/>
                <a:ea typeface="맑은 고딕" pitchFamily="50" charset="-127"/>
                <a:cs typeface="Times New Roman" panose="02020603050405020304" pitchFamily="18" charset="0"/>
              </a:rPr>
              <a:t> b</a:t>
            </a:r>
            <a:r>
              <a:rPr kumimoji="1" lang="en-US" altLang="ko-KR" sz="1600" baseline="-25000" dirty="0">
                <a:solidFill>
                  <a:srgbClr val="FF6600"/>
                </a:solidFill>
                <a:latin typeface="Times New Roman" panose="02020603050405020304" pitchFamily="18" charset="0"/>
                <a:ea typeface="맑은 고딕" pitchFamily="50" charset="-127"/>
                <a:cs typeface="Times New Roman" panose="02020603050405020304" pitchFamily="18" charset="0"/>
              </a:rPr>
              <a:t>6</a:t>
            </a:r>
            <a:r>
              <a:rPr kumimoji="1" lang="en-US" altLang="ko-KR" sz="1600" dirty="0">
                <a:solidFill>
                  <a:srgbClr val="FF6600"/>
                </a:solidFill>
                <a:latin typeface="Times New Roman" panose="02020603050405020304" pitchFamily="18" charset="0"/>
                <a:ea typeface="맑은 고딕" pitchFamily="50" charset="-127"/>
                <a:cs typeface="Times New Roman" panose="02020603050405020304" pitchFamily="18" charset="0"/>
              </a:rPr>
              <a:t>f → MWNT → electrode.</a:t>
            </a:r>
          </a:p>
          <a:p>
            <a:pPr fontAlgn="base">
              <a:spcBef>
                <a:spcPct val="0"/>
              </a:spcBef>
              <a:spcAft>
                <a:spcPct val="0"/>
              </a:spcAft>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fontAlgn="base">
              <a:spcBef>
                <a:spcPct val="0"/>
              </a:spcBef>
              <a:spcAft>
                <a:spcPct val="0"/>
              </a:spcAft>
            </a:pPr>
            <a:r>
              <a:rPr kumimoji="1" lang="en-US" altLang="ko-KR" sz="1600" dirty="0">
                <a:solidFill>
                  <a:srgbClr val="9900CC"/>
                </a:solidFill>
                <a:latin typeface="Times New Roman" panose="02020603050405020304" pitchFamily="18" charset="0"/>
                <a:ea typeface="맑은 고딕" pitchFamily="50" charset="-127"/>
                <a:cs typeface="Times New Roman" panose="02020603050405020304" pitchFamily="18" charset="0"/>
              </a:rPr>
              <a:t>(b) : PSII → </a:t>
            </a:r>
            <a:r>
              <a:rPr kumimoji="1" lang="en-US" altLang="ko-KR" sz="1600" dirty="0" err="1">
                <a:solidFill>
                  <a:srgbClr val="9900CC"/>
                </a:solidFill>
                <a:latin typeface="Times New Roman" panose="02020603050405020304" pitchFamily="18" charset="0"/>
                <a:ea typeface="맑은 고딕" pitchFamily="50" charset="-127"/>
                <a:cs typeface="Times New Roman" panose="02020603050405020304" pitchFamily="18" charset="0"/>
              </a:rPr>
              <a:t>plastoquinone</a:t>
            </a:r>
            <a:r>
              <a:rPr kumimoji="1" lang="en-US" altLang="ko-KR" sz="1600" dirty="0">
                <a:solidFill>
                  <a:srgbClr val="9900CC"/>
                </a:solidFill>
                <a:latin typeface="Times New Roman" panose="02020603050405020304" pitchFamily="18" charset="0"/>
                <a:ea typeface="맑은 고딕" pitchFamily="50" charset="-127"/>
                <a:cs typeface="Times New Roman" panose="02020603050405020304" pitchFamily="18" charset="0"/>
              </a:rPr>
              <a:t> → </a:t>
            </a:r>
            <a:r>
              <a:rPr kumimoji="1" lang="en-US" altLang="ko-KR" sz="1600" dirty="0" err="1">
                <a:solidFill>
                  <a:srgbClr val="9900CC"/>
                </a:solidFill>
                <a:latin typeface="Times New Roman" panose="02020603050405020304" pitchFamily="18" charset="0"/>
                <a:ea typeface="맑은 고딕" pitchFamily="50" charset="-127"/>
                <a:cs typeface="Times New Roman" panose="02020603050405020304" pitchFamily="18" charset="0"/>
              </a:rPr>
              <a:t>cyt</a:t>
            </a:r>
            <a:r>
              <a:rPr kumimoji="1" lang="en-US" altLang="ko-KR" sz="1600" dirty="0">
                <a:solidFill>
                  <a:srgbClr val="9900CC"/>
                </a:solidFill>
                <a:latin typeface="Times New Roman" panose="02020603050405020304" pitchFamily="18" charset="0"/>
                <a:ea typeface="맑은 고딕" pitchFamily="50" charset="-127"/>
                <a:cs typeface="Times New Roman" panose="02020603050405020304" pitchFamily="18" charset="0"/>
              </a:rPr>
              <a:t> b</a:t>
            </a:r>
            <a:r>
              <a:rPr kumimoji="1" lang="en-US" altLang="ko-KR" sz="1600" baseline="-25000" dirty="0">
                <a:solidFill>
                  <a:srgbClr val="9900CC"/>
                </a:solidFill>
                <a:latin typeface="Times New Roman" panose="02020603050405020304" pitchFamily="18" charset="0"/>
                <a:ea typeface="맑은 고딕" pitchFamily="50" charset="-127"/>
                <a:cs typeface="Times New Roman" panose="02020603050405020304" pitchFamily="18" charset="0"/>
              </a:rPr>
              <a:t>6</a:t>
            </a:r>
            <a:r>
              <a:rPr kumimoji="1" lang="en-US" altLang="ko-KR" sz="1600" dirty="0">
                <a:solidFill>
                  <a:srgbClr val="9900CC"/>
                </a:solidFill>
                <a:latin typeface="Times New Roman" panose="02020603050405020304" pitchFamily="18" charset="0"/>
                <a:ea typeface="맑은 고딕" pitchFamily="50" charset="-127"/>
                <a:cs typeface="Times New Roman" panose="02020603050405020304" pitchFamily="18" charset="0"/>
              </a:rPr>
              <a:t>f → </a:t>
            </a:r>
            <a:r>
              <a:rPr kumimoji="1" lang="en-US" altLang="ko-KR" sz="1600" dirty="0" err="1">
                <a:solidFill>
                  <a:srgbClr val="9900CC"/>
                </a:solidFill>
                <a:latin typeface="Times New Roman" panose="02020603050405020304" pitchFamily="18" charset="0"/>
                <a:ea typeface="맑은 고딕" pitchFamily="50" charset="-127"/>
                <a:cs typeface="Times New Roman" panose="02020603050405020304" pitchFamily="18" charset="0"/>
              </a:rPr>
              <a:t>plastocyanin</a:t>
            </a:r>
            <a:r>
              <a:rPr kumimoji="1" lang="en-US" altLang="ko-KR" sz="1600" dirty="0">
                <a:solidFill>
                  <a:srgbClr val="9900CC"/>
                </a:solidFill>
                <a:latin typeface="Times New Roman" panose="02020603050405020304" pitchFamily="18" charset="0"/>
                <a:ea typeface="맑은 고딕" pitchFamily="50" charset="-127"/>
                <a:cs typeface="Times New Roman" panose="02020603050405020304" pitchFamily="18" charset="0"/>
              </a:rPr>
              <a:t> → MWNT→ electrode.</a:t>
            </a:r>
          </a:p>
          <a:p>
            <a:pPr fontAlgn="base">
              <a:spcBef>
                <a:spcPct val="0"/>
              </a:spcBef>
              <a:spcAft>
                <a:spcPct val="0"/>
              </a:spcAft>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fontAlgn="base">
              <a:spcBef>
                <a:spcPct val="0"/>
              </a:spcBef>
              <a:spcAft>
                <a:spcPct val="0"/>
              </a:spcAft>
            </a:pPr>
            <a:r>
              <a:rPr kumimoji="1" lang="en-US" altLang="ko-KR" sz="1600" dirty="0">
                <a:solidFill>
                  <a:srgbClr val="008000"/>
                </a:solidFill>
                <a:latin typeface="Times New Roman" panose="02020603050405020304" pitchFamily="18" charset="0"/>
                <a:ea typeface="맑은 고딕" pitchFamily="50" charset="-127"/>
                <a:cs typeface="Times New Roman" panose="02020603050405020304" pitchFamily="18" charset="0"/>
              </a:rPr>
              <a:t>(c) : PSII → </a:t>
            </a:r>
            <a:r>
              <a:rPr kumimoji="1" lang="en-US" altLang="ko-KR" sz="1600" dirty="0" err="1">
                <a:solidFill>
                  <a:srgbClr val="008000"/>
                </a:solidFill>
                <a:latin typeface="Times New Roman" panose="02020603050405020304" pitchFamily="18" charset="0"/>
                <a:ea typeface="맑은 고딕" pitchFamily="50" charset="-127"/>
                <a:cs typeface="Times New Roman" panose="02020603050405020304" pitchFamily="18" charset="0"/>
              </a:rPr>
              <a:t>plastoquinone</a:t>
            </a:r>
            <a:r>
              <a:rPr kumimoji="1" lang="en-US" altLang="ko-KR" sz="1600" dirty="0">
                <a:solidFill>
                  <a:srgbClr val="008000"/>
                </a:solidFill>
                <a:latin typeface="Times New Roman" panose="02020603050405020304" pitchFamily="18" charset="0"/>
                <a:ea typeface="맑은 고딕" pitchFamily="50" charset="-127"/>
                <a:cs typeface="Times New Roman" panose="02020603050405020304" pitchFamily="18" charset="0"/>
              </a:rPr>
              <a:t> → </a:t>
            </a:r>
            <a:r>
              <a:rPr kumimoji="1" lang="en-US" altLang="ko-KR" sz="1600" dirty="0" err="1">
                <a:solidFill>
                  <a:srgbClr val="008000"/>
                </a:solidFill>
                <a:latin typeface="Times New Roman" panose="02020603050405020304" pitchFamily="18" charset="0"/>
                <a:ea typeface="맑은 고딕" pitchFamily="50" charset="-127"/>
                <a:cs typeface="Times New Roman" panose="02020603050405020304" pitchFamily="18" charset="0"/>
              </a:rPr>
              <a:t>cyt</a:t>
            </a:r>
            <a:r>
              <a:rPr kumimoji="1" lang="en-US" altLang="ko-KR" sz="1600" dirty="0">
                <a:solidFill>
                  <a:srgbClr val="008000"/>
                </a:solidFill>
                <a:latin typeface="Times New Roman" panose="02020603050405020304" pitchFamily="18" charset="0"/>
                <a:ea typeface="맑은 고딕" pitchFamily="50" charset="-127"/>
                <a:cs typeface="Times New Roman" panose="02020603050405020304" pitchFamily="18" charset="0"/>
              </a:rPr>
              <a:t> b6f/</a:t>
            </a:r>
            <a:r>
              <a:rPr kumimoji="1" lang="en-US" altLang="ko-KR" sz="1600" dirty="0" err="1">
                <a:solidFill>
                  <a:srgbClr val="008000"/>
                </a:solidFill>
                <a:latin typeface="Times New Roman" panose="02020603050405020304" pitchFamily="18" charset="0"/>
                <a:ea typeface="맑은 고딕" pitchFamily="50" charset="-127"/>
                <a:cs typeface="Times New Roman" panose="02020603050405020304" pitchFamily="18" charset="0"/>
              </a:rPr>
              <a:t>plastocyanin</a:t>
            </a:r>
            <a:r>
              <a:rPr kumimoji="1" lang="en-US" altLang="ko-KR" sz="1600" dirty="0">
                <a:solidFill>
                  <a:srgbClr val="008000"/>
                </a:solidFill>
                <a:latin typeface="Times New Roman" panose="02020603050405020304" pitchFamily="18" charset="0"/>
                <a:ea typeface="맑은 고딕" pitchFamily="50" charset="-127"/>
                <a:cs typeface="Times New Roman" panose="02020603050405020304" pitchFamily="18" charset="0"/>
              </a:rPr>
              <a:t> → [Fe(CN)</a:t>
            </a:r>
            <a:r>
              <a:rPr kumimoji="1" lang="en-US" altLang="ko-KR" sz="1600" baseline="-25000" dirty="0">
                <a:solidFill>
                  <a:srgbClr val="008000"/>
                </a:solidFill>
                <a:latin typeface="Times New Roman" panose="02020603050405020304" pitchFamily="18" charset="0"/>
                <a:ea typeface="맑은 고딕" pitchFamily="50" charset="-127"/>
                <a:cs typeface="Times New Roman" panose="02020603050405020304" pitchFamily="18" charset="0"/>
              </a:rPr>
              <a:t>6</a:t>
            </a:r>
            <a:r>
              <a:rPr kumimoji="1" lang="en-US" altLang="ko-KR" sz="1600" dirty="0">
                <a:solidFill>
                  <a:srgbClr val="008000"/>
                </a:solidFill>
                <a:latin typeface="Times New Roman" panose="02020603050405020304" pitchFamily="18" charset="0"/>
                <a:ea typeface="맑은 고딕" pitchFamily="50" charset="-127"/>
                <a:cs typeface="Times New Roman" panose="02020603050405020304" pitchFamily="18" charset="0"/>
              </a:rPr>
              <a:t>]</a:t>
            </a:r>
            <a:r>
              <a:rPr kumimoji="1" lang="en-US" altLang="ko-KR" sz="1600" baseline="30000" dirty="0">
                <a:solidFill>
                  <a:srgbClr val="008000"/>
                </a:solidFill>
                <a:latin typeface="Times New Roman" panose="02020603050405020304" pitchFamily="18" charset="0"/>
                <a:ea typeface="맑은 고딕" pitchFamily="50" charset="-127"/>
                <a:cs typeface="Times New Roman" panose="02020603050405020304" pitchFamily="18" charset="0"/>
              </a:rPr>
              <a:t>3-/4-</a:t>
            </a:r>
            <a:r>
              <a:rPr kumimoji="1" lang="en-US" altLang="ko-KR" sz="1600" dirty="0">
                <a:solidFill>
                  <a:srgbClr val="008000"/>
                </a:solidFill>
                <a:latin typeface="Times New Roman" panose="02020603050405020304" pitchFamily="18" charset="0"/>
                <a:ea typeface="맑은 고딕" pitchFamily="50" charset="-127"/>
                <a:cs typeface="Times New Roman" panose="02020603050405020304" pitchFamily="18" charset="0"/>
              </a:rPr>
              <a:t> → MWNT → electrode</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Tree>
    <p:extLst>
      <p:ext uri="{BB962C8B-B14F-4D97-AF65-F5344CB8AC3E}">
        <p14:creationId xmlns:p14="http://schemas.microsoft.com/office/powerpoint/2010/main" val="1849922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002060"/>
              </a:solidFill>
              <a:effectLst>
                <a:reflection blurRad="6350" stA="55000" endA="300" endPos="45500" dir="5400000" sy="-100000" algn="bl" rotWithShape="0"/>
              </a:effectLst>
              <a:latin typeface="돋움" pitchFamily="50" charset="-127"/>
              <a:ea typeface="돋움" pitchFamily="50" charset="-127"/>
            </a:endParaRPr>
          </a:p>
        </p:txBody>
      </p:sp>
      <p:pic>
        <p:nvPicPr>
          <p:cNvPr id="20" name="그림 12" descr="번짐버튼B.png"/>
          <p:cNvPicPr>
            <a:picLocks noChangeAspect="1"/>
          </p:cNvPicPr>
          <p:nvPr/>
        </p:nvPicPr>
        <p:blipFill>
          <a:blip r:embed="rId3" cstate="print"/>
          <a:srcRect/>
          <a:stretch>
            <a:fillRect/>
          </a:stretch>
        </p:blipFill>
        <p:spPr bwMode="auto">
          <a:xfrm>
            <a:off x="322986" y="285750"/>
            <a:ext cx="314325" cy="314325"/>
          </a:xfrm>
          <a:prstGeom prst="rect">
            <a:avLst/>
          </a:prstGeom>
          <a:noFill/>
          <a:ln w="9525">
            <a:noFill/>
            <a:miter lim="800000"/>
            <a:headEnd/>
            <a:tailEnd/>
          </a:ln>
        </p:spPr>
      </p:pic>
      <p:pic>
        <p:nvPicPr>
          <p:cNvPr id="6146" name="Picture 2"/>
          <p:cNvPicPr>
            <a:picLocks noChangeAspect="1" noChangeArrowheads="1"/>
          </p:cNvPicPr>
          <p:nvPr/>
        </p:nvPicPr>
        <p:blipFill>
          <a:blip r:embed="rId4">
            <a:lum contrast="10000"/>
          </a:blip>
          <a:srcRect/>
          <a:stretch>
            <a:fillRect/>
          </a:stretch>
        </p:blipFill>
        <p:spPr bwMode="auto">
          <a:xfrm>
            <a:off x="142876" y="763905"/>
            <a:ext cx="4071934" cy="5777071"/>
          </a:xfrm>
          <a:prstGeom prst="rect">
            <a:avLst/>
          </a:prstGeom>
          <a:noFill/>
          <a:ln w="9525">
            <a:noFill/>
            <a:miter lim="800000"/>
            <a:headEnd/>
            <a:tailEnd/>
          </a:ln>
          <a:effectLst/>
        </p:spPr>
      </p:pic>
      <p:pic>
        <p:nvPicPr>
          <p:cNvPr id="10" name="그림 9" descr="Fig 1.10.png"/>
          <p:cNvPicPr>
            <a:picLocks noChangeAspect="1"/>
          </p:cNvPicPr>
          <p:nvPr/>
        </p:nvPicPr>
        <p:blipFill>
          <a:blip r:embed="rId5"/>
          <a:stretch>
            <a:fillRect/>
          </a:stretch>
        </p:blipFill>
        <p:spPr>
          <a:xfrm>
            <a:off x="4214810" y="3027332"/>
            <a:ext cx="4929190" cy="3473502"/>
          </a:xfrm>
          <a:prstGeom prst="rect">
            <a:avLst/>
          </a:prstGeom>
        </p:spPr>
      </p:pic>
      <p:pic>
        <p:nvPicPr>
          <p:cNvPr id="11" name="Picture 2"/>
          <p:cNvPicPr>
            <a:picLocks noChangeAspect="1" noChangeArrowheads="1"/>
          </p:cNvPicPr>
          <p:nvPr/>
        </p:nvPicPr>
        <p:blipFill>
          <a:blip r:embed="rId6"/>
          <a:srcRect/>
          <a:stretch>
            <a:fillRect/>
          </a:stretch>
        </p:blipFill>
        <p:spPr bwMode="auto">
          <a:xfrm>
            <a:off x="5000628" y="1000108"/>
            <a:ext cx="4122384" cy="1971284"/>
          </a:xfrm>
          <a:prstGeom prst="rect">
            <a:avLst/>
          </a:prstGeom>
          <a:noFill/>
          <a:ln w="9525">
            <a:noFill/>
            <a:miter lim="800000"/>
            <a:headEnd/>
            <a:tailEnd/>
          </a:ln>
          <a:effectLst/>
        </p:spPr>
      </p:pic>
      <p:sp>
        <p:nvSpPr>
          <p:cNvPr id="12" name="직사각형 11"/>
          <p:cNvSpPr/>
          <p:nvPr/>
        </p:nvSpPr>
        <p:spPr>
          <a:xfrm>
            <a:off x="1022960" y="1785926"/>
            <a:ext cx="1994457" cy="215444"/>
          </a:xfrm>
          <a:prstGeom prst="rect">
            <a:avLst/>
          </a:prstGeom>
        </p:spPr>
        <p:txBody>
          <a:bodyPr wrap="none">
            <a:spAutoFit/>
          </a:bodyPr>
          <a:lstStyle/>
          <a:p>
            <a:pPr fontAlgn="base">
              <a:spcBef>
                <a:spcPct val="0"/>
              </a:spcBef>
              <a:spcAft>
                <a:spcPct val="0"/>
              </a:spcAft>
            </a:pPr>
            <a:r>
              <a:rPr kumimoji="1" lang="en-US" altLang="ko-KR" sz="800" b="1" dirty="0">
                <a:solidFill>
                  <a:srgbClr val="CC00FF"/>
                </a:solidFill>
                <a:latin typeface="맑은 고딕" pitchFamily="50" charset="-127"/>
                <a:ea typeface="맑은 고딕" pitchFamily="50" charset="-127"/>
              </a:rPr>
              <a:t>0.035 V </a:t>
            </a:r>
            <a:r>
              <a:rPr kumimoji="1" lang="en-US" altLang="ko-KR" sz="800" b="1" dirty="0" err="1">
                <a:solidFill>
                  <a:srgbClr val="CC00FF"/>
                </a:solidFill>
                <a:latin typeface="맑은 고딕" pitchFamily="50" charset="-127"/>
                <a:ea typeface="맑은 고딕" pitchFamily="50" charset="-127"/>
              </a:rPr>
              <a:t>Cyt</a:t>
            </a:r>
            <a:r>
              <a:rPr kumimoji="1" lang="en-US" altLang="ko-KR" sz="800" b="1" dirty="0">
                <a:solidFill>
                  <a:srgbClr val="CC00FF"/>
                </a:solidFill>
                <a:latin typeface="맑은 고딕" pitchFamily="50" charset="-127"/>
                <a:ea typeface="맑은 고딕" pitchFamily="50" charset="-127"/>
              </a:rPr>
              <a:t> b</a:t>
            </a:r>
            <a:r>
              <a:rPr kumimoji="1" lang="en-US" altLang="ko-KR" sz="800" b="1" baseline="-25000" dirty="0">
                <a:solidFill>
                  <a:srgbClr val="CC00FF"/>
                </a:solidFill>
                <a:latin typeface="맑은 고딕" pitchFamily="50" charset="-127"/>
                <a:ea typeface="맑은 고딕" pitchFamily="50" charset="-127"/>
              </a:rPr>
              <a:t>6</a:t>
            </a:r>
            <a:r>
              <a:rPr kumimoji="1" lang="en-US" altLang="ko-KR" sz="800" b="1" dirty="0">
                <a:solidFill>
                  <a:srgbClr val="CC00FF"/>
                </a:solidFill>
                <a:latin typeface="맑은 고딕" pitchFamily="50" charset="-127"/>
                <a:ea typeface="맑은 고딕" pitchFamily="50" charset="-127"/>
              </a:rPr>
              <a:t>f (1.2 X 10</a:t>
            </a:r>
            <a:r>
              <a:rPr kumimoji="1" lang="en-US" altLang="ko-KR" sz="800" b="1" baseline="30000" dirty="0">
                <a:solidFill>
                  <a:srgbClr val="CC00FF"/>
                </a:solidFill>
                <a:latin typeface="맑은 고딕" pitchFamily="50" charset="-127"/>
                <a:ea typeface="맑은 고딕" pitchFamily="50" charset="-127"/>
              </a:rPr>
              <a:t>-9</a:t>
            </a:r>
            <a:r>
              <a:rPr kumimoji="1" lang="en-US" altLang="ko-KR" sz="800" b="1" dirty="0">
                <a:solidFill>
                  <a:srgbClr val="CC00FF"/>
                </a:solidFill>
                <a:latin typeface="맑은 고딕" pitchFamily="50" charset="-127"/>
                <a:ea typeface="맑은 고딕" pitchFamily="50" charset="-127"/>
              </a:rPr>
              <a:t> mol/cm</a:t>
            </a:r>
            <a:r>
              <a:rPr kumimoji="1" lang="en-US" altLang="ko-KR" sz="800" b="1" baseline="30000" dirty="0">
                <a:solidFill>
                  <a:srgbClr val="CC00FF"/>
                </a:solidFill>
                <a:latin typeface="맑은 고딕" pitchFamily="50" charset="-127"/>
                <a:ea typeface="맑은 고딕" pitchFamily="50" charset="-127"/>
              </a:rPr>
              <a:t>2 </a:t>
            </a:r>
            <a:r>
              <a:rPr kumimoji="1" lang="en-US" altLang="ko-KR" sz="800" b="1" dirty="0">
                <a:solidFill>
                  <a:srgbClr val="CC00FF"/>
                </a:solidFill>
                <a:latin typeface="맑은 고딕" pitchFamily="50" charset="-127"/>
                <a:ea typeface="맑은 고딕" pitchFamily="50" charset="-127"/>
              </a:rPr>
              <a:t>)</a:t>
            </a:r>
            <a:endParaRPr kumimoji="1" lang="ko-KR" altLang="en-US" sz="800" b="1" dirty="0">
              <a:solidFill>
                <a:srgbClr val="CC00FF"/>
              </a:solidFill>
              <a:latin typeface="맑은 고딕" pitchFamily="50" charset="-127"/>
              <a:ea typeface="맑은 고딕" pitchFamily="50" charset="-127"/>
            </a:endParaRPr>
          </a:p>
        </p:txBody>
      </p:sp>
      <p:sp>
        <p:nvSpPr>
          <p:cNvPr id="14" name="직사각형 13"/>
          <p:cNvSpPr/>
          <p:nvPr/>
        </p:nvSpPr>
        <p:spPr>
          <a:xfrm>
            <a:off x="2956548" y="1785926"/>
            <a:ext cx="2125903" cy="215444"/>
          </a:xfrm>
          <a:prstGeom prst="rect">
            <a:avLst/>
          </a:prstGeom>
        </p:spPr>
        <p:txBody>
          <a:bodyPr wrap="none">
            <a:spAutoFit/>
          </a:bodyPr>
          <a:lstStyle/>
          <a:p>
            <a:pPr fontAlgn="base">
              <a:spcBef>
                <a:spcPct val="0"/>
              </a:spcBef>
              <a:spcAft>
                <a:spcPct val="0"/>
              </a:spcAft>
            </a:pPr>
            <a:r>
              <a:rPr kumimoji="1" lang="en-US" altLang="ko-KR" sz="800" b="1" dirty="0">
                <a:solidFill>
                  <a:srgbClr val="800080"/>
                </a:solidFill>
                <a:latin typeface="맑은 고딕" pitchFamily="50" charset="-127"/>
                <a:ea typeface="맑은 고딕" pitchFamily="50" charset="-127"/>
              </a:rPr>
              <a:t>0.2 V </a:t>
            </a:r>
            <a:r>
              <a:rPr kumimoji="1" lang="en-US" altLang="ko-KR" sz="800" b="1" dirty="0" err="1">
                <a:solidFill>
                  <a:srgbClr val="800080"/>
                </a:solidFill>
                <a:latin typeface="맑은 고딕" pitchFamily="50" charset="-127"/>
                <a:ea typeface="맑은 고딕" pitchFamily="50" charset="-127"/>
              </a:rPr>
              <a:t>Plastocyanin</a:t>
            </a:r>
            <a:r>
              <a:rPr kumimoji="1" lang="en-US" altLang="ko-KR" sz="800" b="1" dirty="0">
                <a:solidFill>
                  <a:srgbClr val="800080"/>
                </a:solidFill>
                <a:latin typeface="맑은 고딕" pitchFamily="50" charset="-127"/>
                <a:ea typeface="맑은 고딕" pitchFamily="50" charset="-127"/>
              </a:rPr>
              <a:t> (0.6 X 10</a:t>
            </a:r>
            <a:r>
              <a:rPr kumimoji="1" lang="en-US" altLang="ko-KR" sz="800" b="1" baseline="30000" dirty="0">
                <a:solidFill>
                  <a:srgbClr val="800080"/>
                </a:solidFill>
                <a:latin typeface="맑은 고딕" pitchFamily="50" charset="-127"/>
                <a:ea typeface="맑은 고딕" pitchFamily="50" charset="-127"/>
              </a:rPr>
              <a:t>-9</a:t>
            </a:r>
            <a:r>
              <a:rPr kumimoji="1" lang="en-US" altLang="ko-KR" sz="800" b="1" dirty="0">
                <a:solidFill>
                  <a:srgbClr val="800080"/>
                </a:solidFill>
                <a:latin typeface="맑은 고딕" pitchFamily="50" charset="-127"/>
                <a:ea typeface="맑은 고딕" pitchFamily="50" charset="-127"/>
              </a:rPr>
              <a:t> mol/cm</a:t>
            </a:r>
            <a:r>
              <a:rPr kumimoji="1" lang="en-US" altLang="ko-KR" sz="800" b="1" baseline="30000" dirty="0">
                <a:solidFill>
                  <a:srgbClr val="800080"/>
                </a:solidFill>
                <a:latin typeface="맑은 고딕" pitchFamily="50" charset="-127"/>
                <a:ea typeface="맑은 고딕" pitchFamily="50" charset="-127"/>
              </a:rPr>
              <a:t>2</a:t>
            </a:r>
            <a:r>
              <a:rPr kumimoji="1" lang="en-US" altLang="ko-KR" sz="800" b="1" dirty="0">
                <a:solidFill>
                  <a:srgbClr val="800080"/>
                </a:solidFill>
                <a:latin typeface="맑은 고딕" pitchFamily="50" charset="-127"/>
                <a:ea typeface="맑은 고딕" pitchFamily="50" charset="-127"/>
              </a:rPr>
              <a:t>)</a:t>
            </a:r>
            <a:endParaRPr kumimoji="1" lang="ko-KR" altLang="en-US" sz="800" b="1" dirty="0">
              <a:solidFill>
                <a:srgbClr val="800080"/>
              </a:solidFill>
              <a:latin typeface="맑은 고딕" pitchFamily="50" charset="-127"/>
              <a:ea typeface="맑은 고딕" pitchFamily="50" charset="-127"/>
            </a:endParaRPr>
          </a:p>
        </p:txBody>
      </p:sp>
      <p:cxnSp>
        <p:nvCxnSpPr>
          <p:cNvPr id="16" name="직선 화살표 연결선 15"/>
          <p:cNvCxnSpPr>
            <a:stCxn id="12" idx="0"/>
          </p:cNvCxnSpPr>
          <p:nvPr/>
        </p:nvCxnSpPr>
        <p:spPr>
          <a:xfrm rot="5400000" flipH="1" flipV="1">
            <a:off x="2153089" y="1367280"/>
            <a:ext cx="285747" cy="551546"/>
          </a:xfrm>
          <a:prstGeom prst="straightConnector1">
            <a:avLst/>
          </a:prstGeom>
          <a:ln>
            <a:solidFill>
              <a:srgbClr val="CC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직선 화살표 연결선 16"/>
          <p:cNvCxnSpPr>
            <a:stCxn id="14" idx="0"/>
          </p:cNvCxnSpPr>
          <p:nvPr/>
        </p:nvCxnSpPr>
        <p:spPr>
          <a:xfrm rot="16200000" flipV="1">
            <a:off x="3581370" y="1347796"/>
            <a:ext cx="214314" cy="661946"/>
          </a:xfrm>
          <a:prstGeom prst="straightConnector1">
            <a:avLst/>
          </a:prstGeom>
          <a:ln>
            <a:solidFill>
              <a:srgbClr val="80008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타원 21"/>
          <p:cNvSpPr/>
          <p:nvPr/>
        </p:nvSpPr>
        <p:spPr>
          <a:xfrm>
            <a:off x="7095482" y="4664466"/>
            <a:ext cx="344548" cy="449648"/>
          </a:xfrm>
          <a:prstGeom prst="ellipse">
            <a:avLst/>
          </a:prstGeom>
          <a:no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3" name="타원 22"/>
          <p:cNvSpPr/>
          <p:nvPr/>
        </p:nvSpPr>
        <p:spPr>
          <a:xfrm>
            <a:off x="7419010" y="4929198"/>
            <a:ext cx="357190" cy="285752"/>
          </a:xfrm>
          <a:prstGeom prst="ellipse">
            <a:avLst/>
          </a:prstGeom>
          <a:no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cxnSp>
        <p:nvCxnSpPr>
          <p:cNvPr id="25" name="직선 화살표 연결선 24"/>
          <p:cNvCxnSpPr/>
          <p:nvPr/>
        </p:nvCxnSpPr>
        <p:spPr>
          <a:xfrm rot="10800000">
            <a:off x="4714876" y="4857760"/>
            <a:ext cx="2357454" cy="1588"/>
          </a:xfrm>
          <a:prstGeom prst="straightConnector1">
            <a:avLst/>
          </a:prstGeom>
          <a:ln>
            <a:solidFill>
              <a:srgbClr val="CC0099"/>
            </a:solidFill>
            <a:tailEnd type="arrow"/>
          </a:ln>
        </p:spPr>
        <p:style>
          <a:lnRef idx="1">
            <a:schemeClr val="accent1"/>
          </a:lnRef>
          <a:fillRef idx="0">
            <a:schemeClr val="accent1"/>
          </a:fillRef>
          <a:effectRef idx="0">
            <a:schemeClr val="accent1"/>
          </a:effectRef>
          <a:fontRef idx="minor">
            <a:schemeClr val="tx1"/>
          </a:fontRef>
        </p:style>
      </p:cxnSp>
      <p:cxnSp>
        <p:nvCxnSpPr>
          <p:cNvPr id="27" name="직선 화살표 연결선 26"/>
          <p:cNvCxnSpPr/>
          <p:nvPr/>
        </p:nvCxnSpPr>
        <p:spPr>
          <a:xfrm rot="10800000">
            <a:off x="4714877" y="5072074"/>
            <a:ext cx="2700000" cy="1588"/>
          </a:xfrm>
          <a:prstGeom prst="straightConnector1">
            <a:avLst/>
          </a:prstGeom>
          <a:ln>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32" name="직사각형 31"/>
          <p:cNvSpPr/>
          <p:nvPr/>
        </p:nvSpPr>
        <p:spPr>
          <a:xfrm>
            <a:off x="1643042" y="1714488"/>
            <a:ext cx="184731" cy="215444"/>
          </a:xfrm>
          <a:prstGeom prst="rect">
            <a:avLst/>
          </a:prstGeom>
        </p:spPr>
        <p:txBody>
          <a:bodyPr wrap="none">
            <a:spAutoFit/>
          </a:bodyPr>
          <a:lstStyle/>
          <a:p>
            <a:pPr fontAlgn="base">
              <a:spcBef>
                <a:spcPct val="0"/>
              </a:spcBef>
              <a:spcAft>
                <a:spcPct val="0"/>
              </a:spcAft>
            </a:pPr>
            <a:endParaRPr kumimoji="1" lang="ko-KR" altLang="en-US" sz="800" b="1" dirty="0">
              <a:solidFill>
                <a:srgbClr val="CC00FF"/>
              </a:solidFill>
              <a:latin typeface="맑은 고딕" pitchFamily="50" charset="-127"/>
              <a:ea typeface="맑은 고딕" pitchFamily="50" charset="-127"/>
            </a:endParaRPr>
          </a:p>
        </p:txBody>
      </p:sp>
    </p:spTree>
    <p:extLst>
      <p:ext uri="{BB962C8B-B14F-4D97-AF65-F5344CB8AC3E}">
        <p14:creationId xmlns:p14="http://schemas.microsoft.com/office/powerpoint/2010/main" val="4164252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4682650" y="1250691"/>
            <a:ext cx="4339586" cy="3808765"/>
          </a:xfrm>
          <a:prstGeom prst="rect">
            <a:avLst/>
          </a:prstGeom>
          <a:noFill/>
          <a:ln w="9525">
            <a:noFill/>
            <a:miter lim="800000"/>
            <a:headEnd/>
            <a:tailEnd/>
          </a:ln>
          <a:effectLst/>
        </p:spPr>
      </p:pic>
      <p:sp>
        <p:nvSpPr>
          <p:cNvPr id="19"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002060"/>
              </a:solidFill>
              <a:effectLst>
                <a:reflection blurRad="6350" stA="55000" endA="300" endPos="45500" dir="5400000" sy="-100000" algn="bl" rotWithShape="0"/>
              </a:effectLst>
              <a:latin typeface="돋움" pitchFamily="50" charset="-127"/>
              <a:ea typeface="돋움" pitchFamily="50" charset="-127"/>
            </a:endParaRPr>
          </a:p>
        </p:txBody>
      </p:sp>
      <p:pic>
        <p:nvPicPr>
          <p:cNvPr id="20" name="그림 12" descr="번짐버튼B.png"/>
          <p:cNvPicPr>
            <a:picLocks noChangeAspect="1"/>
          </p:cNvPicPr>
          <p:nvPr/>
        </p:nvPicPr>
        <p:blipFill>
          <a:blip r:embed="rId4" cstate="print"/>
          <a:srcRect/>
          <a:stretch>
            <a:fillRect/>
          </a:stretch>
        </p:blipFill>
        <p:spPr bwMode="auto">
          <a:xfrm>
            <a:off x="322986" y="285750"/>
            <a:ext cx="314325" cy="314325"/>
          </a:xfrm>
          <a:prstGeom prst="rect">
            <a:avLst/>
          </a:prstGeom>
          <a:noFill/>
          <a:ln w="9525">
            <a:noFill/>
            <a:miter lim="800000"/>
            <a:headEnd/>
            <a:tailEnd/>
          </a:ln>
        </p:spPr>
      </p:pic>
      <p:pic>
        <p:nvPicPr>
          <p:cNvPr id="6146" name="Picture 2"/>
          <p:cNvPicPr>
            <a:picLocks noChangeAspect="1" noChangeArrowheads="1"/>
          </p:cNvPicPr>
          <p:nvPr/>
        </p:nvPicPr>
        <p:blipFill>
          <a:blip r:embed="rId5">
            <a:lum contrast="10000"/>
          </a:blip>
          <a:srcRect/>
          <a:stretch>
            <a:fillRect/>
          </a:stretch>
        </p:blipFill>
        <p:spPr bwMode="auto">
          <a:xfrm>
            <a:off x="36237" y="763905"/>
            <a:ext cx="4071934" cy="5777071"/>
          </a:xfrm>
          <a:prstGeom prst="rect">
            <a:avLst/>
          </a:prstGeom>
          <a:noFill/>
          <a:ln w="9525">
            <a:noFill/>
            <a:miter lim="800000"/>
            <a:headEnd/>
            <a:tailEnd/>
          </a:ln>
          <a:effectLst/>
        </p:spPr>
      </p:pic>
      <p:sp>
        <p:nvSpPr>
          <p:cNvPr id="12" name="직사각형 11"/>
          <p:cNvSpPr/>
          <p:nvPr/>
        </p:nvSpPr>
        <p:spPr>
          <a:xfrm>
            <a:off x="916321" y="1785926"/>
            <a:ext cx="1994457" cy="215444"/>
          </a:xfrm>
          <a:prstGeom prst="rect">
            <a:avLst/>
          </a:prstGeom>
        </p:spPr>
        <p:txBody>
          <a:bodyPr wrap="none">
            <a:spAutoFit/>
          </a:bodyPr>
          <a:lstStyle/>
          <a:p>
            <a:pPr fontAlgn="base">
              <a:spcBef>
                <a:spcPct val="0"/>
              </a:spcBef>
              <a:spcAft>
                <a:spcPct val="0"/>
              </a:spcAft>
            </a:pPr>
            <a:r>
              <a:rPr kumimoji="1" lang="en-US" altLang="ko-KR" sz="800" b="1" dirty="0">
                <a:solidFill>
                  <a:srgbClr val="CC00FF"/>
                </a:solidFill>
                <a:latin typeface="맑은 고딕" pitchFamily="50" charset="-127"/>
                <a:ea typeface="맑은 고딕" pitchFamily="50" charset="-127"/>
              </a:rPr>
              <a:t>0.035 V </a:t>
            </a:r>
            <a:r>
              <a:rPr kumimoji="1" lang="en-US" altLang="ko-KR" sz="800" b="1" dirty="0" err="1">
                <a:solidFill>
                  <a:srgbClr val="CC00FF"/>
                </a:solidFill>
                <a:latin typeface="맑은 고딕" pitchFamily="50" charset="-127"/>
                <a:ea typeface="맑은 고딕" pitchFamily="50" charset="-127"/>
              </a:rPr>
              <a:t>Cyt</a:t>
            </a:r>
            <a:r>
              <a:rPr kumimoji="1" lang="en-US" altLang="ko-KR" sz="800" b="1" dirty="0">
                <a:solidFill>
                  <a:srgbClr val="CC00FF"/>
                </a:solidFill>
                <a:latin typeface="맑은 고딕" pitchFamily="50" charset="-127"/>
                <a:ea typeface="맑은 고딕" pitchFamily="50" charset="-127"/>
              </a:rPr>
              <a:t> b</a:t>
            </a:r>
            <a:r>
              <a:rPr kumimoji="1" lang="en-US" altLang="ko-KR" sz="800" b="1" baseline="-25000" dirty="0">
                <a:solidFill>
                  <a:srgbClr val="CC00FF"/>
                </a:solidFill>
                <a:latin typeface="맑은 고딕" pitchFamily="50" charset="-127"/>
                <a:ea typeface="맑은 고딕" pitchFamily="50" charset="-127"/>
              </a:rPr>
              <a:t>6</a:t>
            </a:r>
            <a:r>
              <a:rPr kumimoji="1" lang="en-US" altLang="ko-KR" sz="800" b="1" dirty="0">
                <a:solidFill>
                  <a:srgbClr val="CC00FF"/>
                </a:solidFill>
                <a:latin typeface="맑은 고딕" pitchFamily="50" charset="-127"/>
                <a:ea typeface="맑은 고딕" pitchFamily="50" charset="-127"/>
              </a:rPr>
              <a:t>f (1.2 X 10</a:t>
            </a:r>
            <a:r>
              <a:rPr kumimoji="1" lang="en-US" altLang="ko-KR" sz="800" b="1" baseline="30000" dirty="0">
                <a:solidFill>
                  <a:srgbClr val="CC00FF"/>
                </a:solidFill>
                <a:latin typeface="맑은 고딕" pitchFamily="50" charset="-127"/>
                <a:ea typeface="맑은 고딕" pitchFamily="50" charset="-127"/>
              </a:rPr>
              <a:t>-9</a:t>
            </a:r>
            <a:r>
              <a:rPr kumimoji="1" lang="en-US" altLang="ko-KR" sz="800" b="1" dirty="0">
                <a:solidFill>
                  <a:srgbClr val="CC00FF"/>
                </a:solidFill>
                <a:latin typeface="맑은 고딕" pitchFamily="50" charset="-127"/>
                <a:ea typeface="맑은 고딕" pitchFamily="50" charset="-127"/>
              </a:rPr>
              <a:t> mol/cm</a:t>
            </a:r>
            <a:r>
              <a:rPr kumimoji="1" lang="en-US" altLang="ko-KR" sz="800" b="1" baseline="30000" dirty="0">
                <a:solidFill>
                  <a:srgbClr val="CC00FF"/>
                </a:solidFill>
                <a:latin typeface="맑은 고딕" pitchFamily="50" charset="-127"/>
                <a:ea typeface="맑은 고딕" pitchFamily="50" charset="-127"/>
              </a:rPr>
              <a:t>2 </a:t>
            </a:r>
            <a:r>
              <a:rPr kumimoji="1" lang="en-US" altLang="ko-KR" sz="800" b="1" dirty="0">
                <a:solidFill>
                  <a:srgbClr val="CC00FF"/>
                </a:solidFill>
                <a:latin typeface="맑은 고딕" pitchFamily="50" charset="-127"/>
                <a:ea typeface="맑은 고딕" pitchFamily="50" charset="-127"/>
              </a:rPr>
              <a:t>)</a:t>
            </a:r>
            <a:endParaRPr kumimoji="1" lang="ko-KR" altLang="en-US" sz="800" b="1" dirty="0">
              <a:solidFill>
                <a:srgbClr val="CC00FF"/>
              </a:solidFill>
              <a:latin typeface="맑은 고딕" pitchFamily="50" charset="-127"/>
              <a:ea typeface="맑은 고딕" pitchFamily="50" charset="-127"/>
            </a:endParaRPr>
          </a:p>
        </p:txBody>
      </p:sp>
      <p:sp>
        <p:nvSpPr>
          <p:cNvPr id="14" name="직사각형 13"/>
          <p:cNvSpPr/>
          <p:nvPr/>
        </p:nvSpPr>
        <p:spPr>
          <a:xfrm>
            <a:off x="2849909" y="1785926"/>
            <a:ext cx="2125903" cy="215444"/>
          </a:xfrm>
          <a:prstGeom prst="rect">
            <a:avLst/>
          </a:prstGeom>
        </p:spPr>
        <p:txBody>
          <a:bodyPr wrap="none">
            <a:spAutoFit/>
          </a:bodyPr>
          <a:lstStyle/>
          <a:p>
            <a:pPr fontAlgn="base">
              <a:spcBef>
                <a:spcPct val="0"/>
              </a:spcBef>
              <a:spcAft>
                <a:spcPct val="0"/>
              </a:spcAft>
            </a:pPr>
            <a:r>
              <a:rPr kumimoji="1" lang="en-US" altLang="ko-KR" sz="800" b="1" dirty="0">
                <a:solidFill>
                  <a:srgbClr val="800080"/>
                </a:solidFill>
                <a:latin typeface="맑은 고딕" pitchFamily="50" charset="-127"/>
                <a:ea typeface="맑은 고딕" pitchFamily="50" charset="-127"/>
              </a:rPr>
              <a:t>0.2 V </a:t>
            </a:r>
            <a:r>
              <a:rPr kumimoji="1" lang="en-US" altLang="ko-KR" sz="800" b="1" dirty="0" err="1">
                <a:solidFill>
                  <a:srgbClr val="800080"/>
                </a:solidFill>
                <a:latin typeface="맑은 고딕" pitchFamily="50" charset="-127"/>
                <a:ea typeface="맑은 고딕" pitchFamily="50" charset="-127"/>
              </a:rPr>
              <a:t>Plastocyanin</a:t>
            </a:r>
            <a:r>
              <a:rPr kumimoji="1" lang="en-US" altLang="ko-KR" sz="800" b="1" dirty="0">
                <a:solidFill>
                  <a:srgbClr val="800080"/>
                </a:solidFill>
                <a:latin typeface="맑은 고딕" pitchFamily="50" charset="-127"/>
                <a:ea typeface="맑은 고딕" pitchFamily="50" charset="-127"/>
              </a:rPr>
              <a:t> (0.6 X 10</a:t>
            </a:r>
            <a:r>
              <a:rPr kumimoji="1" lang="en-US" altLang="ko-KR" sz="800" b="1" baseline="30000" dirty="0">
                <a:solidFill>
                  <a:srgbClr val="800080"/>
                </a:solidFill>
                <a:latin typeface="맑은 고딕" pitchFamily="50" charset="-127"/>
                <a:ea typeface="맑은 고딕" pitchFamily="50" charset="-127"/>
              </a:rPr>
              <a:t>-9</a:t>
            </a:r>
            <a:r>
              <a:rPr kumimoji="1" lang="en-US" altLang="ko-KR" sz="800" b="1" dirty="0">
                <a:solidFill>
                  <a:srgbClr val="800080"/>
                </a:solidFill>
                <a:latin typeface="맑은 고딕" pitchFamily="50" charset="-127"/>
                <a:ea typeface="맑은 고딕" pitchFamily="50" charset="-127"/>
              </a:rPr>
              <a:t> mol/cm</a:t>
            </a:r>
            <a:r>
              <a:rPr kumimoji="1" lang="en-US" altLang="ko-KR" sz="800" b="1" baseline="30000" dirty="0">
                <a:solidFill>
                  <a:srgbClr val="800080"/>
                </a:solidFill>
                <a:latin typeface="맑은 고딕" pitchFamily="50" charset="-127"/>
                <a:ea typeface="맑은 고딕" pitchFamily="50" charset="-127"/>
              </a:rPr>
              <a:t>2</a:t>
            </a:r>
            <a:r>
              <a:rPr kumimoji="1" lang="en-US" altLang="ko-KR" sz="800" b="1" dirty="0">
                <a:solidFill>
                  <a:srgbClr val="800080"/>
                </a:solidFill>
                <a:latin typeface="맑은 고딕" pitchFamily="50" charset="-127"/>
                <a:ea typeface="맑은 고딕" pitchFamily="50" charset="-127"/>
              </a:rPr>
              <a:t>)</a:t>
            </a:r>
            <a:endParaRPr kumimoji="1" lang="ko-KR" altLang="en-US" sz="800" b="1" dirty="0">
              <a:solidFill>
                <a:srgbClr val="800080"/>
              </a:solidFill>
              <a:latin typeface="맑은 고딕" pitchFamily="50" charset="-127"/>
              <a:ea typeface="맑은 고딕" pitchFamily="50" charset="-127"/>
            </a:endParaRPr>
          </a:p>
        </p:txBody>
      </p:sp>
      <p:cxnSp>
        <p:nvCxnSpPr>
          <p:cNvPr id="16" name="직선 화살표 연결선 15"/>
          <p:cNvCxnSpPr>
            <a:stCxn id="12" idx="0"/>
          </p:cNvCxnSpPr>
          <p:nvPr/>
        </p:nvCxnSpPr>
        <p:spPr>
          <a:xfrm rot="5400000" flipH="1" flipV="1">
            <a:off x="2046450" y="1367280"/>
            <a:ext cx="285747" cy="551546"/>
          </a:xfrm>
          <a:prstGeom prst="straightConnector1">
            <a:avLst/>
          </a:prstGeom>
          <a:ln>
            <a:solidFill>
              <a:srgbClr val="CC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직선 화살표 연결선 16"/>
          <p:cNvCxnSpPr>
            <a:stCxn id="14" idx="0"/>
          </p:cNvCxnSpPr>
          <p:nvPr/>
        </p:nvCxnSpPr>
        <p:spPr>
          <a:xfrm rot="16200000" flipV="1">
            <a:off x="3474731" y="1347796"/>
            <a:ext cx="214314" cy="661946"/>
          </a:xfrm>
          <a:prstGeom prst="straightConnector1">
            <a:avLst/>
          </a:prstGeom>
          <a:ln>
            <a:solidFill>
              <a:srgbClr val="80008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직사각형 31"/>
          <p:cNvSpPr/>
          <p:nvPr/>
        </p:nvSpPr>
        <p:spPr>
          <a:xfrm>
            <a:off x="1643042" y="1714488"/>
            <a:ext cx="184731" cy="215444"/>
          </a:xfrm>
          <a:prstGeom prst="rect">
            <a:avLst/>
          </a:prstGeom>
        </p:spPr>
        <p:txBody>
          <a:bodyPr wrap="none">
            <a:spAutoFit/>
          </a:bodyPr>
          <a:lstStyle/>
          <a:p>
            <a:pPr fontAlgn="base">
              <a:spcBef>
                <a:spcPct val="0"/>
              </a:spcBef>
              <a:spcAft>
                <a:spcPct val="0"/>
              </a:spcAft>
            </a:pPr>
            <a:endParaRPr kumimoji="1" lang="ko-KR" altLang="en-US" sz="800" b="1" dirty="0">
              <a:solidFill>
                <a:srgbClr val="CC00FF"/>
              </a:solidFill>
              <a:latin typeface="맑은 고딕" pitchFamily="50" charset="-127"/>
              <a:ea typeface="맑은 고딕" pitchFamily="50" charset="-127"/>
            </a:endParaRPr>
          </a:p>
        </p:txBody>
      </p:sp>
      <p:sp>
        <p:nvSpPr>
          <p:cNvPr id="24" name="직사각형 23"/>
          <p:cNvSpPr/>
          <p:nvPr/>
        </p:nvSpPr>
        <p:spPr>
          <a:xfrm>
            <a:off x="4895121" y="5073174"/>
            <a:ext cx="4143372" cy="338554"/>
          </a:xfrm>
          <a:prstGeom prst="rect">
            <a:avLst/>
          </a:prstGeom>
        </p:spPr>
        <p:txBody>
          <a:bodyPr wrap="square">
            <a:spAutoFit/>
          </a:bodyPr>
          <a:lstStyle/>
          <a:p>
            <a:pPr fontAlgn="base">
              <a:spcBef>
                <a:spcPct val="0"/>
              </a:spcBef>
              <a:spcAft>
                <a:spcPct val="0"/>
              </a:spcAft>
            </a:pPr>
            <a:r>
              <a:rPr kumimoji="1" lang="en-US" altLang="ko-KR" sz="800" b="1" dirty="0">
                <a:solidFill>
                  <a:srgbClr val="000000"/>
                </a:solidFill>
                <a:latin typeface="맑은 고딕" pitchFamily="50" charset="-127"/>
                <a:ea typeface="맑은 고딕" pitchFamily="50" charset="-127"/>
              </a:rPr>
              <a:t>Figure S3. </a:t>
            </a:r>
            <a:r>
              <a:rPr kumimoji="1" lang="en-US" altLang="ko-KR" sz="800" dirty="0">
                <a:solidFill>
                  <a:srgbClr val="000000"/>
                </a:solidFill>
                <a:latin typeface="맑은 고딕" pitchFamily="50" charset="-127"/>
                <a:ea typeface="맑은 고딕" pitchFamily="50" charset="-127"/>
              </a:rPr>
              <a:t>Cyclic </a:t>
            </a:r>
            <a:r>
              <a:rPr kumimoji="1" lang="en-US" altLang="ko-KR" sz="800" dirty="0" err="1">
                <a:solidFill>
                  <a:srgbClr val="000000"/>
                </a:solidFill>
                <a:latin typeface="맑은 고딕" pitchFamily="50" charset="-127"/>
                <a:ea typeface="맑은 고딕" pitchFamily="50" charset="-127"/>
              </a:rPr>
              <a:t>voltammograms</a:t>
            </a:r>
            <a:r>
              <a:rPr kumimoji="1" lang="en-US" altLang="ko-KR" sz="800" dirty="0">
                <a:solidFill>
                  <a:srgbClr val="000000"/>
                </a:solidFill>
                <a:latin typeface="맑은 고딕" pitchFamily="50" charset="-127"/>
                <a:ea typeface="맑은 고딕" pitchFamily="50" charset="-127"/>
              </a:rPr>
              <a:t> of </a:t>
            </a:r>
            <a:r>
              <a:rPr kumimoji="1" lang="en-US" altLang="ko-KR" sz="800" dirty="0" err="1">
                <a:solidFill>
                  <a:srgbClr val="000000"/>
                </a:solidFill>
                <a:latin typeface="맑은 고딕" pitchFamily="50" charset="-127"/>
                <a:ea typeface="맑은 고딕" pitchFamily="50" charset="-127"/>
              </a:rPr>
              <a:t>thylakoid</a:t>
            </a:r>
            <a:r>
              <a:rPr kumimoji="1" lang="en-US" altLang="ko-KR" sz="800" dirty="0">
                <a:solidFill>
                  <a:srgbClr val="000000"/>
                </a:solidFill>
                <a:latin typeface="맑은 고딕" pitchFamily="50" charset="-127"/>
                <a:ea typeface="맑은 고딕" pitchFamily="50" charset="-127"/>
              </a:rPr>
              <a:t>-MWNT composites in the presence and absence of 10 </a:t>
            </a:r>
            <a:r>
              <a:rPr kumimoji="1" lang="en-US" altLang="ko-KR" sz="800" dirty="0" err="1">
                <a:solidFill>
                  <a:srgbClr val="000000"/>
                </a:solidFill>
                <a:latin typeface="맑은 고딕" pitchFamily="50" charset="-127"/>
                <a:ea typeface="맑은 고딕" pitchFamily="50" charset="-127"/>
              </a:rPr>
              <a:t>mM</a:t>
            </a:r>
            <a:r>
              <a:rPr kumimoji="1" lang="en-US" altLang="ko-KR" sz="800" dirty="0">
                <a:solidFill>
                  <a:srgbClr val="000000"/>
                </a:solidFill>
                <a:latin typeface="맑은 고딕" pitchFamily="50" charset="-127"/>
                <a:ea typeface="맑은 고딕" pitchFamily="50" charset="-127"/>
              </a:rPr>
              <a:t> KCN as </a:t>
            </a:r>
            <a:r>
              <a:rPr kumimoji="1" lang="en-US" altLang="ko-KR" sz="800" dirty="0" err="1">
                <a:solidFill>
                  <a:srgbClr val="000000"/>
                </a:solidFill>
                <a:latin typeface="맑은 고딕" pitchFamily="50" charset="-127"/>
                <a:ea typeface="맑은 고딕" pitchFamily="50" charset="-127"/>
              </a:rPr>
              <a:t>plastocyanic</a:t>
            </a:r>
            <a:r>
              <a:rPr kumimoji="1" lang="en-US" altLang="ko-KR" sz="800" dirty="0">
                <a:solidFill>
                  <a:srgbClr val="000000"/>
                </a:solidFill>
                <a:latin typeface="맑은 고딕" pitchFamily="50" charset="-127"/>
                <a:ea typeface="맑은 고딕" pitchFamily="50" charset="-127"/>
              </a:rPr>
              <a:t> inhibitor. </a:t>
            </a:r>
            <a:endParaRPr kumimoji="1" lang="ko-KR" altLang="en-US" sz="800" dirty="0">
              <a:solidFill>
                <a:srgbClr val="000000"/>
              </a:solidFill>
              <a:latin typeface="맑은 고딕" pitchFamily="50" charset="-127"/>
              <a:ea typeface="맑은 고딕" pitchFamily="50" charset="-127"/>
            </a:endParaRPr>
          </a:p>
        </p:txBody>
      </p:sp>
      <p:sp>
        <p:nvSpPr>
          <p:cNvPr id="26" name="타원 25"/>
          <p:cNvSpPr/>
          <p:nvPr/>
        </p:nvSpPr>
        <p:spPr>
          <a:xfrm>
            <a:off x="6276002" y="1774203"/>
            <a:ext cx="510576" cy="654665"/>
          </a:xfrm>
          <a:prstGeom prst="ellipse">
            <a:avLst/>
          </a:prstGeom>
          <a:no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dirty="0">
              <a:solidFill>
                <a:srgbClr val="FFFFFF"/>
              </a:solidFill>
            </a:endParaRPr>
          </a:p>
        </p:txBody>
      </p:sp>
      <p:sp>
        <p:nvSpPr>
          <p:cNvPr id="28" name="직사각형 27"/>
          <p:cNvSpPr/>
          <p:nvPr/>
        </p:nvSpPr>
        <p:spPr>
          <a:xfrm>
            <a:off x="6996428" y="1921637"/>
            <a:ext cx="1124026" cy="215444"/>
          </a:xfrm>
          <a:prstGeom prst="rect">
            <a:avLst/>
          </a:prstGeom>
        </p:spPr>
        <p:txBody>
          <a:bodyPr wrap="none">
            <a:spAutoFit/>
          </a:bodyPr>
          <a:lstStyle/>
          <a:p>
            <a:pPr fontAlgn="base">
              <a:spcBef>
                <a:spcPct val="0"/>
              </a:spcBef>
              <a:spcAft>
                <a:spcPct val="0"/>
              </a:spcAft>
            </a:pPr>
            <a:r>
              <a:rPr kumimoji="1" lang="en-US" altLang="ko-KR" sz="800" b="1" dirty="0">
                <a:solidFill>
                  <a:srgbClr val="800080"/>
                </a:solidFill>
                <a:latin typeface="맑은 고딕" pitchFamily="50" charset="-127"/>
                <a:ea typeface="맑은 고딕" pitchFamily="50" charset="-127"/>
              </a:rPr>
              <a:t>0.2 V </a:t>
            </a:r>
            <a:r>
              <a:rPr kumimoji="1" lang="en-US" altLang="ko-KR" sz="800" b="1" dirty="0" err="1">
                <a:solidFill>
                  <a:srgbClr val="800080"/>
                </a:solidFill>
                <a:latin typeface="맑은 고딕" pitchFamily="50" charset="-127"/>
                <a:ea typeface="맑은 고딕" pitchFamily="50" charset="-127"/>
              </a:rPr>
              <a:t>Plastocyanin</a:t>
            </a:r>
            <a:r>
              <a:rPr kumimoji="1" lang="en-US" altLang="ko-KR" sz="800" b="1" dirty="0">
                <a:solidFill>
                  <a:srgbClr val="800080"/>
                </a:solidFill>
                <a:latin typeface="맑은 고딕" pitchFamily="50" charset="-127"/>
                <a:ea typeface="맑은 고딕" pitchFamily="50" charset="-127"/>
              </a:rPr>
              <a:t> </a:t>
            </a:r>
            <a:endParaRPr kumimoji="1" lang="ko-KR" altLang="en-US" sz="800" dirty="0">
              <a:solidFill>
                <a:srgbClr val="000000"/>
              </a:solidFill>
              <a:latin typeface="맑은 고딕" pitchFamily="50" charset="-127"/>
              <a:ea typeface="맑은 고딕" pitchFamily="50" charset="-127"/>
            </a:endParaRPr>
          </a:p>
        </p:txBody>
      </p:sp>
      <p:cxnSp>
        <p:nvCxnSpPr>
          <p:cNvPr id="29" name="직선 화살표 연결선 28"/>
          <p:cNvCxnSpPr>
            <a:stCxn id="28" idx="1"/>
            <a:endCxn id="26" idx="6"/>
          </p:cNvCxnSpPr>
          <p:nvPr/>
        </p:nvCxnSpPr>
        <p:spPr>
          <a:xfrm rot="10800000" flipV="1">
            <a:off x="6786578" y="2029358"/>
            <a:ext cx="209850" cy="72177"/>
          </a:xfrm>
          <a:prstGeom prst="straightConnector1">
            <a:avLst/>
          </a:prstGeom>
          <a:ln>
            <a:solidFill>
              <a:srgbClr val="80008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직사각형 35"/>
          <p:cNvSpPr/>
          <p:nvPr/>
        </p:nvSpPr>
        <p:spPr>
          <a:xfrm>
            <a:off x="4483809" y="5582968"/>
            <a:ext cx="4500594" cy="1077218"/>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KCN inhibits the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plastocyanin</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activity in photosynthesis by blocking its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Cu</a:t>
            </a:r>
            <a:r>
              <a:rPr kumimoji="1" lang="en-US" altLang="ko-KR" sz="1600" baseline="30000" dirty="0" err="1">
                <a:solidFill>
                  <a:srgbClr val="000000"/>
                </a:solidFill>
                <a:latin typeface="Times New Roman" panose="02020603050405020304" pitchFamily="18" charset="0"/>
                <a:ea typeface="맑은 고딕" pitchFamily="50" charset="-127"/>
                <a:cs typeface="Times New Roman" panose="02020603050405020304" pitchFamily="18" charset="0"/>
              </a:rPr>
              <a:t>I</a:t>
            </a:r>
            <a:r>
              <a:rPr kumimoji="1" lang="en-US" altLang="ko-KR" sz="16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/II</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active site at high concentrations (&gt;10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mM</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and high pH values (&gt;7.5).</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23" name="직사각형 22"/>
          <p:cNvSpPr/>
          <p:nvPr/>
        </p:nvSpPr>
        <p:spPr>
          <a:xfrm>
            <a:off x="7072330" y="2143116"/>
            <a:ext cx="898003" cy="215444"/>
          </a:xfrm>
          <a:prstGeom prst="rect">
            <a:avLst/>
          </a:prstGeom>
        </p:spPr>
        <p:txBody>
          <a:bodyPr wrap="none">
            <a:spAutoFit/>
          </a:bodyPr>
          <a:lstStyle/>
          <a:p>
            <a:pPr fontAlgn="base">
              <a:spcBef>
                <a:spcPct val="0"/>
              </a:spcBef>
              <a:spcAft>
                <a:spcPct val="0"/>
              </a:spcAft>
            </a:pPr>
            <a:r>
              <a:rPr kumimoji="1" lang="en-US" altLang="ko-KR" sz="800" b="1" dirty="0">
                <a:solidFill>
                  <a:srgbClr val="FF0000"/>
                </a:solidFill>
                <a:latin typeface="맑은 고딕" pitchFamily="50" charset="-127"/>
                <a:ea typeface="맑은 고딕" pitchFamily="50" charset="-127"/>
              </a:rPr>
              <a:t>73% reduction</a:t>
            </a:r>
            <a:endParaRPr kumimoji="1" lang="ko-KR" altLang="en-US" sz="800" b="1" dirty="0">
              <a:solidFill>
                <a:srgbClr val="FF0000"/>
              </a:solidFill>
              <a:latin typeface="맑은 고딕" pitchFamily="50" charset="-127"/>
              <a:ea typeface="맑은 고딕" pitchFamily="50" charset="-127"/>
            </a:endParaRPr>
          </a:p>
        </p:txBody>
      </p:sp>
    </p:spTree>
    <p:extLst>
      <p:ext uri="{BB962C8B-B14F-4D97-AF65-F5344CB8AC3E}">
        <p14:creationId xmlns:p14="http://schemas.microsoft.com/office/powerpoint/2010/main" val="3767478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002060"/>
              </a:solidFill>
              <a:effectLst>
                <a:reflection blurRad="6350" stA="55000" endA="300" endPos="45500" dir="5400000" sy="-100000" algn="bl" rotWithShape="0"/>
              </a:effectLst>
              <a:latin typeface="돋움" pitchFamily="50" charset="-127"/>
              <a:ea typeface="돋움" pitchFamily="50" charset="-127"/>
            </a:endParaRPr>
          </a:p>
        </p:txBody>
      </p:sp>
      <p:pic>
        <p:nvPicPr>
          <p:cNvPr id="20" name="그림 12" descr="번짐버튼B.png"/>
          <p:cNvPicPr>
            <a:picLocks noChangeAspect="1"/>
          </p:cNvPicPr>
          <p:nvPr/>
        </p:nvPicPr>
        <p:blipFill>
          <a:blip r:embed="rId3" cstate="print"/>
          <a:srcRect/>
          <a:stretch>
            <a:fillRect/>
          </a:stretch>
        </p:blipFill>
        <p:spPr bwMode="auto">
          <a:xfrm>
            <a:off x="322986" y="285750"/>
            <a:ext cx="314325" cy="314325"/>
          </a:xfrm>
          <a:prstGeom prst="rect">
            <a:avLst/>
          </a:prstGeom>
          <a:noFill/>
          <a:ln w="9525">
            <a:noFill/>
            <a:miter lim="800000"/>
            <a:headEnd/>
            <a:tailEnd/>
          </a:ln>
        </p:spPr>
      </p:pic>
      <p:pic>
        <p:nvPicPr>
          <p:cNvPr id="6146" name="Picture 2"/>
          <p:cNvPicPr>
            <a:picLocks noChangeAspect="1" noChangeArrowheads="1"/>
          </p:cNvPicPr>
          <p:nvPr/>
        </p:nvPicPr>
        <p:blipFill>
          <a:blip r:embed="rId4">
            <a:lum contrast="10000"/>
          </a:blip>
          <a:srcRect/>
          <a:stretch>
            <a:fillRect/>
          </a:stretch>
        </p:blipFill>
        <p:spPr bwMode="auto">
          <a:xfrm>
            <a:off x="142876" y="763905"/>
            <a:ext cx="4071934" cy="5777071"/>
          </a:xfrm>
          <a:prstGeom prst="rect">
            <a:avLst/>
          </a:prstGeom>
          <a:noFill/>
          <a:ln w="9525">
            <a:noFill/>
            <a:miter lim="800000"/>
            <a:headEnd/>
            <a:tailEnd/>
          </a:ln>
          <a:effectLst/>
        </p:spPr>
      </p:pic>
      <p:sp>
        <p:nvSpPr>
          <p:cNvPr id="32" name="직사각형 31"/>
          <p:cNvSpPr/>
          <p:nvPr/>
        </p:nvSpPr>
        <p:spPr>
          <a:xfrm>
            <a:off x="1643042" y="1714488"/>
            <a:ext cx="184731" cy="215444"/>
          </a:xfrm>
          <a:prstGeom prst="rect">
            <a:avLst/>
          </a:prstGeom>
        </p:spPr>
        <p:txBody>
          <a:bodyPr wrap="none">
            <a:spAutoFit/>
          </a:bodyPr>
          <a:lstStyle/>
          <a:p>
            <a:pPr fontAlgn="base">
              <a:spcBef>
                <a:spcPct val="0"/>
              </a:spcBef>
              <a:spcAft>
                <a:spcPct val="0"/>
              </a:spcAft>
            </a:pPr>
            <a:endParaRPr kumimoji="1" lang="ko-KR" altLang="en-US" sz="800" b="1" dirty="0">
              <a:solidFill>
                <a:srgbClr val="CC00FF"/>
              </a:solidFill>
              <a:latin typeface="맑은 고딕" pitchFamily="50" charset="-127"/>
              <a:ea typeface="맑은 고딕" pitchFamily="50" charset="-127"/>
            </a:endParaRPr>
          </a:p>
        </p:txBody>
      </p:sp>
      <p:pic>
        <p:nvPicPr>
          <p:cNvPr id="21" name="Picture 2"/>
          <p:cNvPicPr>
            <a:picLocks noChangeAspect="1" noChangeArrowheads="1"/>
          </p:cNvPicPr>
          <p:nvPr/>
        </p:nvPicPr>
        <p:blipFill>
          <a:blip r:embed="rId5"/>
          <a:srcRect/>
          <a:stretch>
            <a:fillRect/>
          </a:stretch>
        </p:blipFill>
        <p:spPr bwMode="auto">
          <a:xfrm>
            <a:off x="4143372" y="1016484"/>
            <a:ext cx="5000628" cy="3269772"/>
          </a:xfrm>
          <a:prstGeom prst="rect">
            <a:avLst/>
          </a:prstGeom>
          <a:noFill/>
          <a:ln w="9525">
            <a:noFill/>
            <a:miter lim="800000"/>
            <a:headEnd/>
            <a:tailEnd/>
          </a:ln>
          <a:effectLst/>
        </p:spPr>
      </p:pic>
      <p:sp>
        <p:nvSpPr>
          <p:cNvPr id="22" name="직사각형 21"/>
          <p:cNvSpPr/>
          <p:nvPr/>
        </p:nvSpPr>
        <p:spPr>
          <a:xfrm>
            <a:off x="4143372" y="4500570"/>
            <a:ext cx="5000628" cy="2315827"/>
          </a:xfrm>
          <a:prstGeom prst="rect">
            <a:avLst/>
          </a:prstGeom>
        </p:spPr>
        <p:txBody>
          <a:bodyPr wrap="square">
            <a:spAutoFit/>
          </a:bodyPr>
          <a:lstStyle/>
          <a:p>
            <a:pPr fontAlgn="base">
              <a:spcBef>
                <a:spcPct val="0"/>
              </a:spcBef>
              <a:spcAft>
                <a:spcPct val="0"/>
              </a:spcAft>
            </a:pPr>
            <a:r>
              <a:rPr kumimoji="1" lang="en-US" altLang="ko-KR" sz="1400" dirty="0">
                <a:solidFill>
                  <a:srgbClr val="008000"/>
                </a:solidFill>
                <a:latin typeface="Times New Roman" panose="02020603050405020304" pitchFamily="18" charset="0"/>
                <a:ea typeface="맑은 고딕" pitchFamily="50" charset="-127"/>
                <a:cs typeface="Times New Roman" panose="02020603050405020304" pitchFamily="18" charset="0"/>
              </a:rPr>
              <a:t>Electron transport pathway (c) </a:t>
            </a:r>
          </a:p>
          <a:p>
            <a:pPr fontAlgn="base">
              <a:spcBef>
                <a:spcPct val="0"/>
              </a:spcBef>
              <a:spcAft>
                <a:spcPct val="0"/>
              </a:spcAft>
            </a:pPr>
            <a:endParaRPr kumimoji="1" lang="en-US" altLang="ko-KR" sz="14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fontAlgn="base">
              <a:spcBef>
                <a:spcPct val="0"/>
              </a:spcBef>
              <a:spcAft>
                <a:spcPct val="0"/>
              </a:spcAft>
            </a:pPr>
            <a:r>
              <a:rPr kumimoji="1" lang="en-US" altLang="ko-KR" sz="1400" dirty="0">
                <a:solidFill>
                  <a:srgbClr val="008000"/>
                </a:solidFill>
                <a:latin typeface="Times New Roman" panose="02020603050405020304" pitchFamily="18" charset="0"/>
                <a:ea typeface="맑은 고딕" pitchFamily="50" charset="-127"/>
                <a:cs typeface="Times New Roman" panose="02020603050405020304" pitchFamily="18" charset="0"/>
              </a:rPr>
              <a:t>PSII → </a:t>
            </a:r>
            <a:r>
              <a:rPr kumimoji="1" lang="en-US" altLang="ko-KR" sz="1400" dirty="0" err="1">
                <a:solidFill>
                  <a:srgbClr val="008000"/>
                </a:solidFill>
                <a:latin typeface="Times New Roman" panose="02020603050405020304" pitchFamily="18" charset="0"/>
                <a:ea typeface="맑은 고딕" pitchFamily="50" charset="-127"/>
                <a:cs typeface="Times New Roman" panose="02020603050405020304" pitchFamily="18" charset="0"/>
              </a:rPr>
              <a:t>plastoquinone</a:t>
            </a:r>
            <a:r>
              <a:rPr kumimoji="1" lang="en-US" altLang="ko-KR" sz="1400" dirty="0">
                <a:solidFill>
                  <a:srgbClr val="008000"/>
                </a:solidFill>
                <a:latin typeface="Times New Roman" panose="02020603050405020304" pitchFamily="18" charset="0"/>
                <a:ea typeface="맑은 고딕" pitchFamily="50" charset="-127"/>
                <a:cs typeface="Times New Roman" panose="02020603050405020304" pitchFamily="18" charset="0"/>
              </a:rPr>
              <a:t> → </a:t>
            </a:r>
            <a:r>
              <a:rPr kumimoji="1" lang="en-US" altLang="ko-KR" sz="1400" dirty="0" err="1">
                <a:solidFill>
                  <a:srgbClr val="008000"/>
                </a:solidFill>
                <a:latin typeface="Times New Roman" panose="02020603050405020304" pitchFamily="18" charset="0"/>
                <a:ea typeface="맑은 고딕" pitchFamily="50" charset="-127"/>
                <a:cs typeface="Times New Roman" panose="02020603050405020304" pitchFamily="18" charset="0"/>
              </a:rPr>
              <a:t>cyt</a:t>
            </a:r>
            <a:r>
              <a:rPr kumimoji="1" lang="en-US" altLang="ko-KR" sz="1400" dirty="0">
                <a:solidFill>
                  <a:srgbClr val="008000"/>
                </a:solidFill>
                <a:latin typeface="Times New Roman" panose="02020603050405020304" pitchFamily="18" charset="0"/>
                <a:ea typeface="맑은 고딕" pitchFamily="50" charset="-127"/>
                <a:cs typeface="Times New Roman" panose="02020603050405020304" pitchFamily="18" charset="0"/>
              </a:rPr>
              <a:t> b6f/</a:t>
            </a:r>
            <a:r>
              <a:rPr kumimoji="1" lang="en-US" altLang="ko-KR" sz="1400" dirty="0" err="1">
                <a:solidFill>
                  <a:srgbClr val="008000"/>
                </a:solidFill>
                <a:latin typeface="Times New Roman" panose="02020603050405020304" pitchFamily="18" charset="0"/>
                <a:ea typeface="맑은 고딕" pitchFamily="50" charset="-127"/>
                <a:cs typeface="Times New Roman" panose="02020603050405020304" pitchFamily="18" charset="0"/>
              </a:rPr>
              <a:t>plastocyanin</a:t>
            </a:r>
            <a:r>
              <a:rPr kumimoji="1" lang="en-US" altLang="ko-KR" sz="1400" dirty="0">
                <a:solidFill>
                  <a:srgbClr val="008000"/>
                </a:solidFill>
                <a:latin typeface="Times New Roman" panose="02020603050405020304" pitchFamily="18" charset="0"/>
                <a:ea typeface="맑은 고딕" pitchFamily="50" charset="-127"/>
                <a:cs typeface="Times New Roman" panose="02020603050405020304" pitchFamily="18" charset="0"/>
              </a:rPr>
              <a:t> → [Fe(CN)</a:t>
            </a:r>
            <a:r>
              <a:rPr kumimoji="1" lang="en-US" altLang="ko-KR" sz="1400" baseline="-25000" dirty="0">
                <a:solidFill>
                  <a:srgbClr val="008000"/>
                </a:solidFill>
                <a:latin typeface="Times New Roman" panose="02020603050405020304" pitchFamily="18" charset="0"/>
                <a:ea typeface="맑은 고딕" pitchFamily="50" charset="-127"/>
                <a:cs typeface="Times New Roman" panose="02020603050405020304" pitchFamily="18" charset="0"/>
              </a:rPr>
              <a:t>6</a:t>
            </a:r>
            <a:r>
              <a:rPr kumimoji="1" lang="en-US" altLang="ko-KR" sz="1400" dirty="0">
                <a:solidFill>
                  <a:srgbClr val="008000"/>
                </a:solidFill>
                <a:latin typeface="Times New Roman" panose="02020603050405020304" pitchFamily="18" charset="0"/>
                <a:ea typeface="맑은 고딕" pitchFamily="50" charset="-127"/>
                <a:cs typeface="Times New Roman" panose="02020603050405020304" pitchFamily="18" charset="0"/>
              </a:rPr>
              <a:t>]</a:t>
            </a:r>
            <a:r>
              <a:rPr kumimoji="1" lang="en-US" altLang="ko-KR" sz="1400" baseline="30000" dirty="0">
                <a:solidFill>
                  <a:srgbClr val="008000"/>
                </a:solidFill>
                <a:latin typeface="Times New Roman" panose="02020603050405020304" pitchFamily="18" charset="0"/>
                <a:ea typeface="맑은 고딕" pitchFamily="50" charset="-127"/>
                <a:cs typeface="Times New Roman" panose="02020603050405020304" pitchFamily="18" charset="0"/>
              </a:rPr>
              <a:t>3-/4-</a:t>
            </a:r>
            <a:r>
              <a:rPr kumimoji="1" lang="en-US" altLang="ko-KR" sz="1400" dirty="0">
                <a:solidFill>
                  <a:srgbClr val="008000"/>
                </a:solidFill>
                <a:latin typeface="Times New Roman" panose="02020603050405020304" pitchFamily="18" charset="0"/>
                <a:ea typeface="맑은 고딕" pitchFamily="50" charset="-127"/>
                <a:cs typeface="Times New Roman" panose="02020603050405020304" pitchFamily="18" charset="0"/>
              </a:rPr>
              <a:t> → MWNT → electrode.</a:t>
            </a:r>
          </a:p>
          <a:p>
            <a:pPr fontAlgn="base">
              <a:spcBef>
                <a:spcPct val="0"/>
              </a:spcBef>
              <a:spcAft>
                <a:spcPct val="0"/>
              </a:spcAft>
            </a:pPr>
            <a:endParaRPr kumimoji="1" lang="en-US" altLang="ko-KR" sz="14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fontAlgn="base">
              <a:spcBef>
                <a:spcPct val="0"/>
              </a:spcBef>
              <a:spcAft>
                <a:spcPct val="0"/>
              </a:spcAft>
            </a:pPr>
            <a:endParaRPr kumimoji="1" lang="en-US" altLang="ko-KR" sz="14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fontAlgn="base">
              <a:lnSpc>
                <a:spcPct val="150000"/>
              </a:lnSpc>
              <a:spcBef>
                <a:spcPct val="0"/>
              </a:spcBef>
              <a:spcAft>
                <a:spcPct val="0"/>
              </a:spcAft>
            </a:pPr>
            <a:r>
              <a:rPr kumimoji="1" lang="en-US" altLang="ko-KR" sz="1400" dirty="0">
                <a:solidFill>
                  <a:srgbClr val="000000"/>
                </a:solidFill>
                <a:latin typeface="Times New Roman" panose="02020603050405020304" pitchFamily="18" charset="0"/>
                <a:ea typeface="맑은 고딕" pitchFamily="50" charset="-127"/>
                <a:cs typeface="Times New Roman" panose="02020603050405020304" pitchFamily="18" charset="0"/>
              </a:rPr>
              <a:t>Upon illumination the peak currents for their reactions increased by </a:t>
            </a:r>
            <a:r>
              <a:rPr kumimoji="1" lang="en-US" altLang="ko-KR" sz="1400" dirty="0">
                <a:solidFill>
                  <a:srgbClr val="FF0000"/>
                </a:solidFill>
                <a:latin typeface="Times New Roman" panose="02020603050405020304" pitchFamily="18" charset="0"/>
                <a:ea typeface="맑은 고딕" pitchFamily="50" charset="-127"/>
                <a:cs typeface="Times New Roman" panose="02020603050405020304" pitchFamily="18" charset="0"/>
              </a:rPr>
              <a:t>1.0 (</a:t>
            </a:r>
            <a:r>
              <a:rPr kumimoji="1" lang="en-US" altLang="ko-KR" sz="1400" dirty="0" err="1">
                <a:solidFill>
                  <a:srgbClr val="FF0000"/>
                </a:solidFill>
                <a:latin typeface="Times New Roman" panose="02020603050405020304" pitchFamily="18" charset="0"/>
                <a:ea typeface="맑은 고딕" pitchFamily="50" charset="-127"/>
                <a:cs typeface="Times New Roman" panose="02020603050405020304" pitchFamily="18" charset="0"/>
              </a:rPr>
              <a:t>I</a:t>
            </a:r>
            <a:r>
              <a:rPr kumimoji="1" lang="en-US" altLang="ko-KR" sz="1400" baseline="-25000" dirty="0" err="1">
                <a:solidFill>
                  <a:srgbClr val="FF0000"/>
                </a:solidFill>
                <a:latin typeface="Times New Roman" panose="02020603050405020304" pitchFamily="18" charset="0"/>
                <a:ea typeface="맑은 고딕" pitchFamily="50" charset="-127"/>
                <a:cs typeface="Times New Roman" panose="02020603050405020304" pitchFamily="18" charset="0"/>
              </a:rPr>
              <a:t>pa</a:t>
            </a:r>
            <a:r>
              <a:rPr kumimoji="1" lang="en-US" altLang="ko-KR" sz="1400" dirty="0">
                <a:solidFill>
                  <a:srgbClr val="FF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400" dirty="0">
                <a:solidFill>
                  <a:srgbClr val="000000"/>
                </a:solidFill>
                <a:latin typeface="Times New Roman" panose="02020603050405020304" pitchFamily="18" charset="0"/>
                <a:ea typeface="맑은 고딕" pitchFamily="50" charset="-127"/>
                <a:cs typeface="Times New Roman" panose="02020603050405020304" pitchFamily="18" charset="0"/>
              </a:rPr>
              <a:t>and </a:t>
            </a:r>
            <a:r>
              <a:rPr kumimoji="1" lang="en-US" altLang="ko-KR" sz="1400" dirty="0">
                <a:solidFill>
                  <a:srgbClr val="0000FF"/>
                </a:solidFill>
                <a:latin typeface="Times New Roman" panose="02020603050405020304" pitchFamily="18" charset="0"/>
                <a:ea typeface="맑은 고딕" pitchFamily="50" charset="-127"/>
                <a:cs typeface="Times New Roman" panose="02020603050405020304" pitchFamily="18" charset="0"/>
              </a:rPr>
              <a:t>0.2 (</a:t>
            </a:r>
            <a:r>
              <a:rPr kumimoji="1" lang="en-US" altLang="ko-KR" sz="1400" dirty="0" err="1">
                <a:solidFill>
                  <a:srgbClr val="0000FF"/>
                </a:solidFill>
                <a:latin typeface="Times New Roman" panose="02020603050405020304" pitchFamily="18" charset="0"/>
                <a:ea typeface="맑은 고딕" pitchFamily="50" charset="-127"/>
                <a:cs typeface="Times New Roman" panose="02020603050405020304" pitchFamily="18" charset="0"/>
              </a:rPr>
              <a:t>I</a:t>
            </a:r>
            <a:r>
              <a:rPr kumimoji="1" lang="en-US" altLang="ko-KR" sz="1400" baseline="-25000" dirty="0" err="1">
                <a:solidFill>
                  <a:srgbClr val="0000FF"/>
                </a:solidFill>
                <a:latin typeface="Times New Roman" panose="02020603050405020304" pitchFamily="18" charset="0"/>
                <a:ea typeface="맑은 고딕" pitchFamily="50" charset="-127"/>
                <a:cs typeface="Times New Roman" panose="02020603050405020304" pitchFamily="18" charset="0"/>
              </a:rPr>
              <a:t>pc</a:t>
            </a:r>
            <a:r>
              <a:rPr kumimoji="1" lang="en-US" altLang="ko-KR" sz="1400" dirty="0">
                <a:solidFill>
                  <a:srgbClr val="0000FF"/>
                </a:solidFill>
                <a:latin typeface="Times New Roman" panose="02020603050405020304" pitchFamily="18" charset="0"/>
                <a:ea typeface="맑은 고딕" pitchFamily="50" charset="-127"/>
                <a:cs typeface="Times New Roman" panose="02020603050405020304" pitchFamily="18" charset="0"/>
              </a:rPr>
              <a:t>) </a:t>
            </a:r>
            <a:r>
              <a:rPr kumimoji="1" lang="el-GR" altLang="ko-KR" sz="1400" dirty="0">
                <a:solidFill>
                  <a:srgbClr val="000000"/>
                </a:solidFill>
                <a:latin typeface="Times New Roman" panose="02020603050405020304" pitchFamily="18" charset="0"/>
                <a:ea typeface="맑은 고딕" pitchFamily="50" charset="-127"/>
                <a:cs typeface="Times New Roman" panose="02020603050405020304" pitchFamily="18" charset="0"/>
              </a:rPr>
              <a:t>μ</a:t>
            </a:r>
            <a:r>
              <a:rPr kumimoji="1" lang="en-US" altLang="ko-KR" sz="1400" dirty="0">
                <a:solidFill>
                  <a:srgbClr val="000000"/>
                </a:solidFill>
                <a:latin typeface="Times New Roman" panose="02020603050405020304" pitchFamily="18" charset="0"/>
                <a:ea typeface="맑은 고딕" pitchFamily="50" charset="-127"/>
                <a:cs typeface="Times New Roman" panose="02020603050405020304" pitchFamily="18" charset="0"/>
              </a:rPr>
              <a:t>A respectively, indicative of photo-catalysis by immobilized </a:t>
            </a:r>
            <a:r>
              <a:rPr kumimoji="1" lang="en-US" altLang="ko-KR" sz="1400" dirty="0" err="1">
                <a:solidFill>
                  <a:srgbClr val="000000"/>
                </a:solidFill>
                <a:latin typeface="Times New Roman" panose="02020603050405020304" pitchFamily="18" charset="0"/>
                <a:ea typeface="맑은 고딕" pitchFamily="50" charset="-127"/>
                <a:cs typeface="Times New Roman" panose="02020603050405020304" pitchFamily="18" charset="0"/>
              </a:rPr>
              <a:t>thylakoids</a:t>
            </a:r>
            <a:r>
              <a:rPr kumimoji="1" lang="en-US" altLang="ko-KR" sz="1400" dirty="0">
                <a:solidFill>
                  <a:srgbClr val="000000"/>
                </a:solidFill>
                <a:latin typeface="Times New Roman" panose="02020603050405020304" pitchFamily="18" charset="0"/>
                <a:ea typeface="맑은 고딕" pitchFamily="50" charset="-127"/>
                <a:cs typeface="Times New Roman" panose="02020603050405020304" pitchFamily="18" charset="0"/>
              </a:rPr>
              <a:t>.</a:t>
            </a:r>
            <a:endParaRPr kumimoji="1" lang="ko-KR" altLang="en-US" sz="14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23" name="직사각형 22"/>
          <p:cNvSpPr/>
          <p:nvPr/>
        </p:nvSpPr>
        <p:spPr>
          <a:xfrm>
            <a:off x="1071538" y="4714884"/>
            <a:ext cx="1213794" cy="230832"/>
          </a:xfrm>
          <a:prstGeom prst="rect">
            <a:avLst/>
          </a:prstGeom>
        </p:spPr>
        <p:txBody>
          <a:bodyPr wrap="none">
            <a:spAutoFit/>
          </a:bodyPr>
          <a:lstStyle/>
          <a:p>
            <a:pPr fontAlgn="base">
              <a:spcBef>
                <a:spcPct val="0"/>
              </a:spcBef>
              <a:spcAft>
                <a:spcPct val="0"/>
              </a:spcAft>
            </a:pPr>
            <a:r>
              <a:rPr kumimoji="1" lang="en-US" altLang="ko-KR" sz="900" b="1" dirty="0">
                <a:solidFill>
                  <a:srgbClr val="0000FF"/>
                </a:solidFill>
                <a:latin typeface="맑은 고딕" pitchFamily="50" charset="-127"/>
                <a:ea typeface="맑은 고딕" pitchFamily="50" charset="-127"/>
              </a:rPr>
              <a:t>Oxygen reduction </a:t>
            </a:r>
            <a:endParaRPr kumimoji="1" lang="ko-KR" altLang="en-US" sz="900" b="1" dirty="0">
              <a:solidFill>
                <a:srgbClr val="0000FF"/>
              </a:solidFill>
              <a:latin typeface="맑은 고딕" pitchFamily="50" charset="-127"/>
              <a:ea typeface="맑은 고딕" pitchFamily="50" charset="-127"/>
            </a:endParaRPr>
          </a:p>
        </p:txBody>
      </p:sp>
      <p:sp>
        <p:nvSpPr>
          <p:cNvPr id="25" name="직사각형 24"/>
          <p:cNvSpPr/>
          <p:nvPr/>
        </p:nvSpPr>
        <p:spPr>
          <a:xfrm>
            <a:off x="2608782" y="3429000"/>
            <a:ext cx="1452642" cy="230832"/>
          </a:xfrm>
          <a:prstGeom prst="rect">
            <a:avLst/>
          </a:prstGeom>
        </p:spPr>
        <p:txBody>
          <a:bodyPr wrap="none">
            <a:spAutoFit/>
          </a:bodyPr>
          <a:lstStyle/>
          <a:p>
            <a:pPr fontAlgn="base">
              <a:spcBef>
                <a:spcPct val="0"/>
              </a:spcBef>
              <a:spcAft>
                <a:spcPct val="0"/>
              </a:spcAft>
            </a:pPr>
            <a:r>
              <a:rPr kumimoji="1" lang="en-US" altLang="ko-KR" sz="900" b="1" dirty="0" err="1">
                <a:solidFill>
                  <a:srgbClr val="FF0000"/>
                </a:solidFill>
                <a:latin typeface="맑은 고딕" pitchFamily="50" charset="-127"/>
                <a:ea typeface="맑은 고딕" pitchFamily="50" charset="-127"/>
              </a:rPr>
              <a:t>Ferricyanide</a:t>
            </a:r>
            <a:r>
              <a:rPr kumimoji="1" lang="en-US" altLang="ko-KR" sz="900" b="1" dirty="0">
                <a:solidFill>
                  <a:srgbClr val="FF0000"/>
                </a:solidFill>
                <a:latin typeface="맑은 고딕" pitchFamily="50" charset="-127"/>
                <a:ea typeface="맑은 고딕" pitchFamily="50" charset="-127"/>
              </a:rPr>
              <a:t> oxidation </a:t>
            </a:r>
            <a:endParaRPr kumimoji="1" lang="ko-KR" altLang="en-US" sz="900" b="1" dirty="0">
              <a:solidFill>
                <a:srgbClr val="FF0000"/>
              </a:solidFill>
              <a:latin typeface="맑은 고딕" pitchFamily="50" charset="-127"/>
              <a:ea typeface="맑은 고딕" pitchFamily="50" charset="-127"/>
            </a:endParaRPr>
          </a:p>
        </p:txBody>
      </p:sp>
      <p:sp>
        <p:nvSpPr>
          <p:cNvPr id="27" name="타원 26"/>
          <p:cNvSpPr/>
          <p:nvPr/>
        </p:nvSpPr>
        <p:spPr>
          <a:xfrm>
            <a:off x="1000100" y="4929198"/>
            <a:ext cx="1000132" cy="35719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dirty="0">
              <a:solidFill>
                <a:srgbClr val="FFFFFF"/>
              </a:solidFill>
            </a:endParaRPr>
          </a:p>
        </p:txBody>
      </p:sp>
      <p:sp>
        <p:nvSpPr>
          <p:cNvPr id="30" name="타원 29"/>
          <p:cNvSpPr/>
          <p:nvPr/>
        </p:nvSpPr>
        <p:spPr>
          <a:xfrm>
            <a:off x="2857488" y="3643314"/>
            <a:ext cx="1000132" cy="4076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dirty="0">
              <a:solidFill>
                <a:srgbClr val="FFFFFF"/>
              </a:solidFill>
            </a:endParaRPr>
          </a:p>
        </p:txBody>
      </p:sp>
    </p:spTree>
    <p:extLst>
      <p:ext uri="{BB962C8B-B14F-4D97-AF65-F5344CB8AC3E}">
        <p14:creationId xmlns:p14="http://schemas.microsoft.com/office/powerpoint/2010/main" val="5650830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002060"/>
              </a:solidFill>
              <a:effectLst>
                <a:reflection blurRad="6350" stA="55000" endA="300" endPos="45500" dir="5400000" sy="-100000" algn="bl" rotWithShape="0"/>
              </a:effectLst>
              <a:latin typeface="돋움" pitchFamily="50" charset="-127"/>
              <a:ea typeface="돋움" pitchFamily="50" charset="-127"/>
            </a:endParaRPr>
          </a:p>
        </p:txBody>
      </p:sp>
      <p:pic>
        <p:nvPicPr>
          <p:cNvPr id="20" name="그림 12" descr="번짐버튼B.png"/>
          <p:cNvPicPr>
            <a:picLocks noChangeAspect="1"/>
          </p:cNvPicPr>
          <p:nvPr/>
        </p:nvPicPr>
        <p:blipFill>
          <a:blip r:embed="rId3" cstate="print"/>
          <a:srcRect/>
          <a:stretch>
            <a:fillRect/>
          </a:stretch>
        </p:blipFill>
        <p:spPr bwMode="auto">
          <a:xfrm>
            <a:off x="322986" y="285750"/>
            <a:ext cx="314325" cy="314325"/>
          </a:xfrm>
          <a:prstGeom prst="rect">
            <a:avLst/>
          </a:prstGeom>
          <a:noFill/>
          <a:ln w="9525">
            <a:noFill/>
            <a:miter lim="800000"/>
            <a:headEnd/>
            <a:tailEnd/>
          </a:ln>
        </p:spPr>
      </p:pic>
      <p:pic>
        <p:nvPicPr>
          <p:cNvPr id="7170" name="Picture 2"/>
          <p:cNvPicPr>
            <a:picLocks noChangeAspect="1" noChangeArrowheads="1"/>
          </p:cNvPicPr>
          <p:nvPr/>
        </p:nvPicPr>
        <p:blipFill>
          <a:blip r:embed="rId4">
            <a:lum contrast="10000"/>
          </a:blip>
          <a:srcRect/>
          <a:stretch>
            <a:fillRect/>
          </a:stretch>
        </p:blipFill>
        <p:spPr bwMode="auto">
          <a:xfrm>
            <a:off x="2226377" y="915547"/>
            <a:ext cx="4288723" cy="3805652"/>
          </a:xfrm>
          <a:prstGeom prst="rect">
            <a:avLst/>
          </a:prstGeom>
          <a:noFill/>
          <a:ln w="9525">
            <a:noFill/>
            <a:miter lim="800000"/>
            <a:headEnd/>
            <a:tailEnd/>
          </a:ln>
          <a:effectLst/>
        </p:spPr>
      </p:pic>
      <p:sp>
        <p:nvSpPr>
          <p:cNvPr id="14" name="직사각형 13"/>
          <p:cNvSpPr/>
          <p:nvPr/>
        </p:nvSpPr>
        <p:spPr>
          <a:xfrm>
            <a:off x="142844" y="4852994"/>
            <a:ext cx="8786874" cy="707886"/>
          </a:xfrm>
          <a:prstGeom prst="rect">
            <a:avLst/>
          </a:prstGeom>
        </p:spPr>
        <p:txBody>
          <a:bodyPr wrap="square">
            <a:spAutoFit/>
          </a:bodyPr>
          <a:lstStyle/>
          <a:p>
            <a:pPr algn="just" fontAlgn="base" latinLnBrk="0">
              <a:spcBef>
                <a:spcPct val="0"/>
              </a:spcBef>
              <a:spcAft>
                <a:spcPct val="0"/>
              </a:spcAft>
            </a:pPr>
            <a:r>
              <a:rPr kumimoji="1" lang="en-US" altLang="ko-KR" sz="1000" b="1" dirty="0">
                <a:solidFill>
                  <a:srgbClr val="000000"/>
                </a:solidFill>
                <a:latin typeface="맑은 고딕" pitchFamily="50" charset="-127"/>
                <a:ea typeface="맑은 고딕" pitchFamily="50" charset="-127"/>
              </a:rPr>
              <a:t>Fig. 5 </a:t>
            </a:r>
            <a:r>
              <a:rPr kumimoji="1" lang="en-US" altLang="ko-KR" sz="1000" dirty="0">
                <a:solidFill>
                  <a:srgbClr val="000000"/>
                </a:solidFill>
                <a:latin typeface="맑은 고딕" pitchFamily="50" charset="-127"/>
                <a:ea typeface="맑은 고딕" pitchFamily="50" charset="-127"/>
              </a:rPr>
              <a:t>(a) Open circuit potentials of unmodified (control) and </a:t>
            </a:r>
            <a:r>
              <a:rPr kumimoji="1" lang="en-US" altLang="ko-KR" sz="1000" dirty="0" err="1">
                <a:solidFill>
                  <a:srgbClr val="000000"/>
                </a:solidFill>
                <a:latin typeface="맑은 고딕" pitchFamily="50" charset="-127"/>
                <a:ea typeface="맑은 고딕" pitchFamily="50" charset="-127"/>
              </a:rPr>
              <a:t>thylakoid</a:t>
            </a:r>
            <a:r>
              <a:rPr kumimoji="1" lang="en-US" altLang="ko-KR" sz="1000" dirty="0">
                <a:solidFill>
                  <a:srgbClr val="000000"/>
                </a:solidFill>
                <a:latin typeface="맑은 고딕" pitchFamily="50" charset="-127"/>
                <a:ea typeface="맑은 고딕" pitchFamily="50" charset="-127"/>
              </a:rPr>
              <a:t> modified MWNT electrodes in the presence of 1.5 </a:t>
            </a:r>
            <a:r>
              <a:rPr kumimoji="1" lang="en-US" altLang="ko-KR" sz="1000" dirty="0" err="1">
                <a:solidFill>
                  <a:srgbClr val="000000"/>
                </a:solidFill>
                <a:latin typeface="맑은 고딕" pitchFamily="50" charset="-127"/>
                <a:ea typeface="맑은 고딕" pitchFamily="50" charset="-127"/>
              </a:rPr>
              <a:t>mM</a:t>
            </a:r>
            <a:r>
              <a:rPr kumimoji="1" lang="en-US" altLang="ko-KR" sz="1000" dirty="0">
                <a:solidFill>
                  <a:srgbClr val="000000"/>
                </a:solidFill>
                <a:latin typeface="맑은 고딕" pitchFamily="50" charset="-127"/>
                <a:ea typeface="맑은 고딕" pitchFamily="50" charset="-127"/>
              </a:rPr>
              <a:t> [Fe(CN)</a:t>
            </a:r>
            <a:r>
              <a:rPr kumimoji="1" lang="en-US" altLang="ko-KR" sz="1000" baseline="-25000" dirty="0">
                <a:solidFill>
                  <a:srgbClr val="000000"/>
                </a:solidFill>
                <a:latin typeface="맑은 고딕" pitchFamily="50" charset="-127"/>
                <a:ea typeface="맑은 고딕" pitchFamily="50" charset="-127"/>
              </a:rPr>
              <a:t>6</a:t>
            </a:r>
            <a:r>
              <a:rPr kumimoji="1" lang="en-US" altLang="ko-KR" sz="1000" dirty="0">
                <a:solidFill>
                  <a:srgbClr val="000000"/>
                </a:solidFill>
                <a:latin typeface="맑은 고딕" pitchFamily="50" charset="-127"/>
                <a:ea typeface="맑은 고딕" pitchFamily="50" charset="-127"/>
              </a:rPr>
              <a:t>]</a:t>
            </a:r>
            <a:r>
              <a:rPr kumimoji="1" lang="en-US" altLang="ko-KR" sz="1000" baseline="30000" dirty="0">
                <a:solidFill>
                  <a:srgbClr val="000000"/>
                </a:solidFill>
                <a:latin typeface="맑은 고딕" pitchFamily="50" charset="-127"/>
                <a:ea typeface="맑은 고딕" pitchFamily="50" charset="-127"/>
              </a:rPr>
              <a:t>3-/4-</a:t>
            </a:r>
            <a:r>
              <a:rPr kumimoji="1" lang="en-US" altLang="ko-KR" sz="1000" dirty="0">
                <a:solidFill>
                  <a:srgbClr val="000000"/>
                </a:solidFill>
                <a:latin typeface="맑은 고딕" pitchFamily="50" charset="-127"/>
                <a:ea typeface="맑은 고딕" pitchFamily="50" charset="-127"/>
              </a:rPr>
              <a:t>. (b) Photo-current responses of the unmodified (control) and </a:t>
            </a:r>
            <a:r>
              <a:rPr kumimoji="1" lang="en-US" altLang="ko-KR" sz="1000" dirty="0" err="1">
                <a:solidFill>
                  <a:srgbClr val="000000"/>
                </a:solidFill>
                <a:latin typeface="맑은 고딕" pitchFamily="50" charset="-127"/>
                <a:ea typeface="맑은 고딕" pitchFamily="50" charset="-127"/>
              </a:rPr>
              <a:t>thylakoid</a:t>
            </a:r>
            <a:r>
              <a:rPr kumimoji="1" lang="en-US" altLang="ko-KR" sz="1000" dirty="0">
                <a:solidFill>
                  <a:srgbClr val="000000"/>
                </a:solidFill>
                <a:latin typeface="맑은 고딕" pitchFamily="50" charset="-127"/>
                <a:ea typeface="맑은 고딕" pitchFamily="50" charset="-127"/>
              </a:rPr>
              <a:t> modified MWNT electrodes at a fixed potential of 0.2 V in the presence of 1.5 </a:t>
            </a:r>
            <a:r>
              <a:rPr kumimoji="1" lang="en-US" altLang="ko-KR" sz="1000" dirty="0" err="1">
                <a:solidFill>
                  <a:srgbClr val="000000"/>
                </a:solidFill>
                <a:latin typeface="맑은 고딕" pitchFamily="50" charset="-127"/>
                <a:ea typeface="맑은 고딕" pitchFamily="50" charset="-127"/>
              </a:rPr>
              <a:t>mM</a:t>
            </a:r>
            <a:r>
              <a:rPr kumimoji="1" lang="en-US" altLang="ko-KR" sz="1000" dirty="0">
                <a:solidFill>
                  <a:srgbClr val="000000"/>
                </a:solidFill>
                <a:latin typeface="맑은 고딕" pitchFamily="50" charset="-127"/>
                <a:ea typeface="맑은 고딕" pitchFamily="50" charset="-127"/>
              </a:rPr>
              <a:t> [Fe(CN)</a:t>
            </a:r>
            <a:r>
              <a:rPr kumimoji="1" lang="en-US" altLang="ko-KR" sz="1000" baseline="-25000" dirty="0">
                <a:solidFill>
                  <a:srgbClr val="000000"/>
                </a:solidFill>
                <a:latin typeface="맑은 고딕" pitchFamily="50" charset="-127"/>
                <a:ea typeface="맑은 고딕" pitchFamily="50" charset="-127"/>
              </a:rPr>
              <a:t>6</a:t>
            </a:r>
            <a:r>
              <a:rPr kumimoji="1" lang="en-US" altLang="ko-KR" sz="1000" dirty="0">
                <a:solidFill>
                  <a:srgbClr val="000000"/>
                </a:solidFill>
                <a:latin typeface="맑은 고딕" pitchFamily="50" charset="-127"/>
                <a:ea typeface="맑은 고딕" pitchFamily="50" charset="-127"/>
              </a:rPr>
              <a:t>]</a:t>
            </a:r>
            <a:r>
              <a:rPr kumimoji="1" lang="en-US" altLang="ko-KR" sz="1000" baseline="30000" dirty="0">
                <a:solidFill>
                  <a:srgbClr val="000000"/>
                </a:solidFill>
                <a:latin typeface="맑은 고딕" pitchFamily="50" charset="-127"/>
                <a:ea typeface="맑은 고딕" pitchFamily="50" charset="-127"/>
              </a:rPr>
              <a:t>3-/4-</a:t>
            </a:r>
            <a:r>
              <a:rPr kumimoji="1" lang="en-US" altLang="ko-KR" sz="1000" dirty="0">
                <a:solidFill>
                  <a:srgbClr val="000000"/>
                </a:solidFill>
                <a:latin typeface="맑은 고딕" pitchFamily="50" charset="-127"/>
                <a:ea typeface="맑은 고딕" pitchFamily="50" charset="-127"/>
              </a:rPr>
              <a:t>. (c) </a:t>
            </a:r>
            <a:r>
              <a:rPr kumimoji="1" lang="en-US" altLang="ko-KR" sz="1000" dirty="0" err="1">
                <a:solidFill>
                  <a:srgbClr val="000000"/>
                </a:solidFill>
                <a:latin typeface="맑은 고딕" pitchFamily="50" charset="-127"/>
                <a:ea typeface="맑은 고딕" pitchFamily="50" charset="-127"/>
              </a:rPr>
              <a:t>Nyquist</a:t>
            </a:r>
            <a:r>
              <a:rPr kumimoji="1" lang="en-US" altLang="ko-KR" sz="1000" dirty="0">
                <a:solidFill>
                  <a:srgbClr val="000000"/>
                </a:solidFill>
                <a:latin typeface="맑은 고딕" pitchFamily="50" charset="-127"/>
                <a:ea typeface="맑은 고딕" pitchFamily="50" charset="-127"/>
              </a:rPr>
              <a:t> plots (Z’ vs. -Z’’) for </a:t>
            </a:r>
            <a:r>
              <a:rPr kumimoji="1" lang="en-US" altLang="ko-KR" sz="1000" dirty="0" err="1">
                <a:solidFill>
                  <a:srgbClr val="000000"/>
                </a:solidFill>
                <a:latin typeface="맑은 고딕" pitchFamily="50" charset="-127"/>
                <a:ea typeface="맑은 고딕" pitchFamily="50" charset="-127"/>
              </a:rPr>
              <a:t>thylakoid</a:t>
            </a:r>
            <a:r>
              <a:rPr kumimoji="1" lang="en-US" altLang="ko-KR" sz="1000" dirty="0">
                <a:solidFill>
                  <a:srgbClr val="000000"/>
                </a:solidFill>
                <a:latin typeface="맑은 고딕" pitchFamily="50" charset="-127"/>
                <a:ea typeface="맑은 고딕" pitchFamily="50" charset="-127"/>
              </a:rPr>
              <a:t>–MWNT composites under light and dark conditions. The inset in (c) shows the equivalent circuit model used to fit the </a:t>
            </a:r>
            <a:r>
              <a:rPr kumimoji="1" lang="en-US" altLang="ko-KR" sz="1000" dirty="0" err="1">
                <a:solidFill>
                  <a:srgbClr val="000000"/>
                </a:solidFill>
                <a:latin typeface="맑은 고딕" pitchFamily="50" charset="-127"/>
                <a:ea typeface="맑은 고딕" pitchFamily="50" charset="-127"/>
              </a:rPr>
              <a:t>Nyquist</a:t>
            </a:r>
            <a:r>
              <a:rPr kumimoji="1" lang="en-US" altLang="ko-KR" sz="1000" dirty="0">
                <a:solidFill>
                  <a:srgbClr val="000000"/>
                </a:solidFill>
                <a:latin typeface="맑은 고딕" pitchFamily="50" charset="-127"/>
                <a:ea typeface="맑은 고딕" pitchFamily="50" charset="-127"/>
              </a:rPr>
              <a:t> data. In (a and b), ↑ and ↓ represent light on and light off conditions respectively.</a:t>
            </a:r>
            <a:endParaRPr kumimoji="1" lang="ko-KR" altLang="en-US" sz="1000" dirty="0">
              <a:solidFill>
                <a:srgbClr val="000000"/>
              </a:solidFill>
              <a:latin typeface="맑은 고딕" pitchFamily="50" charset="-127"/>
              <a:ea typeface="맑은 고딕" pitchFamily="50" charset="-127"/>
            </a:endParaRPr>
          </a:p>
        </p:txBody>
      </p:sp>
      <p:sp>
        <p:nvSpPr>
          <p:cNvPr id="16" name="직사각형 15"/>
          <p:cNvSpPr/>
          <p:nvPr/>
        </p:nvSpPr>
        <p:spPr>
          <a:xfrm>
            <a:off x="142844" y="5692675"/>
            <a:ext cx="8786874" cy="830997"/>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slightly lower OCP for the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thylakoid</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–MWNT electrode could be dictated by the mixed potential caused by a variety of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thylakoid</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membrane proteins whose individual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redox</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potentials range from -1.3 to +1.0 V vs. SHE.</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Tree>
    <p:extLst>
      <p:ext uri="{BB962C8B-B14F-4D97-AF65-F5344CB8AC3E}">
        <p14:creationId xmlns:p14="http://schemas.microsoft.com/office/powerpoint/2010/main" val="2179741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002060"/>
              </a:solidFill>
              <a:effectLst>
                <a:reflection blurRad="6350" stA="55000" endA="300" endPos="45500" dir="5400000" sy="-100000" algn="bl" rotWithShape="0"/>
              </a:effectLst>
              <a:latin typeface="돋움" pitchFamily="50" charset="-127"/>
              <a:ea typeface="돋움" pitchFamily="50" charset="-127"/>
            </a:endParaRPr>
          </a:p>
        </p:txBody>
      </p:sp>
      <p:pic>
        <p:nvPicPr>
          <p:cNvPr id="20" name="그림 12" descr="번짐버튼B.png"/>
          <p:cNvPicPr>
            <a:picLocks noChangeAspect="1"/>
          </p:cNvPicPr>
          <p:nvPr/>
        </p:nvPicPr>
        <p:blipFill>
          <a:blip r:embed="rId3" cstate="print"/>
          <a:srcRect/>
          <a:stretch>
            <a:fillRect/>
          </a:stretch>
        </p:blipFill>
        <p:spPr bwMode="auto">
          <a:xfrm>
            <a:off x="322986" y="285750"/>
            <a:ext cx="314325" cy="314325"/>
          </a:xfrm>
          <a:prstGeom prst="rect">
            <a:avLst/>
          </a:prstGeom>
          <a:noFill/>
          <a:ln w="9525">
            <a:noFill/>
            <a:miter lim="800000"/>
            <a:headEnd/>
            <a:tailEnd/>
          </a:ln>
        </p:spPr>
      </p:pic>
      <p:pic>
        <p:nvPicPr>
          <p:cNvPr id="7171" name="Picture 3"/>
          <p:cNvPicPr>
            <a:picLocks noChangeAspect="1" noChangeArrowheads="1"/>
          </p:cNvPicPr>
          <p:nvPr/>
        </p:nvPicPr>
        <p:blipFill>
          <a:blip r:embed="rId4">
            <a:lum contrast="10000"/>
          </a:blip>
          <a:srcRect/>
          <a:stretch>
            <a:fillRect/>
          </a:stretch>
        </p:blipFill>
        <p:spPr bwMode="auto">
          <a:xfrm>
            <a:off x="0" y="1028684"/>
            <a:ext cx="3143240" cy="3000396"/>
          </a:xfrm>
          <a:prstGeom prst="rect">
            <a:avLst/>
          </a:prstGeom>
          <a:noFill/>
          <a:ln w="9525">
            <a:noFill/>
            <a:miter lim="800000"/>
            <a:headEnd/>
            <a:tailEnd/>
          </a:ln>
          <a:effectLst/>
        </p:spPr>
      </p:pic>
      <p:sp>
        <p:nvSpPr>
          <p:cNvPr id="14" name="직사각형 13"/>
          <p:cNvSpPr/>
          <p:nvPr/>
        </p:nvSpPr>
        <p:spPr>
          <a:xfrm>
            <a:off x="90372" y="4226876"/>
            <a:ext cx="8786874" cy="707886"/>
          </a:xfrm>
          <a:prstGeom prst="rect">
            <a:avLst/>
          </a:prstGeom>
        </p:spPr>
        <p:txBody>
          <a:bodyPr wrap="square">
            <a:spAutoFit/>
          </a:bodyPr>
          <a:lstStyle/>
          <a:p>
            <a:pPr algn="just" fontAlgn="base" latinLnBrk="0">
              <a:spcBef>
                <a:spcPct val="0"/>
              </a:spcBef>
              <a:spcAft>
                <a:spcPct val="0"/>
              </a:spcAft>
            </a:pPr>
            <a:r>
              <a:rPr kumimoji="1" lang="en-US" altLang="ko-KR" sz="1000" b="1" dirty="0">
                <a:solidFill>
                  <a:srgbClr val="000000"/>
                </a:solidFill>
                <a:latin typeface="맑은 고딕" pitchFamily="50" charset="-127"/>
                <a:ea typeface="맑은 고딕" pitchFamily="50" charset="-127"/>
              </a:rPr>
              <a:t>Fig. 5 </a:t>
            </a:r>
            <a:r>
              <a:rPr kumimoji="1" lang="en-US" altLang="ko-KR" sz="1000" dirty="0">
                <a:solidFill>
                  <a:srgbClr val="000000"/>
                </a:solidFill>
                <a:latin typeface="맑은 고딕" pitchFamily="50" charset="-127"/>
                <a:ea typeface="맑은 고딕" pitchFamily="50" charset="-127"/>
              </a:rPr>
              <a:t>(a) Open circuit potentials of unmodified (control) and </a:t>
            </a:r>
            <a:r>
              <a:rPr kumimoji="1" lang="en-US" altLang="ko-KR" sz="1000" dirty="0" err="1">
                <a:solidFill>
                  <a:srgbClr val="000000"/>
                </a:solidFill>
                <a:latin typeface="맑은 고딕" pitchFamily="50" charset="-127"/>
                <a:ea typeface="맑은 고딕" pitchFamily="50" charset="-127"/>
              </a:rPr>
              <a:t>thylakoid</a:t>
            </a:r>
            <a:r>
              <a:rPr kumimoji="1" lang="en-US" altLang="ko-KR" sz="1000" dirty="0">
                <a:solidFill>
                  <a:srgbClr val="000000"/>
                </a:solidFill>
                <a:latin typeface="맑은 고딕" pitchFamily="50" charset="-127"/>
                <a:ea typeface="맑은 고딕" pitchFamily="50" charset="-127"/>
              </a:rPr>
              <a:t> modified MWNT electrodes in the presence of 1.5 </a:t>
            </a:r>
            <a:r>
              <a:rPr kumimoji="1" lang="en-US" altLang="ko-KR" sz="1000" dirty="0" err="1">
                <a:solidFill>
                  <a:srgbClr val="000000"/>
                </a:solidFill>
                <a:latin typeface="맑은 고딕" pitchFamily="50" charset="-127"/>
                <a:ea typeface="맑은 고딕" pitchFamily="50" charset="-127"/>
              </a:rPr>
              <a:t>mM</a:t>
            </a:r>
            <a:r>
              <a:rPr kumimoji="1" lang="en-US" altLang="ko-KR" sz="1000" dirty="0">
                <a:solidFill>
                  <a:srgbClr val="000000"/>
                </a:solidFill>
                <a:latin typeface="맑은 고딕" pitchFamily="50" charset="-127"/>
                <a:ea typeface="맑은 고딕" pitchFamily="50" charset="-127"/>
              </a:rPr>
              <a:t> [Fe(CN)</a:t>
            </a:r>
            <a:r>
              <a:rPr kumimoji="1" lang="en-US" altLang="ko-KR" sz="1000" baseline="-25000" dirty="0">
                <a:solidFill>
                  <a:srgbClr val="000000"/>
                </a:solidFill>
                <a:latin typeface="맑은 고딕" pitchFamily="50" charset="-127"/>
                <a:ea typeface="맑은 고딕" pitchFamily="50" charset="-127"/>
              </a:rPr>
              <a:t>6</a:t>
            </a:r>
            <a:r>
              <a:rPr kumimoji="1" lang="en-US" altLang="ko-KR" sz="1000" dirty="0">
                <a:solidFill>
                  <a:srgbClr val="000000"/>
                </a:solidFill>
                <a:latin typeface="맑은 고딕" pitchFamily="50" charset="-127"/>
                <a:ea typeface="맑은 고딕" pitchFamily="50" charset="-127"/>
              </a:rPr>
              <a:t>]</a:t>
            </a:r>
            <a:r>
              <a:rPr kumimoji="1" lang="en-US" altLang="ko-KR" sz="1000" baseline="30000" dirty="0">
                <a:solidFill>
                  <a:srgbClr val="000000"/>
                </a:solidFill>
                <a:latin typeface="맑은 고딕" pitchFamily="50" charset="-127"/>
                <a:ea typeface="맑은 고딕" pitchFamily="50" charset="-127"/>
              </a:rPr>
              <a:t>3-/4-</a:t>
            </a:r>
            <a:r>
              <a:rPr kumimoji="1" lang="en-US" altLang="ko-KR" sz="1000" dirty="0">
                <a:solidFill>
                  <a:srgbClr val="000000"/>
                </a:solidFill>
                <a:latin typeface="맑은 고딕" pitchFamily="50" charset="-127"/>
                <a:ea typeface="맑은 고딕" pitchFamily="50" charset="-127"/>
              </a:rPr>
              <a:t>. (b) Photo-current responses of the unmodified (control) and </a:t>
            </a:r>
            <a:r>
              <a:rPr kumimoji="1" lang="en-US" altLang="ko-KR" sz="1000" dirty="0" err="1">
                <a:solidFill>
                  <a:srgbClr val="000000"/>
                </a:solidFill>
                <a:latin typeface="맑은 고딕" pitchFamily="50" charset="-127"/>
                <a:ea typeface="맑은 고딕" pitchFamily="50" charset="-127"/>
              </a:rPr>
              <a:t>thylakoid</a:t>
            </a:r>
            <a:r>
              <a:rPr kumimoji="1" lang="en-US" altLang="ko-KR" sz="1000" dirty="0">
                <a:solidFill>
                  <a:srgbClr val="000000"/>
                </a:solidFill>
                <a:latin typeface="맑은 고딕" pitchFamily="50" charset="-127"/>
                <a:ea typeface="맑은 고딕" pitchFamily="50" charset="-127"/>
              </a:rPr>
              <a:t> modified MWNT electrodes at a fixed potential of 0.2 V in the presence of 1.5 </a:t>
            </a:r>
            <a:r>
              <a:rPr kumimoji="1" lang="en-US" altLang="ko-KR" sz="1000" dirty="0" err="1">
                <a:solidFill>
                  <a:srgbClr val="000000"/>
                </a:solidFill>
                <a:latin typeface="맑은 고딕" pitchFamily="50" charset="-127"/>
                <a:ea typeface="맑은 고딕" pitchFamily="50" charset="-127"/>
              </a:rPr>
              <a:t>mM</a:t>
            </a:r>
            <a:r>
              <a:rPr kumimoji="1" lang="en-US" altLang="ko-KR" sz="1000" dirty="0">
                <a:solidFill>
                  <a:srgbClr val="000000"/>
                </a:solidFill>
                <a:latin typeface="맑은 고딕" pitchFamily="50" charset="-127"/>
                <a:ea typeface="맑은 고딕" pitchFamily="50" charset="-127"/>
              </a:rPr>
              <a:t> [Fe(CN)</a:t>
            </a:r>
            <a:r>
              <a:rPr kumimoji="1" lang="en-US" altLang="ko-KR" sz="1000" baseline="-25000" dirty="0">
                <a:solidFill>
                  <a:srgbClr val="000000"/>
                </a:solidFill>
                <a:latin typeface="맑은 고딕" pitchFamily="50" charset="-127"/>
                <a:ea typeface="맑은 고딕" pitchFamily="50" charset="-127"/>
              </a:rPr>
              <a:t>6</a:t>
            </a:r>
            <a:r>
              <a:rPr kumimoji="1" lang="en-US" altLang="ko-KR" sz="1000" dirty="0">
                <a:solidFill>
                  <a:srgbClr val="000000"/>
                </a:solidFill>
                <a:latin typeface="맑은 고딕" pitchFamily="50" charset="-127"/>
                <a:ea typeface="맑은 고딕" pitchFamily="50" charset="-127"/>
              </a:rPr>
              <a:t>]</a:t>
            </a:r>
            <a:r>
              <a:rPr kumimoji="1" lang="en-US" altLang="ko-KR" sz="1000" baseline="30000" dirty="0">
                <a:solidFill>
                  <a:srgbClr val="000000"/>
                </a:solidFill>
                <a:latin typeface="맑은 고딕" pitchFamily="50" charset="-127"/>
                <a:ea typeface="맑은 고딕" pitchFamily="50" charset="-127"/>
              </a:rPr>
              <a:t>3-/4-</a:t>
            </a:r>
            <a:r>
              <a:rPr kumimoji="1" lang="en-US" altLang="ko-KR" sz="1000" dirty="0">
                <a:solidFill>
                  <a:srgbClr val="000000"/>
                </a:solidFill>
                <a:latin typeface="맑은 고딕" pitchFamily="50" charset="-127"/>
                <a:ea typeface="맑은 고딕" pitchFamily="50" charset="-127"/>
              </a:rPr>
              <a:t>. (c) </a:t>
            </a:r>
            <a:r>
              <a:rPr kumimoji="1" lang="en-US" altLang="ko-KR" sz="1000" dirty="0" err="1">
                <a:solidFill>
                  <a:srgbClr val="000000"/>
                </a:solidFill>
                <a:latin typeface="맑은 고딕" pitchFamily="50" charset="-127"/>
                <a:ea typeface="맑은 고딕" pitchFamily="50" charset="-127"/>
              </a:rPr>
              <a:t>Nyquist</a:t>
            </a:r>
            <a:r>
              <a:rPr kumimoji="1" lang="en-US" altLang="ko-KR" sz="1000" dirty="0">
                <a:solidFill>
                  <a:srgbClr val="000000"/>
                </a:solidFill>
                <a:latin typeface="맑은 고딕" pitchFamily="50" charset="-127"/>
                <a:ea typeface="맑은 고딕" pitchFamily="50" charset="-127"/>
              </a:rPr>
              <a:t> plots (Z’ vs. -Z’’) for </a:t>
            </a:r>
            <a:r>
              <a:rPr kumimoji="1" lang="en-US" altLang="ko-KR" sz="1000" dirty="0" err="1">
                <a:solidFill>
                  <a:srgbClr val="000000"/>
                </a:solidFill>
                <a:latin typeface="맑은 고딕" pitchFamily="50" charset="-127"/>
                <a:ea typeface="맑은 고딕" pitchFamily="50" charset="-127"/>
              </a:rPr>
              <a:t>thylakoid</a:t>
            </a:r>
            <a:r>
              <a:rPr kumimoji="1" lang="en-US" altLang="ko-KR" sz="1000" dirty="0">
                <a:solidFill>
                  <a:srgbClr val="000000"/>
                </a:solidFill>
                <a:latin typeface="맑은 고딕" pitchFamily="50" charset="-127"/>
                <a:ea typeface="맑은 고딕" pitchFamily="50" charset="-127"/>
              </a:rPr>
              <a:t>–MWNT composites under light and dark conditions. The inset in (c) shows the equivalent circuit model used to fit the </a:t>
            </a:r>
            <a:r>
              <a:rPr kumimoji="1" lang="en-US" altLang="ko-KR" sz="1000" dirty="0" err="1">
                <a:solidFill>
                  <a:srgbClr val="000000"/>
                </a:solidFill>
                <a:latin typeface="맑은 고딕" pitchFamily="50" charset="-127"/>
                <a:ea typeface="맑은 고딕" pitchFamily="50" charset="-127"/>
              </a:rPr>
              <a:t>Nyquist</a:t>
            </a:r>
            <a:r>
              <a:rPr kumimoji="1" lang="en-US" altLang="ko-KR" sz="1000" dirty="0">
                <a:solidFill>
                  <a:srgbClr val="000000"/>
                </a:solidFill>
                <a:latin typeface="맑은 고딕" pitchFamily="50" charset="-127"/>
                <a:ea typeface="맑은 고딕" pitchFamily="50" charset="-127"/>
              </a:rPr>
              <a:t> data. In (a and b), ↑ and ↓ represent light on and light off conditions respectively.</a:t>
            </a:r>
            <a:endParaRPr kumimoji="1" lang="ko-KR" altLang="en-US" sz="1000" dirty="0">
              <a:solidFill>
                <a:srgbClr val="000000"/>
              </a:solidFill>
              <a:latin typeface="맑은 고딕" pitchFamily="50" charset="-127"/>
              <a:ea typeface="맑은 고딕" pitchFamily="50" charset="-127"/>
            </a:endParaRPr>
          </a:p>
        </p:txBody>
      </p:sp>
      <p:pic>
        <p:nvPicPr>
          <p:cNvPr id="3077" name="Picture 5"/>
          <p:cNvPicPr>
            <a:picLocks noChangeAspect="1" noChangeArrowheads="1"/>
          </p:cNvPicPr>
          <p:nvPr/>
        </p:nvPicPr>
        <p:blipFill>
          <a:blip r:embed="rId5"/>
          <a:srcRect/>
          <a:stretch>
            <a:fillRect/>
          </a:stretch>
        </p:blipFill>
        <p:spPr bwMode="auto">
          <a:xfrm>
            <a:off x="3204167" y="957246"/>
            <a:ext cx="5918317" cy="3143272"/>
          </a:xfrm>
          <a:prstGeom prst="rect">
            <a:avLst/>
          </a:prstGeom>
          <a:noFill/>
          <a:ln w="9525">
            <a:solidFill>
              <a:srgbClr val="0000FF"/>
            </a:solidFill>
            <a:miter lim="800000"/>
            <a:headEnd/>
            <a:tailEnd/>
          </a:ln>
          <a:effectLst/>
        </p:spPr>
      </p:pic>
      <p:sp>
        <p:nvSpPr>
          <p:cNvPr id="25" name="직사각형 24"/>
          <p:cNvSpPr/>
          <p:nvPr/>
        </p:nvSpPr>
        <p:spPr>
          <a:xfrm>
            <a:off x="571472" y="1385874"/>
            <a:ext cx="832279" cy="230832"/>
          </a:xfrm>
          <a:prstGeom prst="rect">
            <a:avLst/>
          </a:prstGeom>
        </p:spPr>
        <p:txBody>
          <a:bodyPr wrap="none">
            <a:spAutoFit/>
          </a:bodyPr>
          <a:lstStyle/>
          <a:p>
            <a:pPr fontAlgn="base">
              <a:spcBef>
                <a:spcPct val="0"/>
              </a:spcBef>
              <a:spcAft>
                <a:spcPct val="0"/>
              </a:spcAft>
            </a:pPr>
            <a:r>
              <a:rPr kumimoji="1" lang="en-US" altLang="ko-KR" sz="900" b="1" dirty="0">
                <a:solidFill>
                  <a:srgbClr val="FF0000"/>
                </a:solidFill>
                <a:latin typeface="맑은 고딕" pitchFamily="50" charset="-127"/>
                <a:ea typeface="맑은 고딕" pitchFamily="50" charset="-127"/>
              </a:rPr>
              <a:t>30 </a:t>
            </a:r>
            <a:r>
              <a:rPr kumimoji="1" lang="el-GR" altLang="ko-KR" sz="900" b="1" dirty="0">
                <a:solidFill>
                  <a:srgbClr val="FF0000"/>
                </a:solidFill>
                <a:latin typeface="맑은 고딕" pitchFamily="50" charset="-127"/>
                <a:ea typeface="맑은 고딕" pitchFamily="50" charset="-127"/>
              </a:rPr>
              <a:t>μ</a:t>
            </a:r>
            <a:r>
              <a:rPr kumimoji="1" lang="en-US" altLang="ko-KR" sz="900" b="1" dirty="0">
                <a:solidFill>
                  <a:srgbClr val="FF0000"/>
                </a:solidFill>
                <a:latin typeface="맑은 고딕" pitchFamily="50" charset="-127"/>
                <a:ea typeface="맑은 고딕" pitchFamily="50" charset="-127"/>
              </a:rPr>
              <a:t>A cm</a:t>
            </a:r>
            <a:r>
              <a:rPr kumimoji="1" lang="en-US" altLang="ko-KR" sz="900" b="1" baseline="30000" dirty="0">
                <a:solidFill>
                  <a:srgbClr val="FF0000"/>
                </a:solidFill>
                <a:latin typeface="맑은 고딕" pitchFamily="50" charset="-127"/>
                <a:ea typeface="맑은 고딕" pitchFamily="50" charset="-127"/>
              </a:rPr>
              <a:t>-2</a:t>
            </a:r>
            <a:r>
              <a:rPr kumimoji="1" lang="en-US" altLang="ko-KR" sz="900" b="1" dirty="0">
                <a:solidFill>
                  <a:srgbClr val="FF0000"/>
                </a:solidFill>
                <a:latin typeface="맑은 고딕" pitchFamily="50" charset="-127"/>
                <a:ea typeface="맑은 고딕" pitchFamily="50" charset="-127"/>
              </a:rPr>
              <a:t> </a:t>
            </a:r>
            <a:endParaRPr kumimoji="1" lang="ko-KR" altLang="en-US" sz="900" b="1" dirty="0">
              <a:solidFill>
                <a:srgbClr val="FF0000"/>
              </a:solidFill>
              <a:latin typeface="맑은 고딕" pitchFamily="50" charset="-127"/>
              <a:ea typeface="맑은 고딕" pitchFamily="50" charset="-127"/>
            </a:endParaRPr>
          </a:p>
        </p:txBody>
      </p:sp>
      <p:sp>
        <p:nvSpPr>
          <p:cNvPr id="26" name="직사각형 25"/>
          <p:cNvSpPr/>
          <p:nvPr/>
        </p:nvSpPr>
        <p:spPr>
          <a:xfrm>
            <a:off x="1785918" y="1885940"/>
            <a:ext cx="832279" cy="230832"/>
          </a:xfrm>
          <a:prstGeom prst="rect">
            <a:avLst/>
          </a:prstGeom>
        </p:spPr>
        <p:txBody>
          <a:bodyPr wrap="none">
            <a:spAutoFit/>
          </a:bodyPr>
          <a:lstStyle/>
          <a:p>
            <a:pPr fontAlgn="base">
              <a:spcBef>
                <a:spcPct val="0"/>
              </a:spcBef>
              <a:spcAft>
                <a:spcPct val="0"/>
              </a:spcAft>
            </a:pPr>
            <a:r>
              <a:rPr kumimoji="1" lang="en-US" altLang="ko-KR" sz="900" b="1" dirty="0">
                <a:solidFill>
                  <a:srgbClr val="FF0000"/>
                </a:solidFill>
                <a:latin typeface="맑은 고딕" pitchFamily="50" charset="-127"/>
                <a:ea typeface="맑은 고딕" pitchFamily="50" charset="-127"/>
              </a:rPr>
              <a:t>23 </a:t>
            </a:r>
            <a:r>
              <a:rPr kumimoji="1" lang="el-GR" altLang="ko-KR" sz="900" b="1" dirty="0">
                <a:solidFill>
                  <a:srgbClr val="FF0000"/>
                </a:solidFill>
                <a:latin typeface="맑은 고딕" pitchFamily="50" charset="-127"/>
                <a:ea typeface="맑은 고딕" pitchFamily="50" charset="-127"/>
              </a:rPr>
              <a:t>μ</a:t>
            </a:r>
            <a:r>
              <a:rPr kumimoji="1" lang="en-US" altLang="ko-KR" sz="900" b="1" dirty="0">
                <a:solidFill>
                  <a:srgbClr val="FF0000"/>
                </a:solidFill>
                <a:latin typeface="맑은 고딕" pitchFamily="50" charset="-127"/>
                <a:ea typeface="맑은 고딕" pitchFamily="50" charset="-127"/>
              </a:rPr>
              <a:t>A cm</a:t>
            </a:r>
            <a:r>
              <a:rPr kumimoji="1" lang="en-US" altLang="ko-KR" sz="900" b="1" baseline="30000" dirty="0">
                <a:solidFill>
                  <a:srgbClr val="FF0000"/>
                </a:solidFill>
                <a:latin typeface="맑은 고딕" pitchFamily="50" charset="-127"/>
                <a:ea typeface="맑은 고딕" pitchFamily="50" charset="-127"/>
              </a:rPr>
              <a:t>-2</a:t>
            </a:r>
            <a:r>
              <a:rPr kumimoji="1" lang="en-US" altLang="ko-KR" sz="900" b="1" dirty="0">
                <a:solidFill>
                  <a:srgbClr val="FF0000"/>
                </a:solidFill>
                <a:latin typeface="맑은 고딕" pitchFamily="50" charset="-127"/>
                <a:ea typeface="맑은 고딕" pitchFamily="50" charset="-127"/>
              </a:rPr>
              <a:t> </a:t>
            </a:r>
            <a:endParaRPr kumimoji="1" lang="ko-KR" altLang="en-US" sz="900" b="1" dirty="0">
              <a:solidFill>
                <a:srgbClr val="FF0000"/>
              </a:solidFill>
              <a:latin typeface="맑은 고딕" pitchFamily="50" charset="-127"/>
              <a:ea typeface="맑은 고딕" pitchFamily="50" charset="-127"/>
            </a:endParaRPr>
          </a:p>
        </p:txBody>
      </p:sp>
      <p:sp>
        <p:nvSpPr>
          <p:cNvPr id="27" name="직사각형 26"/>
          <p:cNvSpPr/>
          <p:nvPr/>
        </p:nvSpPr>
        <p:spPr>
          <a:xfrm>
            <a:off x="480148" y="5174040"/>
            <a:ext cx="8358214" cy="1569660"/>
          </a:xfrm>
          <a:prstGeom prst="rect">
            <a:avLst/>
          </a:prstGeom>
        </p:spPr>
        <p:txBody>
          <a:bodyPr wrap="square">
            <a:spAutoFit/>
          </a:bodyPr>
          <a:lstStyle/>
          <a:p>
            <a:pPr fontAlgn="base">
              <a:spcBef>
                <a:spcPct val="0"/>
              </a:spcBef>
              <a:spcAft>
                <a:spcPct val="0"/>
              </a:spcAft>
              <a:buFont typeface="Wingdings"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The decrease in the amplitude of photo-currents over continuous light on–off cycles </a:t>
            </a:r>
          </a:p>
          <a:p>
            <a:pPr fontAlgn="base">
              <a:spcBef>
                <a:spcPct val="0"/>
              </a:spcBef>
              <a:spcAft>
                <a:spcPct val="0"/>
              </a:spcAft>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bserved</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in Fig. 5b could be due to a combination of two effects: </a:t>
            </a:r>
          </a:p>
          <a:p>
            <a:pPr fontAlgn="base">
              <a:spcBef>
                <a:spcPct val="0"/>
              </a:spcBef>
              <a:spcAft>
                <a:spcPct val="0"/>
              </a:spcAft>
            </a:pPr>
            <a:endPar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endParaRPr>
          </a:p>
          <a:p>
            <a:pPr fontAlgn="base">
              <a:spcBef>
                <a:spcPct val="0"/>
              </a:spcBef>
              <a:spcAft>
                <a:spcPct val="0"/>
              </a:spcAft>
            </a:pP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a:t>
            </a:r>
            <a:r>
              <a:rPr kumimoji="1" lang="en-US" altLang="ko-KR" sz="1600" dirty="0" err="1">
                <a:solidFill>
                  <a:srgbClr val="0000FF"/>
                </a:solidFill>
                <a:latin typeface="Times New Roman" panose="02020603050405020304" pitchFamily="18" charset="0"/>
                <a:ea typeface="맑은 고딕" pitchFamily="50" charset="-127"/>
                <a:cs typeface="Times New Roman" panose="02020603050405020304" pitchFamily="18" charset="0"/>
              </a:rPr>
              <a:t>i</a:t>
            </a: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 transience in mediator diffusion between </a:t>
            </a:r>
            <a:r>
              <a:rPr kumimoji="1" lang="en-US" altLang="ko-KR" sz="1600" dirty="0" err="1">
                <a:solidFill>
                  <a:srgbClr val="0000FF"/>
                </a:solidFill>
                <a:latin typeface="Times New Roman" panose="02020603050405020304" pitchFamily="18" charset="0"/>
                <a:ea typeface="맑은 고딕" pitchFamily="50" charset="-127"/>
                <a:cs typeface="Times New Roman" panose="02020603050405020304" pitchFamily="18" charset="0"/>
              </a:rPr>
              <a:t>thylakoids</a:t>
            </a: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 and electrodes before the attainment</a:t>
            </a:r>
          </a:p>
          <a:p>
            <a:pPr fontAlgn="base">
              <a:spcBef>
                <a:spcPct val="0"/>
              </a:spcBef>
              <a:spcAft>
                <a:spcPct val="0"/>
              </a:spcAft>
            </a:pP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    of a steady state.</a:t>
            </a:r>
          </a:p>
          <a:p>
            <a:pPr fontAlgn="base">
              <a:spcBef>
                <a:spcPct val="0"/>
              </a:spcBef>
              <a:spcAft>
                <a:spcPct val="0"/>
              </a:spcAft>
            </a:pP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(ii) photo-damage of proteins under extended light exposure.</a:t>
            </a:r>
            <a:endParaRPr kumimoji="1" lang="ko-KR" altLang="en-US" sz="1600" dirty="0">
              <a:solidFill>
                <a:srgbClr val="0000FF"/>
              </a:solidFill>
              <a:latin typeface="Times New Roman" panose="02020603050405020304" pitchFamily="18" charset="0"/>
              <a:ea typeface="맑은 고딕" pitchFamily="50" charset="-127"/>
              <a:cs typeface="Times New Roman" panose="02020603050405020304" pitchFamily="18" charset="0"/>
            </a:endParaRPr>
          </a:p>
        </p:txBody>
      </p:sp>
      <p:cxnSp>
        <p:nvCxnSpPr>
          <p:cNvPr id="29" name="직선 화살표 연결선 28"/>
          <p:cNvCxnSpPr/>
          <p:nvPr/>
        </p:nvCxnSpPr>
        <p:spPr>
          <a:xfrm>
            <a:off x="928662" y="1743064"/>
            <a:ext cx="1785950" cy="571504"/>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706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002060"/>
              </a:solidFill>
              <a:effectLst>
                <a:reflection blurRad="6350" stA="55000" endA="300" endPos="45500" dir="5400000" sy="-100000" algn="bl" rotWithShape="0"/>
              </a:effectLst>
              <a:latin typeface="돋움" pitchFamily="50" charset="-127"/>
              <a:ea typeface="돋움" pitchFamily="50" charset="-127"/>
            </a:endParaRPr>
          </a:p>
        </p:txBody>
      </p:sp>
      <p:pic>
        <p:nvPicPr>
          <p:cNvPr id="20" name="그림 12" descr="번짐버튼B.png"/>
          <p:cNvPicPr>
            <a:picLocks noChangeAspect="1"/>
          </p:cNvPicPr>
          <p:nvPr/>
        </p:nvPicPr>
        <p:blipFill>
          <a:blip r:embed="rId3" cstate="print"/>
          <a:srcRect/>
          <a:stretch>
            <a:fillRect/>
          </a:stretch>
        </p:blipFill>
        <p:spPr bwMode="auto">
          <a:xfrm>
            <a:off x="322986" y="285750"/>
            <a:ext cx="314325" cy="314325"/>
          </a:xfrm>
          <a:prstGeom prst="rect">
            <a:avLst/>
          </a:prstGeom>
          <a:noFill/>
          <a:ln w="9525">
            <a:noFill/>
            <a:miter lim="800000"/>
            <a:headEnd/>
            <a:tailEnd/>
          </a:ln>
        </p:spPr>
      </p:pic>
      <p:pic>
        <p:nvPicPr>
          <p:cNvPr id="7172" name="Picture 4"/>
          <p:cNvPicPr>
            <a:picLocks noChangeAspect="1" noChangeArrowheads="1"/>
          </p:cNvPicPr>
          <p:nvPr/>
        </p:nvPicPr>
        <p:blipFill>
          <a:blip r:embed="rId4">
            <a:lum contrast="10000"/>
          </a:blip>
          <a:srcRect/>
          <a:stretch>
            <a:fillRect/>
          </a:stretch>
        </p:blipFill>
        <p:spPr bwMode="auto">
          <a:xfrm>
            <a:off x="1931969" y="704756"/>
            <a:ext cx="4704755" cy="3909888"/>
          </a:xfrm>
          <a:prstGeom prst="rect">
            <a:avLst/>
          </a:prstGeom>
          <a:noFill/>
          <a:ln w="9525">
            <a:noFill/>
            <a:miter lim="800000"/>
            <a:headEnd/>
            <a:tailEnd/>
          </a:ln>
          <a:effectLst/>
        </p:spPr>
      </p:pic>
      <p:sp>
        <p:nvSpPr>
          <p:cNvPr id="14" name="직사각형 13"/>
          <p:cNvSpPr/>
          <p:nvPr/>
        </p:nvSpPr>
        <p:spPr>
          <a:xfrm>
            <a:off x="264240" y="4815687"/>
            <a:ext cx="8628088" cy="707886"/>
          </a:xfrm>
          <a:prstGeom prst="rect">
            <a:avLst/>
          </a:prstGeom>
        </p:spPr>
        <p:txBody>
          <a:bodyPr wrap="square">
            <a:spAutoFit/>
          </a:bodyPr>
          <a:lstStyle/>
          <a:p>
            <a:pPr algn="just" fontAlgn="base" latinLnBrk="0">
              <a:spcBef>
                <a:spcPct val="0"/>
              </a:spcBef>
              <a:spcAft>
                <a:spcPct val="0"/>
              </a:spcAft>
            </a:pPr>
            <a:r>
              <a:rPr kumimoji="1" lang="en-US" altLang="ko-KR" sz="1000" b="1" dirty="0">
                <a:solidFill>
                  <a:srgbClr val="000000"/>
                </a:solidFill>
                <a:latin typeface="맑은 고딕" pitchFamily="50" charset="-127"/>
                <a:ea typeface="맑은 고딕" pitchFamily="50" charset="-127"/>
              </a:rPr>
              <a:t>Fig. 5 </a:t>
            </a:r>
            <a:r>
              <a:rPr kumimoji="1" lang="en-US" altLang="ko-KR" sz="1000" dirty="0">
                <a:solidFill>
                  <a:srgbClr val="000000"/>
                </a:solidFill>
                <a:latin typeface="맑은 고딕" pitchFamily="50" charset="-127"/>
                <a:ea typeface="맑은 고딕" pitchFamily="50" charset="-127"/>
              </a:rPr>
              <a:t>(a) Open circuit potentials of unmodified (control) and </a:t>
            </a:r>
            <a:r>
              <a:rPr kumimoji="1" lang="en-US" altLang="ko-KR" sz="1000" dirty="0" err="1">
                <a:solidFill>
                  <a:srgbClr val="000000"/>
                </a:solidFill>
                <a:latin typeface="맑은 고딕" pitchFamily="50" charset="-127"/>
                <a:ea typeface="맑은 고딕" pitchFamily="50" charset="-127"/>
              </a:rPr>
              <a:t>thylakoid</a:t>
            </a:r>
            <a:r>
              <a:rPr kumimoji="1" lang="en-US" altLang="ko-KR" sz="1000" dirty="0">
                <a:solidFill>
                  <a:srgbClr val="000000"/>
                </a:solidFill>
                <a:latin typeface="맑은 고딕" pitchFamily="50" charset="-127"/>
                <a:ea typeface="맑은 고딕" pitchFamily="50" charset="-127"/>
              </a:rPr>
              <a:t> modified MWNT electrodes in the presence of 1.5 </a:t>
            </a:r>
            <a:r>
              <a:rPr kumimoji="1" lang="en-US" altLang="ko-KR" sz="1000" dirty="0" err="1">
                <a:solidFill>
                  <a:srgbClr val="000000"/>
                </a:solidFill>
                <a:latin typeface="맑은 고딕" pitchFamily="50" charset="-127"/>
                <a:ea typeface="맑은 고딕" pitchFamily="50" charset="-127"/>
              </a:rPr>
              <a:t>mM</a:t>
            </a:r>
            <a:r>
              <a:rPr kumimoji="1" lang="en-US" altLang="ko-KR" sz="1000" dirty="0">
                <a:solidFill>
                  <a:srgbClr val="000000"/>
                </a:solidFill>
                <a:latin typeface="맑은 고딕" pitchFamily="50" charset="-127"/>
                <a:ea typeface="맑은 고딕" pitchFamily="50" charset="-127"/>
              </a:rPr>
              <a:t> [Fe(CN)</a:t>
            </a:r>
            <a:r>
              <a:rPr kumimoji="1" lang="en-US" altLang="ko-KR" sz="1000" baseline="-25000" dirty="0">
                <a:solidFill>
                  <a:srgbClr val="000000"/>
                </a:solidFill>
                <a:latin typeface="맑은 고딕" pitchFamily="50" charset="-127"/>
                <a:ea typeface="맑은 고딕" pitchFamily="50" charset="-127"/>
              </a:rPr>
              <a:t>6</a:t>
            </a:r>
            <a:r>
              <a:rPr kumimoji="1" lang="en-US" altLang="ko-KR" sz="1000" dirty="0">
                <a:solidFill>
                  <a:srgbClr val="000000"/>
                </a:solidFill>
                <a:latin typeface="맑은 고딕" pitchFamily="50" charset="-127"/>
                <a:ea typeface="맑은 고딕" pitchFamily="50" charset="-127"/>
              </a:rPr>
              <a:t>]</a:t>
            </a:r>
            <a:r>
              <a:rPr kumimoji="1" lang="en-US" altLang="ko-KR" sz="1000" baseline="30000" dirty="0">
                <a:solidFill>
                  <a:srgbClr val="000000"/>
                </a:solidFill>
                <a:latin typeface="맑은 고딕" pitchFamily="50" charset="-127"/>
                <a:ea typeface="맑은 고딕" pitchFamily="50" charset="-127"/>
              </a:rPr>
              <a:t>3-/4-</a:t>
            </a:r>
            <a:r>
              <a:rPr kumimoji="1" lang="en-US" altLang="ko-KR" sz="1000" dirty="0">
                <a:solidFill>
                  <a:srgbClr val="000000"/>
                </a:solidFill>
                <a:latin typeface="맑은 고딕" pitchFamily="50" charset="-127"/>
                <a:ea typeface="맑은 고딕" pitchFamily="50" charset="-127"/>
              </a:rPr>
              <a:t>. (b) Photo-current responses of the unmodified (control) and </a:t>
            </a:r>
            <a:r>
              <a:rPr kumimoji="1" lang="en-US" altLang="ko-KR" sz="1000" dirty="0" err="1">
                <a:solidFill>
                  <a:srgbClr val="000000"/>
                </a:solidFill>
                <a:latin typeface="맑은 고딕" pitchFamily="50" charset="-127"/>
                <a:ea typeface="맑은 고딕" pitchFamily="50" charset="-127"/>
              </a:rPr>
              <a:t>thylakoid</a:t>
            </a:r>
            <a:r>
              <a:rPr kumimoji="1" lang="en-US" altLang="ko-KR" sz="1000" dirty="0">
                <a:solidFill>
                  <a:srgbClr val="000000"/>
                </a:solidFill>
                <a:latin typeface="맑은 고딕" pitchFamily="50" charset="-127"/>
                <a:ea typeface="맑은 고딕" pitchFamily="50" charset="-127"/>
              </a:rPr>
              <a:t> modified MWNT electrodes at a fixed potential of 0.2 V in the presence of 1.5 </a:t>
            </a:r>
            <a:r>
              <a:rPr kumimoji="1" lang="en-US" altLang="ko-KR" sz="1000" dirty="0" err="1">
                <a:solidFill>
                  <a:srgbClr val="000000"/>
                </a:solidFill>
                <a:latin typeface="맑은 고딕" pitchFamily="50" charset="-127"/>
                <a:ea typeface="맑은 고딕" pitchFamily="50" charset="-127"/>
              </a:rPr>
              <a:t>mM</a:t>
            </a:r>
            <a:r>
              <a:rPr kumimoji="1" lang="en-US" altLang="ko-KR" sz="1000" dirty="0">
                <a:solidFill>
                  <a:srgbClr val="000000"/>
                </a:solidFill>
                <a:latin typeface="맑은 고딕" pitchFamily="50" charset="-127"/>
                <a:ea typeface="맑은 고딕" pitchFamily="50" charset="-127"/>
              </a:rPr>
              <a:t> [Fe(CN)</a:t>
            </a:r>
            <a:r>
              <a:rPr kumimoji="1" lang="en-US" altLang="ko-KR" sz="1000" baseline="-25000" dirty="0">
                <a:solidFill>
                  <a:srgbClr val="000000"/>
                </a:solidFill>
                <a:latin typeface="맑은 고딕" pitchFamily="50" charset="-127"/>
                <a:ea typeface="맑은 고딕" pitchFamily="50" charset="-127"/>
              </a:rPr>
              <a:t>6</a:t>
            </a:r>
            <a:r>
              <a:rPr kumimoji="1" lang="en-US" altLang="ko-KR" sz="1000" dirty="0">
                <a:solidFill>
                  <a:srgbClr val="000000"/>
                </a:solidFill>
                <a:latin typeface="맑은 고딕" pitchFamily="50" charset="-127"/>
                <a:ea typeface="맑은 고딕" pitchFamily="50" charset="-127"/>
              </a:rPr>
              <a:t>]</a:t>
            </a:r>
            <a:r>
              <a:rPr kumimoji="1" lang="en-US" altLang="ko-KR" sz="1000" baseline="30000" dirty="0">
                <a:solidFill>
                  <a:srgbClr val="000000"/>
                </a:solidFill>
                <a:latin typeface="맑은 고딕" pitchFamily="50" charset="-127"/>
                <a:ea typeface="맑은 고딕" pitchFamily="50" charset="-127"/>
              </a:rPr>
              <a:t>3-/4-</a:t>
            </a:r>
            <a:r>
              <a:rPr kumimoji="1" lang="en-US" altLang="ko-KR" sz="1000" dirty="0">
                <a:solidFill>
                  <a:srgbClr val="000000"/>
                </a:solidFill>
                <a:latin typeface="맑은 고딕" pitchFamily="50" charset="-127"/>
                <a:ea typeface="맑은 고딕" pitchFamily="50" charset="-127"/>
              </a:rPr>
              <a:t>. (c) </a:t>
            </a:r>
            <a:r>
              <a:rPr kumimoji="1" lang="en-US" altLang="ko-KR" sz="1000" dirty="0" err="1">
                <a:solidFill>
                  <a:srgbClr val="000000"/>
                </a:solidFill>
                <a:latin typeface="맑은 고딕" pitchFamily="50" charset="-127"/>
                <a:ea typeface="맑은 고딕" pitchFamily="50" charset="-127"/>
              </a:rPr>
              <a:t>Nyquist</a:t>
            </a:r>
            <a:r>
              <a:rPr kumimoji="1" lang="en-US" altLang="ko-KR" sz="1000" dirty="0">
                <a:solidFill>
                  <a:srgbClr val="000000"/>
                </a:solidFill>
                <a:latin typeface="맑은 고딕" pitchFamily="50" charset="-127"/>
                <a:ea typeface="맑은 고딕" pitchFamily="50" charset="-127"/>
              </a:rPr>
              <a:t> plots (Z’ vs. -Z’’) for </a:t>
            </a:r>
            <a:r>
              <a:rPr kumimoji="1" lang="en-US" altLang="ko-KR" sz="1000" dirty="0" err="1">
                <a:solidFill>
                  <a:srgbClr val="000000"/>
                </a:solidFill>
                <a:latin typeface="맑은 고딕" pitchFamily="50" charset="-127"/>
                <a:ea typeface="맑은 고딕" pitchFamily="50" charset="-127"/>
              </a:rPr>
              <a:t>thylakoid</a:t>
            </a:r>
            <a:r>
              <a:rPr kumimoji="1" lang="en-US" altLang="ko-KR" sz="1000" dirty="0">
                <a:solidFill>
                  <a:srgbClr val="000000"/>
                </a:solidFill>
                <a:latin typeface="맑은 고딕" pitchFamily="50" charset="-127"/>
                <a:ea typeface="맑은 고딕" pitchFamily="50" charset="-127"/>
              </a:rPr>
              <a:t>–MWNT composites under light and dark conditions. The inset in (c) shows the equivalent circuit model used to fit the </a:t>
            </a:r>
            <a:r>
              <a:rPr kumimoji="1" lang="en-US" altLang="ko-KR" sz="1000" dirty="0" err="1">
                <a:solidFill>
                  <a:srgbClr val="000000"/>
                </a:solidFill>
                <a:latin typeface="맑은 고딕" pitchFamily="50" charset="-127"/>
                <a:ea typeface="맑은 고딕" pitchFamily="50" charset="-127"/>
              </a:rPr>
              <a:t>Nyquist</a:t>
            </a:r>
            <a:r>
              <a:rPr kumimoji="1" lang="en-US" altLang="ko-KR" sz="1000" dirty="0">
                <a:solidFill>
                  <a:srgbClr val="000000"/>
                </a:solidFill>
                <a:latin typeface="맑은 고딕" pitchFamily="50" charset="-127"/>
                <a:ea typeface="맑은 고딕" pitchFamily="50" charset="-127"/>
              </a:rPr>
              <a:t> data. In (a and b), ↑ and ↓ represent light on and light off conditions respectively.</a:t>
            </a:r>
            <a:endParaRPr kumimoji="1" lang="ko-KR" altLang="en-US" sz="1000" dirty="0">
              <a:solidFill>
                <a:srgbClr val="000000"/>
              </a:solidFill>
              <a:latin typeface="맑은 고딕" pitchFamily="50" charset="-127"/>
              <a:ea typeface="맑은 고딕" pitchFamily="50" charset="-127"/>
            </a:endParaRPr>
          </a:p>
        </p:txBody>
      </p:sp>
      <p:sp>
        <p:nvSpPr>
          <p:cNvPr id="16" name="직사각형 15"/>
          <p:cNvSpPr/>
          <p:nvPr/>
        </p:nvSpPr>
        <p:spPr>
          <a:xfrm>
            <a:off x="397586" y="5780102"/>
            <a:ext cx="8494742" cy="830997"/>
          </a:xfrm>
          <a:prstGeom prst="rect">
            <a:avLst/>
          </a:prstGeom>
        </p:spPr>
        <p:txBody>
          <a:bodyPr wrap="square">
            <a:spAutoFit/>
          </a:bodyPr>
          <a:lstStyle/>
          <a:p>
            <a:pPr algn="just" fontAlgn="base">
              <a:spcBef>
                <a:spcPct val="0"/>
              </a:spcBef>
              <a:spcAft>
                <a:spcPct val="0"/>
              </a:spcAft>
            </a:pP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R</a:t>
            </a:r>
            <a:r>
              <a:rPr kumimoji="1" lang="en-US" altLang="ko-KR" sz="1600" baseline="-25000" dirty="0">
                <a:solidFill>
                  <a:srgbClr val="0000FF"/>
                </a:solidFill>
                <a:latin typeface="Times New Roman" panose="02020603050405020304" pitchFamily="18" charset="0"/>
                <a:ea typeface="맑은 고딕" pitchFamily="50" charset="-127"/>
                <a:cs typeface="Times New Roman" panose="02020603050405020304" pitchFamily="18" charset="0"/>
              </a:rPr>
              <a:t>s</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represents the electrolyte resistance, </a:t>
            </a:r>
            <a:r>
              <a:rPr kumimoji="1" lang="en-US" altLang="ko-KR" sz="1600" dirty="0" err="1">
                <a:solidFill>
                  <a:srgbClr val="0000FF"/>
                </a:solidFill>
                <a:latin typeface="Times New Roman" panose="02020603050405020304" pitchFamily="18" charset="0"/>
                <a:ea typeface="맑은 고딕" pitchFamily="50" charset="-127"/>
                <a:cs typeface="Times New Roman" panose="02020603050405020304" pitchFamily="18" charset="0"/>
              </a:rPr>
              <a:t>R</a:t>
            </a:r>
            <a:r>
              <a:rPr kumimoji="1" lang="en-US" altLang="ko-KR" sz="1600" baseline="-25000" dirty="0" err="1">
                <a:solidFill>
                  <a:srgbClr val="0000FF"/>
                </a:solidFill>
                <a:latin typeface="Times New Roman" panose="02020603050405020304" pitchFamily="18" charset="0"/>
                <a:ea typeface="맑은 고딕" pitchFamily="50" charset="-127"/>
                <a:cs typeface="Times New Roman" panose="02020603050405020304" pitchFamily="18" charset="0"/>
              </a:rPr>
              <a:t>ct</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is the charge transfer resistance, </a:t>
            </a: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CPE</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is the constant phase element between the electrolyte solution and the modified electrode, and lastly </a:t>
            </a:r>
            <a:r>
              <a:rPr kumimoji="1" lang="en-US" altLang="ko-KR" sz="1600" dirty="0" err="1">
                <a:solidFill>
                  <a:srgbClr val="0000FF"/>
                </a:solidFill>
                <a:latin typeface="Times New Roman" panose="02020603050405020304" pitchFamily="18" charset="0"/>
                <a:ea typeface="맑은 고딕" pitchFamily="50" charset="-127"/>
                <a:cs typeface="Times New Roman" panose="02020603050405020304" pitchFamily="18" charset="0"/>
              </a:rPr>
              <a:t>Z</a:t>
            </a:r>
            <a:r>
              <a:rPr kumimoji="1" lang="en-US" altLang="ko-KR" sz="1600" baseline="-25000" dirty="0" err="1">
                <a:solidFill>
                  <a:srgbClr val="0000FF"/>
                </a:solidFill>
                <a:latin typeface="Times New Roman" panose="02020603050405020304" pitchFamily="18" charset="0"/>
                <a:ea typeface="맑은 고딕" pitchFamily="50" charset="-127"/>
                <a:cs typeface="Times New Roman" panose="02020603050405020304" pitchFamily="18" charset="0"/>
              </a:rPr>
              <a:t>w</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represents the Warburg impedance due to the diffusion of mediator.</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17" name="직사각형 16"/>
          <p:cNvSpPr/>
          <p:nvPr/>
        </p:nvSpPr>
        <p:spPr>
          <a:xfrm>
            <a:off x="3357554" y="3214686"/>
            <a:ext cx="553357" cy="230832"/>
          </a:xfrm>
          <a:prstGeom prst="rect">
            <a:avLst/>
          </a:prstGeom>
        </p:spPr>
        <p:txBody>
          <a:bodyPr wrap="none">
            <a:spAutoFit/>
          </a:bodyPr>
          <a:lstStyle/>
          <a:p>
            <a:pPr fontAlgn="base">
              <a:spcBef>
                <a:spcPct val="0"/>
              </a:spcBef>
              <a:spcAft>
                <a:spcPct val="0"/>
              </a:spcAft>
            </a:pPr>
            <a:r>
              <a:rPr kumimoji="1" lang="en-US" altLang="ko-KR" sz="900" b="1" dirty="0">
                <a:solidFill>
                  <a:srgbClr val="FF6600"/>
                </a:solidFill>
                <a:latin typeface="맑은 고딕" pitchFamily="50" charset="-127"/>
                <a:ea typeface="맑은 고딕" pitchFamily="50" charset="-127"/>
              </a:rPr>
              <a:t>87 k</a:t>
            </a:r>
            <a:r>
              <a:rPr kumimoji="1" lang="el-GR" altLang="ko-KR" sz="900" b="1" dirty="0">
                <a:solidFill>
                  <a:srgbClr val="FF6600"/>
                </a:solidFill>
                <a:latin typeface="맑은 고딕" pitchFamily="50" charset="-127"/>
                <a:ea typeface="맑은 고딕" pitchFamily="50" charset="-127"/>
              </a:rPr>
              <a:t>Ω</a:t>
            </a:r>
            <a:r>
              <a:rPr kumimoji="1" lang="en-US" altLang="ko-KR" sz="900" b="1" dirty="0">
                <a:solidFill>
                  <a:srgbClr val="FF6600"/>
                </a:solidFill>
                <a:latin typeface="맑은 고딕" pitchFamily="50" charset="-127"/>
                <a:ea typeface="맑은 고딕" pitchFamily="50" charset="-127"/>
              </a:rPr>
              <a:t> </a:t>
            </a:r>
            <a:endParaRPr kumimoji="1" lang="ko-KR" altLang="en-US" sz="900" b="1" dirty="0">
              <a:solidFill>
                <a:srgbClr val="FF6600"/>
              </a:solidFill>
              <a:latin typeface="맑은 고딕" pitchFamily="50" charset="-127"/>
              <a:ea typeface="맑은 고딕" pitchFamily="50" charset="-127"/>
            </a:endParaRPr>
          </a:p>
        </p:txBody>
      </p:sp>
      <p:sp>
        <p:nvSpPr>
          <p:cNvPr id="18" name="직사각형 17"/>
          <p:cNvSpPr/>
          <p:nvPr/>
        </p:nvSpPr>
        <p:spPr>
          <a:xfrm>
            <a:off x="2857488" y="2428868"/>
            <a:ext cx="620683" cy="230832"/>
          </a:xfrm>
          <a:prstGeom prst="rect">
            <a:avLst/>
          </a:prstGeom>
        </p:spPr>
        <p:txBody>
          <a:bodyPr wrap="none">
            <a:spAutoFit/>
          </a:bodyPr>
          <a:lstStyle/>
          <a:p>
            <a:pPr fontAlgn="base">
              <a:spcBef>
                <a:spcPct val="0"/>
              </a:spcBef>
              <a:spcAft>
                <a:spcPct val="0"/>
              </a:spcAft>
            </a:pPr>
            <a:r>
              <a:rPr kumimoji="1" lang="en-US" altLang="ko-KR" sz="900" b="1" dirty="0">
                <a:solidFill>
                  <a:srgbClr val="0000FF"/>
                </a:solidFill>
                <a:latin typeface="맑은 고딕" pitchFamily="50" charset="-127"/>
                <a:ea typeface="맑은 고딕" pitchFamily="50" charset="-127"/>
              </a:rPr>
              <a:t>317 k</a:t>
            </a:r>
            <a:r>
              <a:rPr kumimoji="1" lang="el-GR" altLang="ko-KR" sz="900" b="1" dirty="0">
                <a:solidFill>
                  <a:srgbClr val="0000FF"/>
                </a:solidFill>
                <a:latin typeface="맑은 고딕" pitchFamily="50" charset="-127"/>
                <a:ea typeface="맑은 고딕" pitchFamily="50" charset="-127"/>
              </a:rPr>
              <a:t>Ω</a:t>
            </a:r>
            <a:r>
              <a:rPr kumimoji="1" lang="en-US" altLang="ko-KR" sz="900" b="1" dirty="0">
                <a:solidFill>
                  <a:srgbClr val="0000FF"/>
                </a:solidFill>
                <a:latin typeface="맑은 고딕" pitchFamily="50" charset="-127"/>
                <a:ea typeface="맑은 고딕" pitchFamily="50" charset="-127"/>
              </a:rPr>
              <a:t> </a:t>
            </a:r>
            <a:endParaRPr kumimoji="1" lang="ko-KR" altLang="en-US" sz="900" b="1" dirty="0">
              <a:solidFill>
                <a:srgbClr val="0000FF"/>
              </a:solidFill>
              <a:latin typeface="맑은 고딕" pitchFamily="50" charset="-127"/>
              <a:ea typeface="맑은 고딕" pitchFamily="50" charset="-127"/>
            </a:endParaRPr>
          </a:p>
        </p:txBody>
      </p:sp>
    </p:spTree>
    <p:extLst>
      <p:ext uri="{BB962C8B-B14F-4D97-AF65-F5344CB8AC3E}">
        <p14:creationId xmlns:p14="http://schemas.microsoft.com/office/powerpoint/2010/main" val="23711704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1631189"/>
            <a:ext cx="9144000" cy="830997"/>
          </a:xfrm>
          <a:prstGeom prst="rect">
            <a:avLst/>
          </a:prstGeom>
        </p:spPr>
        <p:txBody>
          <a:bodyPr wrap="square">
            <a:spAutoFit/>
          </a:bodyPr>
          <a:lstStyle/>
          <a:p>
            <a:pPr algn="ctr" fontAlgn="base">
              <a:spcBef>
                <a:spcPct val="0"/>
              </a:spcBef>
              <a:spcAft>
                <a:spcPct val="0"/>
              </a:spcAft>
            </a:pPr>
            <a:r>
              <a:rPr kumimoji="1" lang="en-US" altLang="ko-KR" sz="2400" b="1" dirty="0">
                <a:solidFill>
                  <a:srgbClr val="000000"/>
                </a:solidFill>
                <a:latin typeface="Times New Roman" panose="02020603050405020304" pitchFamily="18" charset="0"/>
                <a:ea typeface="맑은 고딕" pitchFamily="50" charset="-127"/>
                <a:cs typeface="Times New Roman" panose="02020603050405020304" pitchFamily="18" charset="0"/>
              </a:rPr>
              <a:t>Bio-Solar Cells Incorporating </a:t>
            </a:r>
            <a:r>
              <a:rPr kumimoji="1" lang="en-US" altLang="ko-KR" sz="2400" b="1" dirty="0" err="1">
                <a:solidFill>
                  <a:srgbClr val="000000"/>
                </a:solidFill>
                <a:latin typeface="Times New Roman" panose="02020603050405020304" pitchFamily="18" charset="0"/>
                <a:ea typeface="맑은 고딕" pitchFamily="50" charset="-127"/>
                <a:cs typeface="Times New Roman" panose="02020603050405020304" pitchFamily="18" charset="0"/>
              </a:rPr>
              <a:t>Catalase</a:t>
            </a:r>
            <a:r>
              <a:rPr kumimoji="1" lang="en-US" altLang="ko-KR" sz="2400" b="1" dirty="0">
                <a:solidFill>
                  <a:srgbClr val="000000"/>
                </a:solidFill>
                <a:latin typeface="Times New Roman" panose="02020603050405020304" pitchFamily="18" charset="0"/>
                <a:ea typeface="맑은 고딕" pitchFamily="50" charset="-127"/>
                <a:cs typeface="Times New Roman" panose="02020603050405020304" pitchFamily="18" charset="0"/>
              </a:rPr>
              <a:t> for Stabilization of</a:t>
            </a:r>
          </a:p>
          <a:p>
            <a:pPr algn="ctr" fontAlgn="base">
              <a:spcBef>
                <a:spcPct val="0"/>
              </a:spcBef>
              <a:spcAft>
                <a:spcPct val="0"/>
              </a:spcAft>
            </a:pPr>
            <a:r>
              <a:rPr kumimoji="1" lang="en-US" altLang="ko-KR" sz="2400" b="1" dirty="0" err="1">
                <a:solidFill>
                  <a:srgbClr val="000000"/>
                </a:solidFill>
                <a:latin typeface="Times New Roman" panose="02020603050405020304" pitchFamily="18" charset="0"/>
                <a:ea typeface="맑은 고딕" pitchFamily="50" charset="-127"/>
                <a:cs typeface="Times New Roman" panose="02020603050405020304" pitchFamily="18" charset="0"/>
              </a:rPr>
              <a:t>Thylakoid</a:t>
            </a:r>
            <a:r>
              <a:rPr kumimoji="1" lang="en-US" altLang="ko-KR" sz="2400" b="1"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2400" b="1" dirty="0" err="1">
                <a:solidFill>
                  <a:srgbClr val="000000"/>
                </a:solidFill>
                <a:latin typeface="Times New Roman" panose="02020603050405020304" pitchFamily="18" charset="0"/>
                <a:ea typeface="맑은 고딕" pitchFamily="50" charset="-127"/>
                <a:cs typeface="Times New Roman" panose="02020603050405020304" pitchFamily="18" charset="0"/>
              </a:rPr>
              <a:t>Bioelectrodes</a:t>
            </a:r>
            <a:r>
              <a:rPr kumimoji="1" lang="en-US" altLang="ko-KR" sz="2400" b="1" dirty="0">
                <a:solidFill>
                  <a:srgbClr val="000000"/>
                </a:solidFill>
                <a:latin typeface="Times New Roman" panose="02020603050405020304" pitchFamily="18" charset="0"/>
                <a:ea typeface="맑은 고딕" pitchFamily="50" charset="-127"/>
                <a:cs typeface="Times New Roman" panose="02020603050405020304" pitchFamily="18" charset="0"/>
              </a:rPr>
              <a:t> during Direct </a:t>
            </a:r>
            <a:r>
              <a:rPr kumimoji="1" lang="en-US" altLang="ko-KR" sz="2400" b="1" dirty="0" err="1">
                <a:solidFill>
                  <a:srgbClr val="000000"/>
                </a:solidFill>
                <a:latin typeface="Times New Roman" panose="02020603050405020304" pitchFamily="18" charset="0"/>
                <a:ea typeface="맑은 고딕" pitchFamily="50" charset="-127"/>
                <a:cs typeface="Times New Roman" panose="02020603050405020304" pitchFamily="18" charset="0"/>
              </a:rPr>
              <a:t>Photoelectrocatalysis</a:t>
            </a:r>
            <a:endParaRPr kumimoji="1" lang="ko-KR" altLang="en-US" sz="2400" b="1"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3" name="직사각형 2"/>
          <p:cNvSpPr/>
          <p:nvPr/>
        </p:nvSpPr>
        <p:spPr>
          <a:xfrm>
            <a:off x="622453" y="1323412"/>
            <a:ext cx="4169884" cy="307777"/>
          </a:xfrm>
          <a:prstGeom prst="rect">
            <a:avLst/>
          </a:prstGeom>
        </p:spPr>
        <p:txBody>
          <a:bodyPr wrap="square">
            <a:spAutoFit/>
          </a:bodyPr>
          <a:lstStyle/>
          <a:p>
            <a:pPr marL="285750" indent="-285750">
              <a:buFont typeface="Wingdings" panose="05000000000000000000" pitchFamily="2" charset="2"/>
              <a:buChar char="Ø"/>
            </a:pPr>
            <a:r>
              <a:rPr lang="en-US" altLang="ko-KR" sz="1400" i="1" dirty="0">
                <a:latin typeface="Times New Roman" panose="02020603050405020304" pitchFamily="18" charset="0"/>
                <a:cs typeface="Times New Roman" panose="02020603050405020304" pitchFamily="18" charset="0"/>
              </a:rPr>
              <a:t>ECS Electrochemistry Letters</a:t>
            </a:r>
            <a:r>
              <a:rPr lang="en-US" altLang="ko-KR" sz="1400" dirty="0">
                <a:latin typeface="Times New Roman" panose="02020603050405020304" pitchFamily="18" charset="0"/>
                <a:cs typeface="Times New Roman" panose="02020603050405020304" pitchFamily="18" charset="0"/>
              </a:rPr>
              <a:t>, </a:t>
            </a:r>
            <a:r>
              <a:rPr lang="en-US" altLang="ko-KR" sz="1400" b="1" dirty="0">
                <a:latin typeface="Times New Roman" panose="02020603050405020304" pitchFamily="18" charset="0"/>
                <a:cs typeface="Times New Roman" panose="02020603050405020304" pitchFamily="18" charset="0"/>
              </a:rPr>
              <a:t>1 </a:t>
            </a:r>
            <a:r>
              <a:rPr lang="en-US" altLang="ko-KR" sz="1400" dirty="0">
                <a:latin typeface="Times New Roman" panose="02020603050405020304" pitchFamily="18" charset="0"/>
                <a:cs typeface="Times New Roman" panose="02020603050405020304" pitchFamily="18" charset="0"/>
              </a:rPr>
              <a:t>(5) G7-G9 (2012)</a:t>
            </a:r>
            <a:endParaRPr lang="ko-KR" altLang="en-US" sz="1400" dirty="0">
              <a:latin typeface="Times New Roman" panose="02020603050405020304" pitchFamily="18" charset="0"/>
              <a:cs typeface="Times New Roman" panose="02020603050405020304" pitchFamily="18" charset="0"/>
            </a:endParaRPr>
          </a:p>
        </p:txBody>
      </p:sp>
      <p:sp>
        <p:nvSpPr>
          <p:cNvPr id="4" name="직사각형 3"/>
          <p:cNvSpPr/>
          <p:nvPr/>
        </p:nvSpPr>
        <p:spPr>
          <a:xfrm>
            <a:off x="2286000" y="2639158"/>
            <a:ext cx="4572000" cy="261610"/>
          </a:xfrm>
          <a:prstGeom prst="rect">
            <a:avLst/>
          </a:prstGeom>
        </p:spPr>
        <p:txBody>
          <a:bodyPr>
            <a:spAutoFit/>
          </a:bodyPr>
          <a:lstStyle/>
          <a:p>
            <a:r>
              <a:rPr lang="en-US" altLang="ko-KR" sz="1100" dirty="0">
                <a:solidFill>
                  <a:srgbClr val="000000"/>
                </a:solidFill>
                <a:latin typeface="Times New Roman" panose="02020603050405020304" pitchFamily="18" charset="0"/>
                <a:cs typeface="Times New Roman" panose="02020603050405020304" pitchFamily="18" charset="0"/>
              </a:rPr>
              <a:t>Kyle H. </a:t>
            </a:r>
            <a:r>
              <a:rPr lang="en-US" altLang="ko-KR" sz="1100" dirty="0" err="1">
                <a:solidFill>
                  <a:srgbClr val="000000"/>
                </a:solidFill>
                <a:latin typeface="Times New Roman" panose="02020603050405020304" pitchFamily="18" charset="0"/>
                <a:cs typeface="Times New Roman" panose="02020603050405020304" pitchFamily="18" charset="0"/>
              </a:rPr>
              <a:t>Sj¨oholm</a:t>
            </a:r>
            <a:r>
              <a:rPr lang="en-US" altLang="ko-KR" sz="1100" dirty="0">
                <a:solidFill>
                  <a:srgbClr val="000000"/>
                </a:solidFill>
                <a:latin typeface="Times New Roman" panose="02020603050405020304" pitchFamily="18" charset="0"/>
                <a:cs typeface="Times New Roman" panose="02020603050405020304" pitchFamily="18" charset="0"/>
              </a:rPr>
              <a:t>,</a:t>
            </a:r>
            <a:r>
              <a:rPr lang="en-US" altLang="ko-KR" sz="1100" baseline="30000" dirty="0">
                <a:solidFill>
                  <a:srgbClr val="0000FF"/>
                </a:solidFill>
                <a:latin typeface="Times New Roman" panose="02020603050405020304" pitchFamily="18" charset="0"/>
                <a:cs typeface="Times New Roman" panose="02020603050405020304" pitchFamily="18" charset="0"/>
              </a:rPr>
              <a:t>∗</a:t>
            </a:r>
            <a:r>
              <a:rPr lang="en-US" altLang="ko-KR" sz="1100" dirty="0">
                <a:solidFill>
                  <a:srgbClr val="0000FF"/>
                </a:solidFill>
                <a:latin typeface="Times New Roman" panose="02020603050405020304" pitchFamily="18" charset="0"/>
                <a:cs typeface="Times New Roman" panose="02020603050405020304" pitchFamily="18" charset="0"/>
              </a:rPr>
              <a:t> </a:t>
            </a:r>
            <a:r>
              <a:rPr lang="en-US" altLang="ko-KR" sz="1100" dirty="0">
                <a:solidFill>
                  <a:srgbClr val="000000"/>
                </a:solidFill>
                <a:latin typeface="Times New Roman" panose="02020603050405020304" pitchFamily="18" charset="0"/>
                <a:cs typeface="Times New Roman" panose="02020603050405020304" pitchFamily="18" charset="0"/>
              </a:rPr>
              <a:t>Michelle Rasmussen,</a:t>
            </a:r>
            <a:r>
              <a:rPr lang="en-US" altLang="ko-KR" sz="1100" baseline="30000" dirty="0">
                <a:solidFill>
                  <a:srgbClr val="0000FF"/>
                </a:solidFill>
                <a:latin typeface="Times New Roman" panose="02020603050405020304" pitchFamily="18" charset="0"/>
                <a:cs typeface="Times New Roman" panose="02020603050405020304" pitchFamily="18" charset="0"/>
              </a:rPr>
              <a:t>∗</a:t>
            </a:r>
            <a:r>
              <a:rPr lang="en-US" altLang="ko-KR" sz="1100" dirty="0">
                <a:solidFill>
                  <a:srgbClr val="0000FF"/>
                </a:solidFill>
                <a:latin typeface="Times New Roman" panose="02020603050405020304" pitchFamily="18" charset="0"/>
                <a:cs typeface="Times New Roman" panose="02020603050405020304" pitchFamily="18" charset="0"/>
              </a:rPr>
              <a:t> </a:t>
            </a:r>
            <a:r>
              <a:rPr lang="en-US" altLang="ko-KR" sz="1100" dirty="0">
                <a:solidFill>
                  <a:srgbClr val="000000"/>
                </a:solidFill>
                <a:latin typeface="Times New Roman" panose="02020603050405020304" pitchFamily="18" charset="0"/>
                <a:cs typeface="Times New Roman" panose="02020603050405020304" pitchFamily="18" charset="0"/>
              </a:rPr>
              <a:t>and Shelley D. </a:t>
            </a:r>
            <a:r>
              <a:rPr lang="en-US" altLang="ko-KR" sz="1100" dirty="0" err="1">
                <a:solidFill>
                  <a:srgbClr val="000000"/>
                </a:solidFill>
                <a:latin typeface="Times New Roman" panose="02020603050405020304" pitchFamily="18" charset="0"/>
                <a:cs typeface="Times New Roman" panose="02020603050405020304" pitchFamily="18" charset="0"/>
              </a:rPr>
              <a:t>Minteer</a:t>
            </a:r>
            <a:r>
              <a:rPr lang="en-US" altLang="ko-KR" sz="1100" baseline="30000" dirty="0">
                <a:solidFill>
                  <a:srgbClr val="0000FF"/>
                </a:solidFill>
                <a:latin typeface="Times New Roman" panose="02020603050405020304" pitchFamily="18" charset="0"/>
                <a:cs typeface="Times New Roman" panose="02020603050405020304" pitchFamily="18" charset="0"/>
              </a:rPr>
              <a:t>∗∗</a:t>
            </a:r>
            <a:r>
              <a:rPr lang="en-US" altLang="ko-KR" sz="1100" baseline="30000" dirty="0">
                <a:solidFill>
                  <a:srgbClr val="000000"/>
                </a:solidFill>
                <a:latin typeface="Times New Roman" panose="02020603050405020304" pitchFamily="18" charset="0"/>
                <a:cs typeface="Times New Roman" panose="02020603050405020304" pitchFamily="18" charset="0"/>
              </a:rPr>
              <a:t>,</a:t>
            </a:r>
            <a:r>
              <a:rPr lang="en-US" altLang="ko-KR" sz="1100" baseline="30000" dirty="0">
                <a:solidFill>
                  <a:srgbClr val="0000FF"/>
                </a:solidFill>
                <a:latin typeface="Times New Roman" panose="02020603050405020304" pitchFamily="18" charset="0"/>
                <a:cs typeface="Times New Roman" panose="02020603050405020304" pitchFamily="18" charset="0"/>
              </a:rPr>
              <a:t>z</a:t>
            </a:r>
            <a:endParaRPr lang="ko-KR" altLang="en-US" sz="1100" baseline="30000" dirty="0">
              <a:latin typeface="Times New Roman" panose="02020603050405020304" pitchFamily="18" charset="0"/>
              <a:cs typeface="Times New Roman" panose="02020603050405020304" pitchFamily="18" charset="0"/>
            </a:endParaRPr>
          </a:p>
        </p:txBody>
      </p:sp>
      <p:pic>
        <p:nvPicPr>
          <p:cNvPr id="15" name="Picture 3"/>
          <p:cNvPicPr>
            <a:picLocks noChangeAspect="1" noChangeArrowheads="1"/>
          </p:cNvPicPr>
          <p:nvPr/>
        </p:nvPicPr>
        <p:blipFill rotWithShape="1">
          <a:blip r:embed="rId3" cstate="print"/>
          <a:srcRect b="9626"/>
          <a:stretch/>
        </p:blipFill>
        <p:spPr bwMode="auto">
          <a:xfrm>
            <a:off x="2136583" y="3822270"/>
            <a:ext cx="4870834" cy="2159888"/>
          </a:xfrm>
          <a:prstGeom prst="rect">
            <a:avLst/>
          </a:prstGeom>
          <a:noFill/>
          <a:ln w="9525">
            <a:noFill/>
            <a:miter lim="800000"/>
            <a:headEnd/>
            <a:tailEnd/>
          </a:ln>
        </p:spPr>
      </p:pic>
    </p:spTree>
    <p:extLst>
      <p:ext uri="{BB962C8B-B14F-4D97-AF65-F5344CB8AC3E}">
        <p14:creationId xmlns:p14="http://schemas.microsoft.com/office/powerpoint/2010/main" val="693196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002060"/>
              </a:solidFill>
              <a:effectLst>
                <a:reflection blurRad="6350" stA="55000" endA="300" endPos="45500" dir="5400000" sy="-100000" algn="bl" rotWithShape="0"/>
              </a:effectLst>
              <a:latin typeface="돋움" pitchFamily="50" charset="-127"/>
              <a:ea typeface="돋움" pitchFamily="50" charset="-127"/>
            </a:endParaRPr>
          </a:p>
        </p:txBody>
      </p:sp>
      <p:pic>
        <p:nvPicPr>
          <p:cNvPr id="20" name="그림 12" descr="번짐버튼B.png"/>
          <p:cNvPicPr>
            <a:picLocks noChangeAspect="1"/>
          </p:cNvPicPr>
          <p:nvPr/>
        </p:nvPicPr>
        <p:blipFill>
          <a:blip r:embed="rId3" cstate="print"/>
          <a:srcRect/>
          <a:stretch>
            <a:fillRect/>
          </a:stretch>
        </p:blipFill>
        <p:spPr bwMode="auto">
          <a:xfrm>
            <a:off x="322986" y="285750"/>
            <a:ext cx="314325" cy="314325"/>
          </a:xfrm>
          <a:prstGeom prst="rect">
            <a:avLst/>
          </a:prstGeom>
          <a:noFill/>
          <a:ln w="9525">
            <a:noFill/>
            <a:miter lim="800000"/>
            <a:headEnd/>
            <a:tailEnd/>
          </a:ln>
        </p:spPr>
      </p:pic>
      <p:pic>
        <p:nvPicPr>
          <p:cNvPr id="8194" name="Picture 2"/>
          <p:cNvPicPr>
            <a:picLocks noChangeAspect="1" noChangeArrowheads="1"/>
          </p:cNvPicPr>
          <p:nvPr/>
        </p:nvPicPr>
        <p:blipFill>
          <a:blip r:embed="rId4">
            <a:lum contrast="10000"/>
          </a:blip>
          <a:srcRect/>
          <a:stretch>
            <a:fillRect/>
          </a:stretch>
        </p:blipFill>
        <p:spPr bwMode="auto">
          <a:xfrm>
            <a:off x="396844" y="717532"/>
            <a:ext cx="4214842" cy="3286148"/>
          </a:xfrm>
          <a:prstGeom prst="rect">
            <a:avLst/>
          </a:prstGeom>
          <a:noFill/>
          <a:ln w="9525">
            <a:noFill/>
            <a:miter lim="800000"/>
            <a:headEnd/>
            <a:tailEnd/>
          </a:ln>
          <a:effectLst/>
        </p:spPr>
      </p:pic>
      <p:pic>
        <p:nvPicPr>
          <p:cNvPr id="10" name="그림 9" descr="photosynth.gif"/>
          <p:cNvPicPr>
            <a:picLocks noChangeAspect="1"/>
          </p:cNvPicPr>
          <p:nvPr/>
        </p:nvPicPr>
        <p:blipFill>
          <a:blip r:embed="rId5" cstate="print"/>
          <a:srcRect t="56300" b="6951"/>
          <a:stretch>
            <a:fillRect/>
          </a:stretch>
        </p:blipFill>
        <p:spPr>
          <a:xfrm>
            <a:off x="2545917" y="4054268"/>
            <a:ext cx="6591770" cy="2746585"/>
          </a:xfrm>
          <a:prstGeom prst="rect">
            <a:avLst/>
          </a:prstGeom>
        </p:spPr>
      </p:pic>
      <p:sp>
        <p:nvSpPr>
          <p:cNvPr id="11" name="직사각형 10"/>
          <p:cNvSpPr/>
          <p:nvPr/>
        </p:nvSpPr>
        <p:spPr>
          <a:xfrm>
            <a:off x="3487788" y="4714090"/>
            <a:ext cx="540533" cy="230832"/>
          </a:xfrm>
          <a:prstGeom prst="rect">
            <a:avLst/>
          </a:prstGeom>
        </p:spPr>
        <p:txBody>
          <a:bodyPr wrap="none">
            <a:spAutoFit/>
          </a:bodyPr>
          <a:lstStyle/>
          <a:p>
            <a:pPr fontAlgn="base">
              <a:spcBef>
                <a:spcPct val="0"/>
              </a:spcBef>
              <a:spcAft>
                <a:spcPct val="0"/>
              </a:spcAft>
            </a:pPr>
            <a:r>
              <a:rPr kumimoji="1" lang="en-US" altLang="ko-KR" sz="900" b="1" dirty="0">
                <a:solidFill>
                  <a:srgbClr val="FF0000"/>
                </a:solidFill>
                <a:latin typeface="맑은 고딕" pitchFamily="50" charset="-127"/>
                <a:ea typeface="맑은 고딕" pitchFamily="50" charset="-127"/>
              </a:rPr>
              <a:t>DCMU</a:t>
            </a:r>
            <a:endParaRPr kumimoji="1" lang="ko-KR" altLang="en-US" sz="900" b="1" dirty="0">
              <a:solidFill>
                <a:srgbClr val="FF0000"/>
              </a:solidFill>
              <a:latin typeface="맑은 고딕" pitchFamily="50" charset="-127"/>
              <a:ea typeface="맑은 고딕" pitchFamily="50" charset="-127"/>
            </a:endParaRPr>
          </a:p>
        </p:txBody>
      </p:sp>
      <p:cxnSp>
        <p:nvCxnSpPr>
          <p:cNvPr id="14" name="직선 연결선 13"/>
          <p:cNvCxnSpPr/>
          <p:nvPr/>
        </p:nvCxnSpPr>
        <p:spPr>
          <a:xfrm rot="5400000">
            <a:off x="3358348" y="5285594"/>
            <a:ext cx="713586" cy="7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6"/>
          <a:srcRect/>
          <a:stretch>
            <a:fillRect/>
          </a:stretch>
        </p:blipFill>
        <p:spPr bwMode="auto">
          <a:xfrm>
            <a:off x="4968876" y="788970"/>
            <a:ext cx="3500462" cy="2714644"/>
          </a:xfrm>
          <a:prstGeom prst="rect">
            <a:avLst/>
          </a:prstGeom>
          <a:noFill/>
          <a:ln w="9525">
            <a:noFill/>
            <a:miter lim="800000"/>
            <a:headEnd/>
            <a:tailEnd/>
          </a:ln>
          <a:effectLst/>
        </p:spPr>
      </p:pic>
      <p:pic>
        <p:nvPicPr>
          <p:cNvPr id="4100" name="Picture 4"/>
          <p:cNvPicPr>
            <a:picLocks noChangeAspect="1" noChangeArrowheads="1"/>
          </p:cNvPicPr>
          <p:nvPr/>
        </p:nvPicPr>
        <p:blipFill>
          <a:blip r:embed="rId7"/>
          <a:srcRect/>
          <a:stretch>
            <a:fillRect/>
          </a:stretch>
        </p:blipFill>
        <p:spPr bwMode="auto">
          <a:xfrm>
            <a:off x="4826000" y="3575052"/>
            <a:ext cx="4271954" cy="261937"/>
          </a:xfrm>
          <a:prstGeom prst="rect">
            <a:avLst/>
          </a:prstGeom>
          <a:noFill/>
          <a:ln w="9525">
            <a:noFill/>
            <a:miter lim="800000"/>
            <a:headEnd/>
            <a:tailEnd/>
          </a:ln>
          <a:effectLst/>
        </p:spPr>
      </p:pic>
      <p:sp>
        <p:nvSpPr>
          <p:cNvPr id="21" name="직사각형 20"/>
          <p:cNvSpPr/>
          <p:nvPr/>
        </p:nvSpPr>
        <p:spPr>
          <a:xfrm>
            <a:off x="6616712" y="4183870"/>
            <a:ext cx="675185" cy="230832"/>
          </a:xfrm>
          <a:prstGeom prst="rect">
            <a:avLst/>
          </a:prstGeom>
        </p:spPr>
        <p:txBody>
          <a:bodyPr wrap="none">
            <a:spAutoFit/>
          </a:bodyPr>
          <a:lstStyle/>
          <a:p>
            <a:pPr fontAlgn="base">
              <a:spcBef>
                <a:spcPct val="0"/>
              </a:spcBef>
              <a:spcAft>
                <a:spcPct val="0"/>
              </a:spcAft>
            </a:pPr>
            <a:r>
              <a:rPr kumimoji="1" lang="en-US" altLang="ko-KR" sz="900" b="1" dirty="0" err="1">
                <a:solidFill>
                  <a:srgbClr val="FF0000"/>
                </a:solidFill>
                <a:latin typeface="맑은 고딕" pitchFamily="50" charset="-127"/>
                <a:ea typeface="맑은 고딕" pitchFamily="50" charset="-127"/>
              </a:rPr>
              <a:t>Paraquat</a:t>
            </a:r>
            <a:endParaRPr kumimoji="1" lang="ko-KR" altLang="en-US" sz="900" b="1" dirty="0">
              <a:solidFill>
                <a:srgbClr val="FF0000"/>
              </a:solidFill>
              <a:latin typeface="맑은 고딕" pitchFamily="50" charset="-127"/>
              <a:ea typeface="맑은 고딕" pitchFamily="50" charset="-127"/>
            </a:endParaRPr>
          </a:p>
        </p:txBody>
      </p:sp>
      <p:cxnSp>
        <p:nvCxnSpPr>
          <p:cNvPr id="22" name="직선 연결선 21"/>
          <p:cNvCxnSpPr/>
          <p:nvPr/>
        </p:nvCxnSpPr>
        <p:spPr>
          <a:xfrm rot="5400000">
            <a:off x="6558710" y="4755374"/>
            <a:ext cx="713586" cy="7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직사각형 1"/>
          <p:cNvSpPr/>
          <p:nvPr/>
        </p:nvSpPr>
        <p:spPr>
          <a:xfrm>
            <a:off x="480147" y="3992457"/>
            <a:ext cx="4601991" cy="307777"/>
          </a:xfrm>
          <a:prstGeom prst="rect">
            <a:avLst/>
          </a:prstGeom>
        </p:spPr>
        <p:txBody>
          <a:bodyPr wrap="square">
            <a:spAutoFit/>
          </a:bodyPr>
          <a:lstStyle/>
          <a:p>
            <a:r>
              <a:rPr lang="en-US" altLang="ko-KR" sz="1400" b="1" dirty="0">
                <a:solidFill>
                  <a:srgbClr val="222222"/>
                </a:solidFill>
                <a:latin typeface="Arial" panose="020B0604020202020204" pitchFamily="34" charset="0"/>
              </a:rPr>
              <a:t>DCMU</a:t>
            </a:r>
            <a:r>
              <a:rPr lang="en-US" altLang="ko-KR" sz="1400" dirty="0">
                <a:solidFill>
                  <a:srgbClr val="222222"/>
                </a:solidFill>
                <a:latin typeface="Arial" panose="020B0604020202020204" pitchFamily="34" charset="0"/>
              </a:rPr>
              <a:t> (</a:t>
            </a:r>
            <a:r>
              <a:rPr lang="en-US" altLang="ko-KR" sz="1400" b="1" dirty="0">
                <a:solidFill>
                  <a:srgbClr val="222222"/>
                </a:solidFill>
                <a:latin typeface="Arial" panose="020B0604020202020204" pitchFamily="34" charset="0"/>
              </a:rPr>
              <a:t>3-(3,4-dichlorophenyl)-1,1-dimethylurea</a:t>
            </a:r>
            <a:r>
              <a:rPr lang="en-US" altLang="ko-KR" sz="1400" dirty="0">
                <a:solidFill>
                  <a:srgbClr val="222222"/>
                </a:solidFill>
                <a:latin typeface="Arial" panose="020B0604020202020204" pitchFamily="34" charset="0"/>
              </a:rPr>
              <a:t>)</a:t>
            </a:r>
            <a:endParaRPr lang="ko-KR" altLang="en-US" sz="1400" dirty="0"/>
          </a:p>
        </p:txBody>
      </p:sp>
      <p:pic>
        <p:nvPicPr>
          <p:cNvPr id="1026" name="Picture 2" descr="dcmu에 대한 이미지 검색결과"/>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354" y="4414702"/>
            <a:ext cx="1634606" cy="843184"/>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a:xfrm>
            <a:off x="288102" y="5231699"/>
            <a:ext cx="2257816" cy="738664"/>
          </a:xfrm>
          <a:prstGeom prst="rect">
            <a:avLst/>
          </a:prstGeom>
        </p:spPr>
        <p:txBody>
          <a:bodyPr wrap="square">
            <a:spAutoFit/>
          </a:bodyPr>
          <a:lstStyle/>
          <a:p>
            <a:r>
              <a:rPr lang="en-US" altLang="ko-KR" sz="1400" b="1" dirty="0" err="1">
                <a:solidFill>
                  <a:srgbClr val="222222"/>
                </a:solidFill>
                <a:latin typeface="Arial" panose="020B0604020202020204" pitchFamily="34" charset="0"/>
              </a:rPr>
              <a:t>Paraquat</a:t>
            </a:r>
            <a:r>
              <a:rPr lang="en-US" altLang="ko-KR" sz="1400" dirty="0">
                <a:solidFill>
                  <a:srgbClr val="222222"/>
                </a:solidFill>
                <a:latin typeface="Arial" panose="020B0604020202020204" pitchFamily="34" charset="0"/>
              </a:rPr>
              <a:t> </a:t>
            </a:r>
            <a:r>
              <a:rPr lang="en-US" altLang="ko-KR" sz="1400" b="1" i="1" dirty="0" smtClean="0">
                <a:solidFill>
                  <a:srgbClr val="222222"/>
                </a:solidFill>
                <a:latin typeface="Arial" panose="020B0604020202020204" pitchFamily="34" charset="0"/>
              </a:rPr>
              <a:t>N</a:t>
            </a:r>
            <a:r>
              <a:rPr lang="en-US" altLang="ko-KR" sz="1400" b="1" dirty="0" smtClean="0">
                <a:solidFill>
                  <a:srgbClr val="222222"/>
                </a:solidFill>
                <a:latin typeface="Arial" panose="020B0604020202020204" pitchFamily="34" charset="0"/>
              </a:rPr>
              <a:t>,</a:t>
            </a:r>
            <a:r>
              <a:rPr lang="en-US" altLang="ko-KR" sz="1400" b="1" i="1" dirty="0" smtClean="0">
                <a:solidFill>
                  <a:srgbClr val="222222"/>
                </a:solidFill>
                <a:latin typeface="Arial" panose="020B0604020202020204" pitchFamily="34" charset="0"/>
              </a:rPr>
              <a:t>N</a:t>
            </a:r>
            <a:r>
              <a:rPr lang="en-US" altLang="ko-KR" sz="1400" b="1" dirty="0">
                <a:solidFill>
                  <a:srgbClr val="222222"/>
                </a:solidFill>
                <a:latin typeface="Arial" panose="020B0604020202020204" pitchFamily="34" charset="0"/>
              </a:rPr>
              <a:t>′-dimethyl-4,4′-bipyridinium </a:t>
            </a:r>
            <a:r>
              <a:rPr lang="en-US" altLang="ko-KR" sz="1400" b="1" dirty="0" smtClean="0">
                <a:solidFill>
                  <a:srgbClr val="222222"/>
                </a:solidFill>
                <a:latin typeface="Arial" panose="020B0604020202020204" pitchFamily="34" charset="0"/>
              </a:rPr>
              <a:t>dichloride</a:t>
            </a:r>
            <a:endParaRPr lang="ko-KR" altLang="en-US" sz="1400" dirty="0"/>
          </a:p>
        </p:txBody>
      </p:sp>
      <p:pic>
        <p:nvPicPr>
          <p:cNvPr id="1028" name="Picture 4" descr="paraquat에 대한 이미지 검색결과"/>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7317" y="6074883"/>
            <a:ext cx="1959385" cy="609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578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lum contrast="10000"/>
          </a:blip>
          <a:srcRect/>
          <a:stretch>
            <a:fillRect/>
          </a:stretch>
        </p:blipFill>
        <p:spPr bwMode="auto">
          <a:xfrm>
            <a:off x="31498" y="928670"/>
            <a:ext cx="5647564" cy="3571900"/>
          </a:xfrm>
          <a:prstGeom prst="rect">
            <a:avLst/>
          </a:prstGeom>
          <a:noFill/>
          <a:ln w="9525">
            <a:noFill/>
            <a:miter lim="800000"/>
            <a:headEnd/>
            <a:tailEnd/>
          </a:ln>
          <a:effectLst/>
        </p:spPr>
      </p:pic>
      <p:sp>
        <p:nvSpPr>
          <p:cNvPr id="19"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002060"/>
              </a:solidFill>
              <a:effectLst>
                <a:reflection blurRad="6350" stA="55000" endA="300" endPos="45500" dir="5400000" sy="-100000" algn="bl" rotWithShape="0"/>
              </a:effectLst>
              <a:latin typeface="돋움" pitchFamily="50" charset="-127"/>
              <a:ea typeface="돋움" pitchFamily="50" charset="-127"/>
            </a:endParaRPr>
          </a:p>
        </p:txBody>
      </p:sp>
      <p:pic>
        <p:nvPicPr>
          <p:cNvPr id="20" name="그림 12" descr="번짐버튼B.png"/>
          <p:cNvPicPr>
            <a:picLocks noChangeAspect="1"/>
          </p:cNvPicPr>
          <p:nvPr/>
        </p:nvPicPr>
        <p:blipFill>
          <a:blip r:embed="rId4" cstate="print"/>
          <a:srcRect/>
          <a:stretch>
            <a:fillRect/>
          </a:stretch>
        </p:blipFill>
        <p:spPr bwMode="auto">
          <a:xfrm>
            <a:off x="322986" y="285750"/>
            <a:ext cx="314325" cy="314325"/>
          </a:xfrm>
          <a:prstGeom prst="rect">
            <a:avLst/>
          </a:prstGeom>
          <a:noFill/>
          <a:ln w="9525">
            <a:noFill/>
            <a:miter lim="800000"/>
            <a:headEnd/>
            <a:tailEnd/>
          </a:ln>
        </p:spPr>
      </p:pic>
      <p:sp>
        <p:nvSpPr>
          <p:cNvPr id="10" name="직사각형 9"/>
          <p:cNvSpPr/>
          <p:nvPr/>
        </p:nvSpPr>
        <p:spPr>
          <a:xfrm>
            <a:off x="3571868" y="1714488"/>
            <a:ext cx="857927" cy="230832"/>
          </a:xfrm>
          <a:prstGeom prst="rect">
            <a:avLst/>
          </a:prstGeom>
          <a:ln>
            <a:noFill/>
          </a:ln>
        </p:spPr>
        <p:txBody>
          <a:bodyPr wrap="none">
            <a:spAutoFit/>
          </a:bodyPr>
          <a:lstStyle/>
          <a:p>
            <a:pPr fontAlgn="base">
              <a:spcBef>
                <a:spcPct val="0"/>
              </a:spcBef>
              <a:spcAft>
                <a:spcPct val="0"/>
              </a:spcAft>
            </a:pPr>
            <a:r>
              <a:rPr kumimoji="1" lang="en-US" altLang="ko-KR" sz="900" b="1" dirty="0">
                <a:solidFill>
                  <a:srgbClr val="FF0000"/>
                </a:solidFill>
                <a:latin typeface="맑은 고딕" pitchFamily="50" charset="-127"/>
                <a:ea typeface="맑은 고딕" pitchFamily="50" charset="-127"/>
              </a:rPr>
              <a:t>5.3 </a:t>
            </a:r>
            <a:r>
              <a:rPr kumimoji="1" lang="el-GR" altLang="ko-KR" sz="900" b="1" dirty="0">
                <a:solidFill>
                  <a:srgbClr val="FF0000"/>
                </a:solidFill>
                <a:latin typeface="맑은 고딕" pitchFamily="50" charset="-127"/>
                <a:ea typeface="맑은 고딕" pitchFamily="50" charset="-127"/>
              </a:rPr>
              <a:t>μ</a:t>
            </a:r>
            <a:r>
              <a:rPr kumimoji="1" lang="en-US" altLang="ko-KR" sz="900" b="1" dirty="0">
                <a:solidFill>
                  <a:srgbClr val="FF0000"/>
                </a:solidFill>
                <a:latin typeface="맑은 고딕" pitchFamily="50" charset="-127"/>
                <a:ea typeface="맑은 고딕" pitchFamily="50" charset="-127"/>
              </a:rPr>
              <a:t>W cm</a:t>
            </a:r>
            <a:r>
              <a:rPr kumimoji="1" lang="en-US" altLang="ko-KR" sz="900" b="1" baseline="30000" dirty="0">
                <a:solidFill>
                  <a:srgbClr val="FF0000"/>
                </a:solidFill>
                <a:latin typeface="맑은 고딕" pitchFamily="50" charset="-127"/>
                <a:ea typeface="맑은 고딕" pitchFamily="50" charset="-127"/>
              </a:rPr>
              <a:t>-2</a:t>
            </a:r>
            <a:endParaRPr kumimoji="1" lang="ko-KR" altLang="en-US" sz="900" b="1" baseline="30000" dirty="0">
              <a:solidFill>
                <a:srgbClr val="FF0000"/>
              </a:solidFill>
              <a:latin typeface="맑은 고딕" pitchFamily="50" charset="-127"/>
              <a:ea typeface="맑은 고딕" pitchFamily="50" charset="-127"/>
            </a:endParaRPr>
          </a:p>
        </p:txBody>
      </p:sp>
      <p:sp>
        <p:nvSpPr>
          <p:cNvPr id="11" name="직사각형 10"/>
          <p:cNvSpPr/>
          <p:nvPr/>
        </p:nvSpPr>
        <p:spPr>
          <a:xfrm>
            <a:off x="4786314" y="3786190"/>
            <a:ext cx="792205" cy="230832"/>
          </a:xfrm>
          <a:prstGeom prst="rect">
            <a:avLst/>
          </a:prstGeom>
        </p:spPr>
        <p:txBody>
          <a:bodyPr wrap="none">
            <a:spAutoFit/>
          </a:bodyPr>
          <a:lstStyle/>
          <a:p>
            <a:pPr fontAlgn="base">
              <a:spcBef>
                <a:spcPct val="0"/>
              </a:spcBef>
              <a:spcAft>
                <a:spcPct val="0"/>
              </a:spcAft>
            </a:pPr>
            <a:r>
              <a:rPr kumimoji="1" lang="en-US" altLang="ko-KR" sz="900" b="1" dirty="0">
                <a:solidFill>
                  <a:srgbClr val="008000"/>
                </a:solidFill>
                <a:latin typeface="맑은 고딕" pitchFamily="50" charset="-127"/>
                <a:ea typeface="맑은 고딕" pitchFamily="50" charset="-127"/>
              </a:rPr>
              <a:t>70 </a:t>
            </a:r>
            <a:r>
              <a:rPr kumimoji="1" lang="el-GR" altLang="ko-KR" sz="900" b="1" dirty="0">
                <a:solidFill>
                  <a:srgbClr val="008000"/>
                </a:solidFill>
                <a:latin typeface="맑은 고딕" pitchFamily="50" charset="-127"/>
                <a:ea typeface="맑은 고딕" pitchFamily="50" charset="-127"/>
              </a:rPr>
              <a:t>μ</a:t>
            </a:r>
            <a:r>
              <a:rPr kumimoji="1" lang="en-US" altLang="ko-KR" sz="900" b="1" dirty="0">
                <a:solidFill>
                  <a:srgbClr val="008000"/>
                </a:solidFill>
                <a:latin typeface="맑은 고딕" pitchFamily="50" charset="-127"/>
                <a:ea typeface="맑은 고딕" pitchFamily="50" charset="-127"/>
              </a:rPr>
              <a:t>A cm</a:t>
            </a:r>
            <a:r>
              <a:rPr kumimoji="1" lang="en-US" altLang="ko-KR" sz="900" b="1" baseline="30000" dirty="0">
                <a:solidFill>
                  <a:srgbClr val="008000"/>
                </a:solidFill>
                <a:latin typeface="맑은 고딕" pitchFamily="50" charset="-127"/>
                <a:ea typeface="맑은 고딕" pitchFamily="50" charset="-127"/>
              </a:rPr>
              <a:t>-2</a:t>
            </a:r>
            <a:endParaRPr kumimoji="1" lang="ko-KR" altLang="en-US" sz="900" b="1" baseline="30000" dirty="0">
              <a:solidFill>
                <a:srgbClr val="008000"/>
              </a:solidFill>
              <a:latin typeface="맑은 고딕" pitchFamily="50" charset="-127"/>
              <a:ea typeface="맑은 고딕" pitchFamily="50" charset="-127"/>
            </a:endParaRPr>
          </a:p>
        </p:txBody>
      </p:sp>
      <p:pic>
        <p:nvPicPr>
          <p:cNvPr id="14" name="Picture 2"/>
          <p:cNvPicPr>
            <a:picLocks noChangeAspect="1" noChangeArrowheads="1"/>
          </p:cNvPicPr>
          <p:nvPr/>
        </p:nvPicPr>
        <p:blipFill>
          <a:blip r:embed="rId5"/>
          <a:srcRect/>
          <a:stretch>
            <a:fillRect/>
          </a:stretch>
        </p:blipFill>
        <p:spPr bwMode="auto">
          <a:xfrm>
            <a:off x="5681321" y="1428736"/>
            <a:ext cx="3462679" cy="3071834"/>
          </a:xfrm>
          <a:prstGeom prst="rect">
            <a:avLst/>
          </a:prstGeom>
          <a:noFill/>
          <a:ln w="9525">
            <a:noFill/>
            <a:miter lim="800000"/>
            <a:headEnd/>
            <a:tailEnd/>
          </a:ln>
          <a:effectLst/>
        </p:spPr>
      </p:pic>
      <p:sp>
        <p:nvSpPr>
          <p:cNvPr id="15" name="직사각형 14"/>
          <p:cNvSpPr/>
          <p:nvPr/>
        </p:nvSpPr>
        <p:spPr>
          <a:xfrm>
            <a:off x="6326420" y="2817588"/>
            <a:ext cx="785818" cy="215444"/>
          </a:xfrm>
          <a:prstGeom prst="rect">
            <a:avLst/>
          </a:prstGeom>
        </p:spPr>
        <p:txBody>
          <a:bodyPr wrap="square">
            <a:spAutoFit/>
          </a:bodyPr>
          <a:lstStyle/>
          <a:p>
            <a:pPr fontAlgn="base">
              <a:spcBef>
                <a:spcPct val="0"/>
              </a:spcBef>
              <a:spcAft>
                <a:spcPct val="0"/>
              </a:spcAft>
            </a:pPr>
            <a:r>
              <a:rPr kumimoji="1" lang="en-US" altLang="ko-KR" sz="800" b="1" dirty="0">
                <a:solidFill>
                  <a:srgbClr val="FF0000"/>
                </a:solidFill>
                <a:latin typeface="맑은 고딕" pitchFamily="50" charset="-127"/>
                <a:ea typeface="맑은 고딕" pitchFamily="50" charset="-127"/>
              </a:rPr>
              <a:t>J. Ahmed</a:t>
            </a:r>
            <a:endParaRPr kumimoji="1" lang="ko-KR" altLang="en-US" sz="800" b="1" dirty="0">
              <a:solidFill>
                <a:srgbClr val="FF0000"/>
              </a:solidFill>
              <a:latin typeface="맑은 고딕" pitchFamily="50" charset="-127"/>
              <a:ea typeface="맑은 고딕" pitchFamily="50" charset="-127"/>
            </a:endParaRPr>
          </a:p>
        </p:txBody>
      </p:sp>
      <p:sp>
        <p:nvSpPr>
          <p:cNvPr id="16" name="직사각형 15"/>
          <p:cNvSpPr/>
          <p:nvPr/>
        </p:nvSpPr>
        <p:spPr>
          <a:xfrm>
            <a:off x="6356060" y="3164268"/>
            <a:ext cx="787708" cy="215444"/>
          </a:xfrm>
          <a:prstGeom prst="rect">
            <a:avLst/>
          </a:prstGeom>
        </p:spPr>
        <p:txBody>
          <a:bodyPr wrap="square">
            <a:spAutoFit/>
          </a:bodyPr>
          <a:lstStyle/>
          <a:p>
            <a:pPr fontAlgn="base">
              <a:spcBef>
                <a:spcPct val="0"/>
              </a:spcBef>
              <a:spcAft>
                <a:spcPct val="0"/>
              </a:spcAft>
            </a:pPr>
            <a:r>
              <a:rPr kumimoji="1" lang="en-US" altLang="ko-KR" sz="800" b="1" dirty="0">
                <a:solidFill>
                  <a:srgbClr val="FF0000"/>
                </a:solidFill>
                <a:latin typeface="맑은 고딕" pitchFamily="50" charset="-127"/>
                <a:ea typeface="맑은 고딕" pitchFamily="50" charset="-127"/>
              </a:rPr>
              <a:t>K. B. Lam</a:t>
            </a:r>
            <a:endParaRPr kumimoji="1" lang="ko-KR" altLang="en-US" sz="800" b="1" dirty="0">
              <a:solidFill>
                <a:srgbClr val="FF0000"/>
              </a:solidFill>
              <a:latin typeface="맑은 고딕" pitchFamily="50" charset="-127"/>
              <a:ea typeface="맑은 고딕" pitchFamily="50" charset="-127"/>
            </a:endParaRPr>
          </a:p>
        </p:txBody>
      </p:sp>
      <p:sp>
        <p:nvSpPr>
          <p:cNvPr id="17" name="직사각형 16"/>
          <p:cNvSpPr/>
          <p:nvPr/>
        </p:nvSpPr>
        <p:spPr>
          <a:xfrm>
            <a:off x="142844" y="4929198"/>
            <a:ext cx="8858312" cy="1648528"/>
          </a:xfrm>
          <a:prstGeom prst="rect">
            <a:avLst/>
          </a:prstGeom>
        </p:spPr>
        <p:txBody>
          <a:bodyPr wrap="square">
            <a:spAutoFit/>
          </a:bodyPr>
          <a:lstStyle/>
          <a:p>
            <a:pPr fontAlgn="base">
              <a:spcBef>
                <a:spcPct val="0"/>
              </a:spcBef>
              <a:spcAft>
                <a:spcPct val="0"/>
              </a:spcAft>
              <a:buFont typeface="Wingdings"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Further enhancements in current and power densities can be achieved by </a:t>
            </a:r>
          </a:p>
          <a:p>
            <a:pPr fontAlgn="base">
              <a:spcBef>
                <a:spcPct val="0"/>
              </a:spcBef>
              <a:spcAft>
                <a:spcPct val="0"/>
              </a:spcAft>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342900" indent="-342900" fontAlgn="base">
              <a:lnSpc>
                <a:spcPct val="150000"/>
              </a:lnSpc>
              <a:spcBef>
                <a:spcPct val="0"/>
              </a:spcBef>
              <a:spcAft>
                <a:spcPct val="0"/>
              </a:spcAft>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1. Reducing the anode–cathode separation distance (to lower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ohmic</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impedance).</a:t>
            </a:r>
          </a:p>
          <a:p>
            <a:pPr marL="342900" indent="-342900" fontAlgn="base">
              <a:lnSpc>
                <a:spcPct val="150000"/>
              </a:lnSpc>
              <a:spcBef>
                <a:spcPct val="0"/>
              </a:spcBef>
              <a:spcAft>
                <a:spcPct val="0"/>
              </a:spcAft>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2. Increasing the loading of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thylakoids</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and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laccase</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onto the electrodes (to enhance electro-kinetics). </a:t>
            </a:r>
          </a:p>
          <a:p>
            <a:pPr fontAlgn="base">
              <a:lnSpc>
                <a:spcPct val="150000"/>
              </a:lnSpc>
              <a:spcBef>
                <a:spcPct val="0"/>
              </a:spcBef>
              <a:spcAft>
                <a:spcPct val="0"/>
              </a:spcAft>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3. Managing the mediator diffusion (to minimize mass transfer limitation) for achieving high performance.</a:t>
            </a:r>
          </a:p>
        </p:txBody>
      </p:sp>
      <p:sp>
        <p:nvSpPr>
          <p:cNvPr id="18" name="직사각형 17"/>
          <p:cNvSpPr/>
          <p:nvPr/>
        </p:nvSpPr>
        <p:spPr>
          <a:xfrm>
            <a:off x="5643570" y="2107947"/>
            <a:ext cx="3500430"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Tree>
    <p:extLst>
      <p:ext uri="{BB962C8B-B14F-4D97-AF65-F5344CB8AC3E}">
        <p14:creationId xmlns:p14="http://schemas.microsoft.com/office/powerpoint/2010/main" val="42391585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500034"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C</a:t>
            </a:r>
            <a:r>
              <a:rPr kumimoji="1" lang="en-US" altLang="ko-KR" sz="2000" b="1"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onclusion.</a:t>
            </a:r>
            <a:endParaRPr kumimoji="1" lang="ko-KR" altLang="en-US"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571500" y="285750"/>
            <a:ext cx="314325" cy="314325"/>
          </a:xfrm>
          <a:prstGeom prst="rect">
            <a:avLst/>
          </a:prstGeom>
          <a:noFill/>
          <a:ln w="9525">
            <a:noFill/>
            <a:miter lim="800000"/>
            <a:headEnd/>
            <a:tailEnd/>
          </a:ln>
        </p:spPr>
      </p:pic>
      <p:sp>
        <p:nvSpPr>
          <p:cNvPr id="10" name="직사각형 9"/>
          <p:cNvSpPr/>
          <p:nvPr/>
        </p:nvSpPr>
        <p:spPr>
          <a:xfrm>
            <a:off x="500034" y="1217602"/>
            <a:ext cx="8266142" cy="4708981"/>
          </a:xfrm>
          <a:prstGeom prst="rect">
            <a:avLst/>
          </a:prstGeom>
        </p:spPr>
        <p:txBody>
          <a:bodyPr wrap="square">
            <a:spAutoFit/>
          </a:bodyPr>
          <a:lstStyle/>
          <a:p>
            <a:pPr algn="just" fontAlgn="base" latinLnBrk="0">
              <a:lnSpc>
                <a:spcPct val="150000"/>
              </a:lnSpc>
              <a:spcBef>
                <a:spcPct val="0"/>
              </a:spcBef>
              <a:spcAft>
                <a:spcPct val="0"/>
              </a:spcAft>
              <a:buFont typeface="Wingdings" pitchFamily="2" charset="2"/>
              <a:buChar char="Ø"/>
            </a:pP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This paper have demonstrated the high photo-electrochemical activity of </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immobilized </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thylakoid–MWNT composites for light energy harvesting applications.</a:t>
            </a:r>
          </a:p>
          <a:p>
            <a:pPr algn="just" fontAlgn="base" latinLnBrk="0">
              <a:lnSpc>
                <a:spcPct val="150000"/>
              </a:lnSpc>
              <a:spcBef>
                <a:spcPct val="0"/>
              </a:spcBef>
              <a:spcAft>
                <a:spcPct val="0"/>
              </a:spcAft>
            </a:pPr>
            <a:endPar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algn="just" fontAlgn="base" latinLnBrk="0">
              <a:lnSpc>
                <a:spcPct val="150000"/>
              </a:lnSpc>
              <a:spcBef>
                <a:spcPct val="0"/>
              </a:spcBef>
              <a:spcAft>
                <a:spcPct val="0"/>
              </a:spcAft>
              <a:buFont typeface="Wingdings" pitchFamily="2" charset="2"/>
              <a:buChar char="Ø"/>
            </a:pP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The thylakoid–MWNT composite electrode yielded a maximum current density of </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68 </a:t>
            </a:r>
            <a:r>
              <a:rPr kumimoji="1" lang="el-GR"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μ</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A cm</a:t>
            </a:r>
            <a:r>
              <a:rPr kumimoji="1" lang="en-US" altLang="ko-KR" sz="20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and a steady state current density of 38 </a:t>
            </a:r>
            <a:r>
              <a:rPr kumimoji="1" lang="el-GR"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μ</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A cm</a:t>
            </a:r>
            <a:r>
              <a:rPr kumimoji="1" lang="en-US" altLang="ko-KR" sz="20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which are higher </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than </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the previously reported values.</a:t>
            </a:r>
          </a:p>
          <a:p>
            <a:pPr algn="just" fontAlgn="base" latinLnBrk="0">
              <a:lnSpc>
                <a:spcPct val="150000"/>
              </a:lnSpc>
              <a:spcBef>
                <a:spcPct val="0"/>
              </a:spcBef>
              <a:spcAft>
                <a:spcPct val="0"/>
              </a:spcAft>
            </a:pPr>
            <a:endPar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algn="just" fontAlgn="base" latinLnBrk="0">
              <a:lnSpc>
                <a:spcPct val="150000"/>
              </a:lnSpc>
              <a:spcBef>
                <a:spcPct val="0"/>
              </a:spcBef>
              <a:spcAft>
                <a:spcPct val="0"/>
              </a:spcAft>
              <a:buFont typeface="Wingdings" pitchFamily="2" charset="2"/>
              <a:buChar char="Ø"/>
            </a:pP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The photo-electrochemical cell delivered a maximum power output of 5.3 </a:t>
            </a:r>
            <a:r>
              <a:rPr kumimoji="1" lang="el-GR"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μ</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W cm</a:t>
            </a:r>
            <a:r>
              <a:rPr kumimoji="1" lang="en-US" altLang="ko-KR" sz="20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a:t>
            </a:r>
            <a:endParaRPr kumimoji="1" lang="ko-KR" altLang="en-US"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Tree>
    <p:extLst>
      <p:ext uri="{BB962C8B-B14F-4D97-AF65-F5344CB8AC3E}">
        <p14:creationId xmlns:p14="http://schemas.microsoft.com/office/powerpoint/2010/main" val="12503191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107504" y="980728"/>
            <a:ext cx="9001000" cy="1754326"/>
          </a:xfrm>
          <a:prstGeom prst="rect">
            <a:avLst/>
          </a:prstGeom>
        </p:spPr>
        <p:txBody>
          <a:bodyPr wrap="square">
            <a:spAutoFit/>
          </a:bodyPr>
          <a:lstStyle/>
          <a:p>
            <a:pPr algn="ctr" fontAlgn="base">
              <a:lnSpc>
                <a:spcPct val="150000"/>
              </a:lnSpc>
              <a:spcBef>
                <a:spcPct val="0"/>
              </a:spcBef>
              <a:spcAft>
                <a:spcPct val="0"/>
              </a:spcAft>
            </a:pPr>
            <a:r>
              <a:rPr kumimoji="1" lang="en-US" altLang="ko-KR" sz="2400" b="1" dirty="0">
                <a:solidFill>
                  <a:srgbClr val="000000"/>
                </a:solidFill>
                <a:latin typeface="Times New Roman" panose="02020603050405020304" pitchFamily="18" charset="0"/>
                <a:ea typeface="맑은 고딕" pitchFamily="50" charset="-127"/>
                <a:cs typeface="Times New Roman" panose="02020603050405020304" pitchFamily="18" charset="0"/>
              </a:rPr>
              <a:t>The </a:t>
            </a:r>
            <a:r>
              <a:rPr kumimoji="1" lang="en-US" altLang="ko-KR" sz="2400" b="1" dirty="0" err="1">
                <a:solidFill>
                  <a:srgbClr val="000000"/>
                </a:solidFill>
                <a:latin typeface="Times New Roman" panose="02020603050405020304" pitchFamily="18" charset="0"/>
                <a:ea typeface="맑은 고딕" pitchFamily="50" charset="-127"/>
                <a:cs typeface="Times New Roman" panose="02020603050405020304" pitchFamily="18" charset="0"/>
              </a:rPr>
              <a:t>photobioelectrochemical</a:t>
            </a:r>
            <a:r>
              <a:rPr kumimoji="1" lang="en-US" altLang="ko-KR" sz="2400" b="1" dirty="0">
                <a:solidFill>
                  <a:srgbClr val="000000"/>
                </a:solidFill>
                <a:latin typeface="Times New Roman" panose="02020603050405020304" pitchFamily="18" charset="0"/>
                <a:ea typeface="맑은 고딕" pitchFamily="50" charset="-127"/>
                <a:cs typeface="Times New Roman" panose="02020603050405020304" pitchFamily="18" charset="0"/>
              </a:rPr>
              <a:t> activity of thylakoid </a:t>
            </a:r>
            <a:r>
              <a:rPr kumimoji="1" lang="en-US" altLang="ko-KR" sz="2400" b="1" dirty="0" err="1">
                <a:solidFill>
                  <a:srgbClr val="000000"/>
                </a:solidFill>
                <a:latin typeface="Times New Roman" panose="02020603050405020304" pitchFamily="18" charset="0"/>
                <a:ea typeface="맑은 고딕" pitchFamily="50" charset="-127"/>
                <a:cs typeface="Times New Roman" panose="02020603050405020304" pitchFamily="18" charset="0"/>
              </a:rPr>
              <a:t>bioanodes</a:t>
            </a:r>
            <a:r>
              <a:rPr kumimoji="1" lang="en-US" altLang="ko-KR" sz="2400" b="1" dirty="0">
                <a:solidFill>
                  <a:srgbClr val="000000"/>
                </a:solidFill>
                <a:latin typeface="Times New Roman" panose="02020603050405020304" pitchFamily="18" charset="0"/>
                <a:ea typeface="맑은 고딕" pitchFamily="50" charset="-127"/>
                <a:cs typeface="Times New Roman" panose="02020603050405020304" pitchFamily="18" charset="0"/>
              </a:rPr>
              <a:t> is increased via photocurrent generation and improved contacts by membrane intercalating conjugated </a:t>
            </a:r>
            <a:r>
              <a:rPr kumimoji="1" lang="en-US" altLang="ko-KR" sz="2400" b="1" dirty="0" err="1">
                <a:solidFill>
                  <a:srgbClr val="000000"/>
                </a:solidFill>
                <a:latin typeface="Times New Roman" panose="02020603050405020304" pitchFamily="18" charset="0"/>
                <a:ea typeface="맑은 고딕" pitchFamily="50" charset="-127"/>
                <a:cs typeface="Times New Roman" panose="02020603050405020304" pitchFamily="18" charset="0"/>
              </a:rPr>
              <a:t>oligoelectrolytes</a:t>
            </a:r>
            <a:r>
              <a:rPr kumimoji="1" lang="en-US" altLang="ko-KR" sz="2400" b="1" dirty="0">
                <a:solidFill>
                  <a:srgbClr val="000000"/>
                </a:solidFill>
                <a:latin typeface="Times New Roman" panose="02020603050405020304" pitchFamily="18" charset="0"/>
                <a:ea typeface="맑은 고딕" pitchFamily="50" charset="-127"/>
                <a:cs typeface="Times New Roman" panose="02020603050405020304" pitchFamily="18" charset="0"/>
              </a:rPr>
              <a:t>†</a:t>
            </a:r>
            <a:endParaRPr kumimoji="1" lang="en-US" sz="2400" b="1" dirty="0">
              <a:solidFill>
                <a:srgbClr val="000000"/>
              </a:solidFill>
              <a:latin typeface="Times New Roman" pitchFamily="18" charset="0"/>
              <a:ea typeface="맑은 고딕" pitchFamily="50" charset="-127"/>
              <a:cs typeface="Times New Roman" pitchFamily="18" charset="0"/>
            </a:endParaRPr>
          </a:p>
        </p:txBody>
      </p:sp>
      <p:sp>
        <p:nvSpPr>
          <p:cNvPr id="16" name="직사각형 15"/>
          <p:cNvSpPr/>
          <p:nvPr/>
        </p:nvSpPr>
        <p:spPr>
          <a:xfrm>
            <a:off x="930808" y="2781221"/>
            <a:ext cx="7354391" cy="261610"/>
          </a:xfrm>
          <a:prstGeom prst="rect">
            <a:avLst/>
          </a:prstGeom>
        </p:spPr>
        <p:txBody>
          <a:bodyPr wrap="square">
            <a:spAutoFit/>
          </a:bodyPr>
          <a:lstStyle/>
          <a:p>
            <a:pPr fontAlgn="base">
              <a:spcBef>
                <a:spcPct val="0"/>
              </a:spcBef>
              <a:spcAft>
                <a:spcPct val="0"/>
              </a:spcAft>
            </a:pP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Nathan D.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Kirchhofer</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a:t>
            </a:r>
            <a:r>
              <a:rPr kumimoji="1" lang="en-US" altLang="ko-KR" sz="11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‡a</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Michelle A.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Rasmussen,</a:t>
            </a:r>
            <a:r>
              <a:rPr kumimoji="1" lang="en-US" altLang="ko-KR" sz="1100" baseline="30000" dirty="0" err="1">
                <a:solidFill>
                  <a:srgbClr val="000000"/>
                </a:solidFill>
                <a:latin typeface="Times New Roman" panose="02020603050405020304" pitchFamily="18" charset="0"/>
                <a:ea typeface="맑은 고딕" pitchFamily="50" charset="-127"/>
                <a:cs typeface="Times New Roman" panose="02020603050405020304" pitchFamily="18" charset="0"/>
              </a:rPr>
              <a:t>‡b</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Frederick W.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Dahlquist,c</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Shelley D.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Minteer</a:t>
            </a:r>
            <a:r>
              <a:rPr kumimoji="1" lang="en-US" altLang="ko-KR" sz="11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*b</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and Guillermo C.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Bazan</a:t>
            </a:r>
            <a:r>
              <a:rPr kumimoji="1" lang="en-US" altLang="ko-KR" sz="11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a:t>
            </a:r>
            <a:r>
              <a:rPr kumimoji="1" lang="en-US" altLang="ko-KR" sz="1100" baseline="30000" dirty="0" err="1">
                <a:solidFill>
                  <a:srgbClr val="000000"/>
                </a:solidFill>
                <a:latin typeface="Times New Roman" panose="02020603050405020304" pitchFamily="18" charset="0"/>
                <a:ea typeface="맑은 고딕" pitchFamily="50" charset="-127"/>
                <a:cs typeface="Times New Roman" panose="02020603050405020304" pitchFamily="18" charset="0"/>
              </a:rPr>
              <a:t>acd</a:t>
            </a:r>
            <a:endParaRPr kumimoji="1" lang="ko-KR" altLang="en-US" sz="1100" b="1" baseline="300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pic>
        <p:nvPicPr>
          <p:cNvPr id="15" name="Picture 2" descr="Graphical abstract: The photobioelectrochemical activity of thylakoid bioanodes is increased via photocurrent generation and improved contacts by membrane-intercalating conjugated oligoelectrolytes"/>
          <p:cNvPicPr>
            <a:picLocks noChangeAspect="1" noChangeArrowheads="1"/>
          </p:cNvPicPr>
          <p:nvPr/>
        </p:nvPicPr>
        <p:blipFill rotWithShape="1">
          <a:blip r:embed="rId3">
            <a:extLst>
              <a:ext uri="{28A0092B-C50C-407E-A947-70E740481C1C}">
                <a14:useLocalDpi xmlns:a14="http://schemas.microsoft.com/office/drawing/2010/main" val="0"/>
              </a:ext>
            </a:extLst>
          </a:blip>
          <a:srcRect r="434"/>
          <a:stretch/>
        </p:blipFill>
        <p:spPr bwMode="auto">
          <a:xfrm>
            <a:off x="2231739" y="3816350"/>
            <a:ext cx="4752528" cy="2192321"/>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467544" y="672951"/>
            <a:ext cx="3124200" cy="307777"/>
          </a:xfrm>
          <a:prstGeom prst="rect">
            <a:avLst/>
          </a:prstGeom>
        </p:spPr>
        <p:txBody>
          <a:bodyPr wrap="square">
            <a:spAutoFit/>
          </a:bodyPr>
          <a:lstStyle/>
          <a:p>
            <a:pPr marL="285750" indent="-285750">
              <a:buFont typeface="Wingdings" panose="05000000000000000000" pitchFamily="2" charset="2"/>
              <a:buChar char="Ø"/>
            </a:pPr>
            <a:r>
              <a:rPr lang="en-US" altLang="ko-KR" sz="1400" b="1" i="1" dirty="0">
                <a:latin typeface="Times New Roman" panose="02020603050405020304" pitchFamily="18" charset="0"/>
                <a:cs typeface="Times New Roman" panose="02020603050405020304" pitchFamily="18" charset="0"/>
              </a:rPr>
              <a:t>Energy Environ. Sci</a:t>
            </a:r>
            <a:r>
              <a:rPr lang="en-US" altLang="ko-KR" sz="1400" b="1" i="1" dirty="0" smtClean="0">
                <a:latin typeface="Times New Roman" panose="02020603050405020304" pitchFamily="18" charset="0"/>
                <a:cs typeface="Times New Roman" panose="02020603050405020304" pitchFamily="18" charset="0"/>
              </a:rPr>
              <a:t>., </a:t>
            </a:r>
            <a:r>
              <a:rPr lang="en-US" altLang="ko-KR" sz="1400" dirty="0" smtClean="0">
                <a:latin typeface="Times New Roman" panose="02020603050405020304" pitchFamily="18" charset="0"/>
                <a:cs typeface="Times New Roman" panose="02020603050405020304" pitchFamily="18" charset="0"/>
              </a:rPr>
              <a:t>2015</a:t>
            </a:r>
            <a:r>
              <a:rPr lang="en-US" altLang="ko-KR" sz="1400" dirty="0">
                <a:latin typeface="Times New Roman" panose="02020603050405020304" pitchFamily="18" charset="0"/>
                <a:cs typeface="Times New Roman" panose="02020603050405020304" pitchFamily="18" charset="0"/>
              </a:rPr>
              <a:t>, 8, 2698</a:t>
            </a:r>
            <a:endParaRPr lang="ko-KR"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4670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a:stretch>
            <a:fillRect/>
          </a:stretch>
        </p:blipFill>
        <p:spPr>
          <a:xfrm>
            <a:off x="107504" y="836712"/>
            <a:ext cx="3766142" cy="2456819"/>
          </a:xfrm>
          <a:prstGeom prst="rect">
            <a:avLst/>
          </a:prstGeom>
        </p:spPr>
      </p:pic>
      <p:sp>
        <p:nvSpPr>
          <p:cNvPr id="4" name="직사각형 3"/>
          <p:cNvSpPr/>
          <p:nvPr/>
        </p:nvSpPr>
        <p:spPr>
          <a:xfrm>
            <a:off x="5760" y="3364951"/>
            <a:ext cx="3867886" cy="553998"/>
          </a:xfrm>
          <a:prstGeom prst="rect">
            <a:avLst/>
          </a:prstGeom>
        </p:spPr>
        <p:txBody>
          <a:bodyPr wrap="square">
            <a:spAutoFit/>
          </a:bodyPr>
          <a:lstStyle/>
          <a:p>
            <a:pPr algn="just" fontAlgn="base">
              <a:spcBef>
                <a:spcPct val="0"/>
              </a:spcBef>
              <a:spcAft>
                <a:spcPct val="0"/>
              </a:spcAft>
            </a:pPr>
            <a:r>
              <a:rPr kumimoji="1" lang="en-US" altLang="ko-KR" sz="1000" b="1" dirty="0">
                <a:solidFill>
                  <a:srgbClr val="000000"/>
                </a:solidFill>
                <a:latin typeface="Times New Roman" panose="02020603050405020304" pitchFamily="18" charset="0"/>
                <a:ea typeface="맑은 고딕" pitchFamily="50" charset="-127"/>
                <a:cs typeface="Times New Roman" panose="02020603050405020304" pitchFamily="18" charset="0"/>
              </a:rPr>
              <a:t>Fig. 1 </a:t>
            </a:r>
            <a:r>
              <a:rPr kumimoji="1" lang="en-US" altLang="ko-KR" sz="1000" dirty="0">
                <a:solidFill>
                  <a:srgbClr val="000000"/>
                </a:solidFill>
                <a:latin typeface="Times New Roman" panose="02020603050405020304" pitchFamily="18" charset="0"/>
                <a:ea typeface="맑은 고딕" pitchFamily="50" charset="-127"/>
                <a:cs typeface="Times New Roman" panose="02020603050405020304" pitchFamily="18" charset="0"/>
              </a:rPr>
              <a:t>The seven COE derivatives used in this study. Note that COE1-3C and COE1-4C may also be referred to as DSBN+ and DSSN+, respectively, as seen previously in the literature.</a:t>
            </a:r>
            <a:endParaRPr kumimoji="1" lang="ko-KR" altLang="en-US" sz="24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1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333399">
                    <a:lumMod val="75000"/>
                  </a:srgbClr>
                </a:solidFill>
                <a:effectLst>
                  <a:reflection blurRad="6350" stA="55000" endA="300" endPos="45500" dir="5400000" sy="-100000" algn="bl" rotWithShape="0"/>
                </a:effectLst>
                <a:latin typeface="맑은 고딕" pitchFamily="50" charset="-127"/>
                <a:ea typeface="맑은 고딕" pitchFamily="50" charset="-127"/>
              </a:rPr>
              <a:t>Experimental Section</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14" name="그림 12" descr="번짐버튼B.png"/>
          <p:cNvPicPr>
            <a:picLocks noChangeAspect="1"/>
          </p:cNvPicPr>
          <p:nvPr/>
        </p:nvPicPr>
        <p:blipFill>
          <a:blip r:embed="rId4" cstate="print"/>
          <a:srcRect/>
          <a:stretch>
            <a:fillRect/>
          </a:stretch>
        </p:blipFill>
        <p:spPr bwMode="auto">
          <a:xfrm>
            <a:off x="355476" y="285750"/>
            <a:ext cx="314325" cy="314325"/>
          </a:xfrm>
          <a:prstGeom prst="rect">
            <a:avLst/>
          </a:prstGeom>
          <a:noFill/>
          <a:ln w="9525">
            <a:noFill/>
            <a:miter lim="800000"/>
            <a:headEnd/>
            <a:tailEnd/>
          </a:ln>
        </p:spPr>
      </p:pic>
      <p:grpSp>
        <p:nvGrpSpPr>
          <p:cNvPr id="8" name="그룹 7"/>
          <p:cNvGrpSpPr/>
          <p:nvPr/>
        </p:nvGrpSpPr>
        <p:grpSpPr>
          <a:xfrm>
            <a:off x="3972144" y="764704"/>
            <a:ext cx="4992344" cy="2709819"/>
            <a:chOff x="3923928" y="860123"/>
            <a:chExt cx="4992344" cy="2709819"/>
          </a:xfrm>
        </p:grpSpPr>
        <p:pic>
          <p:nvPicPr>
            <p:cNvPr id="15" name="Picture 2" descr="Graphical abstract: The photobioelectrochemical activity of thylakoid bioanodes is increased via photocurrent generation and improved contacts by membrane-intercalating conjugated oligoelectrolytes"/>
            <p:cNvPicPr>
              <a:picLocks noChangeAspect="1" noChangeArrowheads="1"/>
            </p:cNvPicPr>
            <p:nvPr/>
          </p:nvPicPr>
          <p:blipFill rotWithShape="1">
            <a:blip r:embed="rId5">
              <a:extLst>
                <a:ext uri="{28A0092B-C50C-407E-A947-70E740481C1C}">
                  <a14:useLocalDpi xmlns:a14="http://schemas.microsoft.com/office/drawing/2010/main" val="0"/>
                </a:ext>
              </a:extLst>
            </a:blip>
            <a:srcRect r="49506"/>
            <a:stretch/>
          </p:blipFill>
          <p:spPr bwMode="auto">
            <a:xfrm>
              <a:off x="3923928" y="860123"/>
              <a:ext cx="2166656" cy="2709819"/>
            </a:xfrm>
            <a:prstGeom prst="rect">
              <a:avLst/>
            </a:prstGeom>
            <a:noFill/>
            <a:extLst>
              <a:ext uri="{909E8E84-426E-40DD-AFC4-6F175D3DCCD1}">
                <a14:hiddenFill xmlns:a14="http://schemas.microsoft.com/office/drawing/2010/main">
                  <a:solidFill>
                    <a:srgbClr val="FFFFFF"/>
                  </a:solidFill>
                </a14:hiddenFill>
              </a:ext>
            </a:extLst>
          </p:spPr>
        </p:pic>
        <p:pic>
          <p:nvPicPr>
            <p:cNvPr id="5" name="그림 4"/>
            <p:cNvPicPr>
              <a:picLocks noChangeAspect="1"/>
            </p:cNvPicPr>
            <p:nvPr/>
          </p:nvPicPr>
          <p:blipFill rotWithShape="1">
            <a:blip r:embed="rId6"/>
            <a:srcRect t="4741" r="51954" b="19723"/>
            <a:stretch/>
          </p:blipFill>
          <p:spPr>
            <a:xfrm>
              <a:off x="6147806" y="1104233"/>
              <a:ext cx="2768466" cy="2448272"/>
            </a:xfrm>
            <a:prstGeom prst="rect">
              <a:avLst/>
            </a:prstGeom>
          </p:spPr>
        </p:pic>
        <p:sp>
          <p:nvSpPr>
            <p:cNvPr id="7" name="직사각형 6"/>
            <p:cNvSpPr/>
            <p:nvPr/>
          </p:nvSpPr>
          <p:spPr>
            <a:xfrm>
              <a:off x="5085752" y="1004139"/>
              <a:ext cx="1062054" cy="947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grpSp>
      <p:pic>
        <p:nvPicPr>
          <p:cNvPr id="9" name="그림 8"/>
          <p:cNvPicPr>
            <a:picLocks noChangeAspect="1"/>
          </p:cNvPicPr>
          <p:nvPr/>
        </p:nvPicPr>
        <p:blipFill>
          <a:blip r:embed="rId7"/>
          <a:stretch>
            <a:fillRect/>
          </a:stretch>
        </p:blipFill>
        <p:spPr>
          <a:xfrm>
            <a:off x="3873646" y="3481939"/>
            <a:ext cx="5193983" cy="2807572"/>
          </a:xfrm>
          <a:prstGeom prst="rect">
            <a:avLst/>
          </a:prstGeom>
        </p:spPr>
      </p:pic>
      <p:sp>
        <p:nvSpPr>
          <p:cNvPr id="11" name="직사각형 10"/>
          <p:cNvSpPr/>
          <p:nvPr/>
        </p:nvSpPr>
        <p:spPr>
          <a:xfrm>
            <a:off x="72188" y="4738568"/>
            <a:ext cx="3558275" cy="1785104"/>
          </a:xfrm>
          <a:prstGeom prst="rect">
            <a:avLst/>
          </a:prstGeom>
        </p:spPr>
        <p:txBody>
          <a:bodyPr wrap="square">
            <a:spAutoFit/>
          </a:bodyPr>
          <a:lstStyle/>
          <a:p>
            <a:pPr algn="just" fontAlgn="base">
              <a:spcBef>
                <a:spcPct val="0"/>
              </a:spcBef>
              <a:spcAft>
                <a:spcPct val="0"/>
              </a:spcAft>
            </a:pPr>
            <a:r>
              <a:rPr kumimoji="1" lang="en-US" altLang="ko-KR" sz="1000" b="1" dirty="0">
                <a:solidFill>
                  <a:srgbClr val="000000"/>
                </a:solidFill>
                <a:latin typeface="Times New Roman" panose="02020603050405020304" pitchFamily="18" charset="0"/>
                <a:ea typeface="맑은 고딕" pitchFamily="50" charset="-127"/>
                <a:cs typeface="Times New Roman" panose="02020603050405020304" pitchFamily="18" charset="0"/>
              </a:rPr>
              <a:t>Fig. 2 </a:t>
            </a:r>
            <a:r>
              <a:rPr kumimoji="1" lang="en-US" altLang="ko-KR" sz="1000" dirty="0">
                <a:solidFill>
                  <a:srgbClr val="000000"/>
                </a:solidFill>
                <a:latin typeface="Times New Roman" panose="02020603050405020304" pitchFamily="18" charset="0"/>
                <a:ea typeface="맑은 고딕" pitchFamily="50" charset="-127"/>
                <a:cs typeface="Times New Roman" panose="02020603050405020304" pitchFamily="18" charset="0"/>
              </a:rPr>
              <a:t>A schematic diagram of thylakoid-</a:t>
            </a:r>
            <a:r>
              <a:rPr kumimoji="1" lang="en-US" altLang="ko-KR" sz="1000" dirty="0" err="1">
                <a:solidFill>
                  <a:srgbClr val="000000"/>
                </a:solidFill>
                <a:latin typeface="Times New Roman" panose="02020603050405020304" pitchFamily="18" charset="0"/>
                <a:ea typeface="맑은 고딕" pitchFamily="50" charset="-127"/>
                <a:cs typeface="Times New Roman" panose="02020603050405020304" pitchFamily="18" charset="0"/>
              </a:rPr>
              <a:t>bioanode</a:t>
            </a:r>
            <a:r>
              <a:rPr kumimoji="1" lang="en-US" altLang="ko-KR" sz="1000" dirty="0">
                <a:solidFill>
                  <a:srgbClr val="000000"/>
                </a:solidFill>
                <a:latin typeface="Times New Roman" panose="02020603050405020304" pitchFamily="18" charset="0"/>
                <a:ea typeface="맑은 고딕" pitchFamily="50" charset="-127"/>
                <a:cs typeface="Times New Roman" panose="02020603050405020304" pitchFamily="18" charset="0"/>
              </a:rPr>
              <a:t>-based device architectures used for this work. (A) The three-electrode electrochemical cell. WE: working electrode; RE: reference electrode; CE: counter </a:t>
            </a:r>
            <a:r>
              <a:rPr kumimoji="1" lang="en-US" altLang="ko-KR" sz="1000" dirty="0" err="1">
                <a:solidFill>
                  <a:srgbClr val="000000"/>
                </a:solidFill>
                <a:latin typeface="Times New Roman" panose="02020603050405020304" pitchFamily="18" charset="0"/>
                <a:ea typeface="맑은 고딕" pitchFamily="50" charset="-127"/>
                <a:cs typeface="Times New Roman" panose="02020603050405020304" pitchFamily="18" charset="0"/>
              </a:rPr>
              <a:t>electrode.Note</a:t>
            </a:r>
            <a:r>
              <a:rPr kumimoji="1" lang="en-US" altLang="ko-KR" sz="1000" dirty="0">
                <a:solidFill>
                  <a:srgbClr val="000000"/>
                </a:solidFill>
                <a:latin typeface="Times New Roman" panose="02020603050405020304" pitchFamily="18" charset="0"/>
                <a:ea typeface="맑은 고딕" pitchFamily="50" charset="-127"/>
                <a:cs typeface="Times New Roman" panose="02020603050405020304" pitchFamily="18" charset="0"/>
              </a:rPr>
              <a:t> that the WE and CE are analogous to an anode and cathode, respectively. Also note that a potential is poised between the WE and RE, while current is allowed to flow at the WE and CE, as controlled by a </a:t>
            </a:r>
            <a:r>
              <a:rPr kumimoji="1" lang="en-US" altLang="ko-KR" sz="1000" dirty="0" err="1">
                <a:solidFill>
                  <a:srgbClr val="000000"/>
                </a:solidFill>
                <a:latin typeface="Times New Roman" panose="02020603050405020304" pitchFamily="18" charset="0"/>
                <a:ea typeface="맑은 고딕" pitchFamily="50" charset="-127"/>
                <a:cs typeface="Times New Roman" panose="02020603050405020304" pitchFamily="18" charset="0"/>
              </a:rPr>
              <a:t>potentiostat</a:t>
            </a:r>
            <a:r>
              <a:rPr kumimoji="1" lang="en-US" altLang="ko-KR" sz="1000" dirty="0">
                <a:solidFill>
                  <a:srgbClr val="000000"/>
                </a:solidFill>
                <a:latin typeface="Times New Roman" panose="02020603050405020304" pitchFamily="18" charset="0"/>
                <a:ea typeface="맑은 고딕" pitchFamily="50" charset="-127"/>
                <a:cs typeface="Times New Roman" panose="02020603050405020304" pitchFamily="18" charset="0"/>
              </a:rPr>
              <a:t> (not pictured). (B) The two-chamber bio-solar cell. A </a:t>
            </a:r>
            <a:r>
              <a:rPr kumimoji="1" lang="en-US" altLang="ko-KR" sz="1000" dirty="0" err="1">
                <a:solidFill>
                  <a:srgbClr val="000000"/>
                </a:solidFill>
                <a:latin typeface="Times New Roman" panose="02020603050405020304" pitchFamily="18" charset="0"/>
                <a:ea typeface="맑은 고딕" pitchFamily="50" charset="-127"/>
                <a:cs typeface="Times New Roman" panose="02020603050405020304" pitchFamily="18" charset="0"/>
              </a:rPr>
              <a:t>Nafions</a:t>
            </a:r>
            <a:r>
              <a:rPr kumimoji="1" lang="en-US" altLang="ko-KR" sz="1000" dirty="0">
                <a:solidFill>
                  <a:srgbClr val="000000"/>
                </a:solidFill>
                <a:latin typeface="Times New Roman" panose="02020603050405020304" pitchFamily="18" charset="0"/>
                <a:ea typeface="맑은 고딕" pitchFamily="50" charset="-127"/>
                <a:cs typeface="Times New Roman" panose="02020603050405020304" pitchFamily="18" charset="0"/>
              </a:rPr>
              <a:t> proton exchange membrane (PEM) allows for charge balance during electron flow. Note that the thylakoid </a:t>
            </a:r>
            <a:r>
              <a:rPr kumimoji="1" lang="en-US" altLang="ko-KR" sz="1000" dirty="0" err="1">
                <a:solidFill>
                  <a:srgbClr val="000000"/>
                </a:solidFill>
                <a:latin typeface="Times New Roman" panose="02020603050405020304" pitchFamily="18" charset="0"/>
                <a:ea typeface="맑은 고딕" pitchFamily="50" charset="-127"/>
                <a:cs typeface="Times New Roman" panose="02020603050405020304" pitchFamily="18" charset="0"/>
              </a:rPr>
              <a:t>bioanode</a:t>
            </a:r>
            <a:r>
              <a:rPr kumimoji="1" lang="en-US" altLang="ko-KR" sz="1000" dirty="0">
                <a:solidFill>
                  <a:srgbClr val="000000"/>
                </a:solidFill>
                <a:latin typeface="Times New Roman" panose="02020603050405020304" pitchFamily="18" charset="0"/>
                <a:ea typeface="맑은 고딕" pitchFamily="50" charset="-127"/>
                <a:cs typeface="Times New Roman" panose="02020603050405020304" pitchFamily="18" charset="0"/>
              </a:rPr>
              <a:t> is identical to the WE in the three-electrode device.</a:t>
            </a:r>
            <a:endParaRPr kumimoji="1" lang="ko-KR" altLang="en-US" sz="24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2" name="직사각형 1"/>
          <p:cNvSpPr/>
          <p:nvPr/>
        </p:nvSpPr>
        <p:spPr>
          <a:xfrm>
            <a:off x="6196022" y="1043444"/>
            <a:ext cx="2860720" cy="369332"/>
          </a:xfrm>
          <a:prstGeom prst="rect">
            <a:avLst/>
          </a:prstGeom>
        </p:spPr>
        <p:txBody>
          <a:bodyPr wrap="none">
            <a:spAutoFit/>
          </a:bodyPr>
          <a:lstStyle/>
          <a:p>
            <a:pPr fontAlgn="base">
              <a:spcBef>
                <a:spcPct val="0"/>
              </a:spcBef>
              <a:spcAft>
                <a:spcPct val="0"/>
              </a:spcAft>
            </a:pPr>
            <a:r>
              <a:rPr kumimoji="1" lang="en-US" altLang="ko-KR" b="1" dirty="0">
                <a:solidFill>
                  <a:srgbClr val="00CC00"/>
                </a:solidFill>
                <a:latin typeface="Times New Roman" panose="02020603050405020304" pitchFamily="18" charset="0"/>
                <a:ea typeface="맑은 고딕" pitchFamily="50" charset="-127"/>
                <a:cs typeface="Times New Roman" panose="02020603050405020304" pitchFamily="18" charset="0"/>
              </a:rPr>
              <a:t>Thylakoid/COE electrodes </a:t>
            </a:r>
            <a:endParaRPr kumimoji="1" lang="ko-KR" altLang="en-US" b="1" dirty="0">
              <a:solidFill>
                <a:srgbClr val="00CC00"/>
              </a:solidFill>
              <a:latin typeface="Times New Roman" panose="02020603050405020304" pitchFamily="18" charset="0"/>
              <a:ea typeface="맑은 고딕" pitchFamily="50" charset="-127"/>
              <a:cs typeface="Times New Roman" panose="02020603050405020304" pitchFamily="18" charset="0"/>
            </a:endParaRPr>
          </a:p>
        </p:txBody>
      </p:sp>
      <p:sp>
        <p:nvSpPr>
          <p:cNvPr id="6" name="직사각형 5"/>
          <p:cNvSpPr/>
          <p:nvPr/>
        </p:nvSpPr>
        <p:spPr>
          <a:xfrm>
            <a:off x="3711848" y="6304999"/>
            <a:ext cx="2844240" cy="276999"/>
          </a:xfrm>
          <a:prstGeom prst="rect">
            <a:avLst/>
          </a:prstGeom>
        </p:spPr>
        <p:txBody>
          <a:bodyPr wrap="none">
            <a:spAutoFit/>
          </a:bodyPr>
          <a:lstStyle/>
          <a:p>
            <a:pPr fontAlgn="base">
              <a:spcBef>
                <a:spcPct val="0"/>
              </a:spcBef>
              <a:spcAft>
                <a:spcPct val="0"/>
              </a:spcAft>
            </a:pPr>
            <a:r>
              <a:rPr kumimoji="1" lang="en-US" altLang="ko-KR" sz="1200" b="1" dirty="0">
                <a:solidFill>
                  <a:srgbClr val="000000"/>
                </a:solidFill>
                <a:latin typeface="Times New Roman" panose="02020603050405020304" pitchFamily="18" charset="0"/>
                <a:ea typeface="맑은 고딕" pitchFamily="50" charset="-127"/>
                <a:cs typeface="Times New Roman" panose="02020603050405020304" pitchFamily="18" charset="0"/>
              </a:rPr>
              <a:t>&lt; Three-electrode electrochemical cell &gt; </a:t>
            </a:r>
            <a:endParaRPr kumimoji="1" lang="ko-KR" altLang="en-US" sz="1200" b="1"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10" name="직사각형 9"/>
          <p:cNvSpPr/>
          <p:nvPr/>
        </p:nvSpPr>
        <p:spPr>
          <a:xfrm>
            <a:off x="7036309" y="6320712"/>
            <a:ext cx="1297599" cy="276999"/>
          </a:xfrm>
          <a:prstGeom prst="rect">
            <a:avLst/>
          </a:prstGeom>
        </p:spPr>
        <p:txBody>
          <a:bodyPr wrap="none">
            <a:spAutoFit/>
          </a:bodyPr>
          <a:lstStyle/>
          <a:p>
            <a:pPr fontAlgn="base">
              <a:spcBef>
                <a:spcPct val="0"/>
              </a:spcBef>
              <a:spcAft>
                <a:spcPct val="0"/>
              </a:spcAft>
            </a:pPr>
            <a:r>
              <a:rPr kumimoji="1" lang="en-US" altLang="ko-KR" sz="1200" b="1" dirty="0">
                <a:solidFill>
                  <a:srgbClr val="000000"/>
                </a:solidFill>
                <a:latin typeface="Times New Roman" panose="02020603050405020304" pitchFamily="18" charset="0"/>
                <a:ea typeface="맑은 고딕" pitchFamily="50" charset="-127"/>
                <a:cs typeface="Times New Roman" panose="02020603050405020304" pitchFamily="18" charset="0"/>
              </a:rPr>
              <a:t>&lt; Bio-solar cell &gt;</a:t>
            </a:r>
            <a:endParaRPr kumimoji="1" lang="ko-KR" altLang="en-US" sz="1200" b="1"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Tree>
    <p:extLst>
      <p:ext uri="{BB962C8B-B14F-4D97-AF65-F5344CB8AC3E}">
        <p14:creationId xmlns:p14="http://schemas.microsoft.com/office/powerpoint/2010/main" val="4788685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pic>
        <p:nvPicPr>
          <p:cNvPr id="26" name="그림 25"/>
          <p:cNvPicPr>
            <a:picLocks noChangeAspect="1"/>
          </p:cNvPicPr>
          <p:nvPr/>
        </p:nvPicPr>
        <p:blipFill>
          <a:blip r:embed="rId4"/>
          <a:stretch>
            <a:fillRect/>
          </a:stretch>
        </p:blipFill>
        <p:spPr>
          <a:xfrm>
            <a:off x="21279" y="980728"/>
            <a:ext cx="4396054" cy="3456384"/>
          </a:xfrm>
          <a:prstGeom prst="rect">
            <a:avLst/>
          </a:prstGeom>
        </p:spPr>
      </p:pic>
      <p:sp>
        <p:nvSpPr>
          <p:cNvPr id="3" name="직사각형 2"/>
          <p:cNvSpPr/>
          <p:nvPr/>
        </p:nvSpPr>
        <p:spPr>
          <a:xfrm>
            <a:off x="-8644" y="4581128"/>
            <a:ext cx="4491658" cy="400110"/>
          </a:xfrm>
          <a:prstGeom prst="rect">
            <a:avLst/>
          </a:prstGeom>
        </p:spPr>
        <p:txBody>
          <a:bodyPr wrap="square">
            <a:spAutoFit/>
          </a:bodyPr>
          <a:lstStyle/>
          <a:p>
            <a:pPr algn="just" fontAlgn="base">
              <a:spcBef>
                <a:spcPct val="0"/>
              </a:spcBef>
              <a:spcAft>
                <a:spcPct val="0"/>
              </a:spcAft>
            </a:pPr>
            <a:r>
              <a:rPr kumimoji="1" lang="en-US" altLang="ko-KR" sz="1000" b="1" dirty="0">
                <a:solidFill>
                  <a:srgbClr val="000000"/>
                </a:solidFill>
                <a:latin typeface="Times New Roman" panose="02020603050405020304" pitchFamily="18" charset="0"/>
                <a:ea typeface="맑은 고딕" pitchFamily="50" charset="-127"/>
                <a:cs typeface="Times New Roman" panose="02020603050405020304" pitchFamily="18" charset="0"/>
              </a:rPr>
              <a:t>Fig. S2. </a:t>
            </a:r>
            <a:r>
              <a:rPr kumimoji="1" lang="en-US" altLang="ko-KR" sz="1000" dirty="0">
                <a:solidFill>
                  <a:srgbClr val="000000"/>
                </a:solidFill>
                <a:latin typeface="Times New Roman" panose="02020603050405020304" pitchFamily="18" charset="0"/>
                <a:ea typeface="맑은 고딕" pitchFamily="50" charset="-127"/>
                <a:cs typeface="Times New Roman" panose="02020603050405020304" pitchFamily="18" charset="0"/>
              </a:rPr>
              <a:t>Representative dark and light CV of thylakoid and thylakoid/COE electrodes. Buffer was 100 </a:t>
            </a:r>
            <a:r>
              <a:rPr kumimoji="1" lang="en-US" altLang="ko-KR" sz="1000" dirty="0" err="1">
                <a:solidFill>
                  <a:srgbClr val="000000"/>
                </a:solidFill>
                <a:latin typeface="Times New Roman" panose="02020603050405020304" pitchFamily="18" charset="0"/>
                <a:ea typeface="맑은 고딕" pitchFamily="50" charset="-127"/>
                <a:cs typeface="Times New Roman" panose="02020603050405020304" pitchFamily="18" charset="0"/>
              </a:rPr>
              <a:t>mM</a:t>
            </a:r>
            <a:r>
              <a:rPr kumimoji="1" lang="en-US" altLang="ko-KR" sz="1000" dirty="0">
                <a:solidFill>
                  <a:srgbClr val="000000"/>
                </a:solidFill>
                <a:latin typeface="Times New Roman" panose="02020603050405020304" pitchFamily="18" charset="0"/>
                <a:ea typeface="맑은 고딕" pitchFamily="50" charset="-127"/>
                <a:cs typeface="Times New Roman" panose="02020603050405020304" pitchFamily="18" charset="0"/>
              </a:rPr>
              <a:t>, pH 7.4 phosphate; scan rate = 10 mV/s.</a:t>
            </a:r>
            <a:endParaRPr kumimoji="1" lang="ko-KR" altLang="en-US" sz="10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12" name="직사각형 11"/>
          <p:cNvSpPr/>
          <p:nvPr/>
        </p:nvSpPr>
        <p:spPr>
          <a:xfrm>
            <a:off x="-13023" y="5066600"/>
            <a:ext cx="4296991" cy="584775"/>
          </a:xfrm>
          <a:prstGeom prst="rect">
            <a:avLst/>
          </a:prstGeom>
        </p:spPr>
        <p:txBody>
          <a:bodyPr wrap="square">
            <a:spAutoFit/>
          </a:bodyPr>
          <a:lstStyle/>
          <a:p>
            <a:pPr marL="171450" indent="-1714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COEs are not contributing to anodic current via redox activity or chemical degradation.</a:t>
            </a:r>
          </a:p>
        </p:txBody>
      </p:sp>
      <p:sp>
        <p:nvSpPr>
          <p:cNvPr id="5" name="타원 4"/>
          <p:cNvSpPr/>
          <p:nvPr/>
        </p:nvSpPr>
        <p:spPr>
          <a:xfrm>
            <a:off x="1763688" y="1268883"/>
            <a:ext cx="1008112" cy="1087338"/>
          </a:xfrm>
          <a:prstGeom prst="ellips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pic>
        <p:nvPicPr>
          <p:cNvPr id="14" name="그림 13"/>
          <p:cNvPicPr>
            <a:picLocks noChangeAspect="1"/>
          </p:cNvPicPr>
          <p:nvPr/>
        </p:nvPicPr>
        <p:blipFill>
          <a:blip r:embed="rId5"/>
          <a:stretch>
            <a:fillRect/>
          </a:stretch>
        </p:blipFill>
        <p:spPr>
          <a:xfrm>
            <a:off x="4429524" y="1000126"/>
            <a:ext cx="4606972" cy="3540316"/>
          </a:xfrm>
          <a:prstGeom prst="rect">
            <a:avLst/>
          </a:prstGeom>
        </p:spPr>
      </p:pic>
      <p:sp>
        <p:nvSpPr>
          <p:cNvPr id="6" name="직사각형 5"/>
          <p:cNvSpPr/>
          <p:nvPr/>
        </p:nvSpPr>
        <p:spPr>
          <a:xfrm>
            <a:off x="4483014" y="4540442"/>
            <a:ext cx="4722566" cy="861774"/>
          </a:xfrm>
          <a:prstGeom prst="rect">
            <a:avLst/>
          </a:prstGeom>
        </p:spPr>
        <p:txBody>
          <a:bodyPr wrap="square">
            <a:spAutoFit/>
          </a:bodyPr>
          <a:lstStyle/>
          <a:p>
            <a:pPr algn="just" fontAlgn="base">
              <a:spcBef>
                <a:spcPct val="0"/>
              </a:spcBef>
              <a:spcAft>
                <a:spcPct val="0"/>
              </a:spcAft>
            </a:pPr>
            <a:r>
              <a:rPr kumimoji="1" lang="en-US" altLang="ko-KR" sz="1000" b="1" dirty="0">
                <a:solidFill>
                  <a:srgbClr val="000000"/>
                </a:solidFill>
                <a:latin typeface="Times New Roman" panose="02020603050405020304" pitchFamily="18" charset="0"/>
                <a:ea typeface="맑은 고딕" pitchFamily="50" charset="-127"/>
                <a:cs typeface="Times New Roman" panose="02020603050405020304" pitchFamily="18" charset="0"/>
              </a:rPr>
              <a:t>Fig. 3 </a:t>
            </a:r>
            <a:r>
              <a:rPr kumimoji="1" lang="en-US" altLang="ko-KR" sz="1000" dirty="0">
                <a:solidFill>
                  <a:srgbClr val="000000"/>
                </a:solidFill>
                <a:latin typeface="Times New Roman" panose="02020603050405020304" pitchFamily="18" charset="0"/>
                <a:ea typeface="맑은 고딕" pitchFamily="50" charset="-127"/>
                <a:cs typeface="Times New Roman" panose="02020603050405020304" pitchFamily="18" charset="0"/>
              </a:rPr>
              <a:t>Optimization of COE concentration for maximal current output. Measurements were conducted by </a:t>
            </a:r>
            <a:r>
              <a:rPr kumimoji="1" lang="en-US" altLang="ko-KR" sz="1000" dirty="0" err="1">
                <a:solidFill>
                  <a:srgbClr val="000000"/>
                </a:solidFill>
                <a:latin typeface="Times New Roman" panose="02020603050405020304" pitchFamily="18" charset="0"/>
                <a:ea typeface="맑은 고딕" pitchFamily="50" charset="-127"/>
                <a:cs typeface="Times New Roman" panose="02020603050405020304" pitchFamily="18" charset="0"/>
              </a:rPr>
              <a:t>amperometry</a:t>
            </a:r>
            <a:r>
              <a:rPr kumimoji="1" lang="en-US" altLang="ko-KR" sz="1000" dirty="0">
                <a:solidFill>
                  <a:srgbClr val="000000"/>
                </a:solidFill>
                <a:latin typeface="Times New Roman" panose="02020603050405020304" pitchFamily="18" charset="0"/>
                <a:ea typeface="맑은 고딕" pitchFamily="50" charset="-127"/>
                <a:cs typeface="Times New Roman" panose="02020603050405020304" pitchFamily="18" charset="0"/>
              </a:rPr>
              <a:t> at a poised potential of E = 0.45 V vs. Ag/</a:t>
            </a:r>
            <a:r>
              <a:rPr kumimoji="1" lang="en-US" altLang="ko-KR" sz="1000" dirty="0" err="1">
                <a:solidFill>
                  <a:srgbClr val="000000"/>
                </a:solidFill>
                <a:latin typeface="Times New Roman" panose="02020603050405020304" pitchFamily="18" charset="0"/>
                <a:ea typeface="맑은 고딕" pitchFamily="50" charset="-127"/>
                <a:cs typeface="Times New Roman" panose="02020603050405020304" pitchFamily="18" charset="0"/>
              </a:rPr>
              <a:t>AgCl</a:t>
            </a:r>
            <a:r>
              <a:rPr kumimoji="1" lang="en-US" altLang="ko-KR" sz="1000" dirty="0">
                <a:solidFill>
                  <a:srgbClr val="000000"/>
                </a:solidFill>
                <a:latin typeface="Times New Roman" panose="02020603050405020304" pitchFamily="18" charset="0"/>
                <a:ea typeface="맑은 고딕" pitchFamily="50" charset="-127"/>
                <a:cs typeface="Times New Roman" panose="02020603050405020304" pitchFamily="18" charset="0"/>
              </a:rPr>
              <a:t> in 0.1 M, pH = 7.4 phosphate buffer. Photocurrent and dark current are presented stacked to illustrate the light current produced for each experimental condition (light current = dark current +photocurrent). Error bars represent ±1 std. dev.</a:t>
            </a:r>
            <a:endParaRPr kumimoji="1" lang="ko-KR" altLang="en-US" sz="24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17" name="직사각형 16"/>
          <p:cNvSpPr/>
          <p:nvPr/>
        </p:nvSpPr>
        <p:spPr>
          <a:xfrm>
            <a:off x="4470823" y="5445224"/>
            <a:ext cx="4660986" cy="1323439"/>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Dark current density is not significantly affected by the COE1-4C concentration.</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However, photocurrent density was changed by the COE1-4C concentration</a:t>
            </a:r>
          </a:p>
        </p:txBody>
      </p:sp>
      <p:sp>
        <p:nvSpPr>
          <p:cNvPr id="16" name="직사각형 15"/>
          <p:cNvSpPr/>
          <p:nvPr/>
        </p:nvSpPr>
        <p:spPr>
          <a:xfrm>
            <a:off x="5076056" y="3345008"/>
            <a:ext cx="3960440" cy="595266"/>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8" name="직사각형 17"/>
          <p:cNvSpPr/>
          <p:nvPr/>
        </p:nvSpPr>
        <p:spPr>
          <a:xfrm>
            <a:off x="7092280" y="1074103"/>
            <a:ext cx="720080" cy="3223114"/>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Tree>
    <p:extLst>
      <p:ext uri="{BB962C8B-B14F-4D97-AF65-F5344CB8AC3E}">
        <p14:creationId xmlns:p14="http://schemas.microsoft.com/office/powerpoint/2010/main" val="36860587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pic>
        <p:nvPicPr>
          <p:cNvPr id="14" name="그림 13"/>
          <p:cNvPicPr>
            <a:picLocks noChangeAspect="1"/>
          </p:cNvPicPr>
          <p:nvPr/>
        </p:nvPicPr>
        <p:blipFill rotWithShape="1">
          <a:blip r:embed="rId4"/>
          <a:srcRect t="66725"/>
          <a:stretch/>
        </p:blipFill>
        <p:spPr>
          <a:xfrm>
            <a:off x="5796136" y="1169710"/>
            <a:ext cx="3186371" cy="2480259"/>
          </a:xfrm>
          <a:prstGeom prst="rect">
            <a:avLst/>
          </a:prstGeom>
        </p:spPr>
      </p:pic>
      <p:sp>
        <p:nvSpPr>
          <p:cNvPr id="6" name="직사각형 5"/>
          <p:cNvSpPr/>
          <p:nvPr/>
        </p:nvSpPr>
        <p:spPr>
          <a:xfrm>
            <a:off x="81992" y="3809678"/>
            <a:ext cx="8973120" cy="584775"/>
          </a:xfrm>
          <a:prstGeom prst="rect">
            <a:avLst/>
          </a:prstGeom>
        </p:spPr>
        <p:txBody>
          <a:bodyPr wrap="square">
            <a:spAutoFit/>
          </a:bodyPr>
          <a:lstStyle/>
          <a:p>
            <a:pPr algn="just" fontAlgn="base">
              <a:spcBef>
                <a:spcPct val="0"/>
              </a:spcBef>
              <a:spcAft>
                <a:spcPct val="0"/>
              </a:spcAft>
            </a:pPr>
            <a:r>
              <a:rPr kumimoji="1" lang="en-US" altLang="ko-KR" sz="800" b="1" dirty="0">
                <a:solidFill>
                  <a:srgbClr val="000000"/>
                </a:solidFill>
                <a:latin typeface="Times New Roman" panose="02020603050405020304" pitchFamily="18" charset="0"/>
                <a:ea typeface="맑은 고딕" pitchFamily="50" charset="-127"/>
                <a:cs typeface="Times New Roman" panose="02020603050405020304" pitchFamily="18" charset="0"/>
              </a:rPr>
              <a:t>Fig. 4 </a:t>
            </a:r>
            <a:r>
              <a:rPr kumimoji="1" lang="en-US" altLang="ko-KR" sz="800" dirty="0" err="1">
                <a:solidFill>
                  <a:srgbClr val="000000"/>
                </a:solidFill>
                <a:latin typeface="Times New Roman" panose="02020603050405020304" pitchFamily="18" charset="0"/>
                <a:ea typeface="맑은 고딕" pitchFamily="50" charset="-127"/>
                <a:cs typeface="Times New Roman" panose="02020603050405020304" pitchFamily="18" charset="0"/>
              </a:rPr>
              <a:t>Amperometric</a:t>
            </a:r>
            <a:r>
              <a:rPr kumimoji="1" lang="en-US" altLang="ko-KR" sz="800" dirty="0">
                <a:solidFill>
                  <a:srgbClr val="000000"/>
                </a:solidFill>
                <a:latin typeface="Times New Roman" panose="02020603050405020304" pitchFamily="18" charset="0"/>
                <a:ea typeface="맑은 고딕" pitchFamily="50" charset="-127"/>
                <a:cs typeface="Times New Roman" panose="02020603050405020304" pitchFamily="18" charset="0"/>
              </a:rPr>
              <a:t> current measurements. All data were collected at 0.45 V vs. Ag/</a:t>
            </a:r>
            <a:r>
              <a:rPr kumimoji="1" lang="en-US" altLang="ko-KR" sz="800" dirty="0" err="1">
                <a:solidFill>
                  <a:srgbClr val="000000"/>
                </a:solidFill>
                <a:latin typeface="Times New Roman" panose="02020603050405020304" pitchFamily="18" charset="0"/>
                <a:ea typeface="맑은 고딕" pitchFamily="50" charset="-127"/>
                <a:cs typeface="Times New Roman" panose="02020603050405020304" pitchFamily="18" charset="0"/>
              </a:rPr>
              <a:t>AgCl</a:t>
            </a:r>
            <a:r>
              <a:rPr kumimoji="1" lang="en-US" altLang="ko-KR" sz="800" dirty="0">
                <a:solidFill>
                  <a:srgbClr val="000000"/>
                </a:solidFill>
                <a:latin typeface="Times New Roman" panose="02020603050405020304" pitchFamily="18" charset="0"/>
                <a:ea typeface="맑은 고딕" pitchFamily="50" charset="-127"/>
                <a:cs typeface="Times New Roman" panose="02020603050405020304" pitchFamily="18" charset="0"/>
              </a:rPr>
              <a:t> in 0.1 M, pH = 7.4 phosphate buffer. Red arrows indicate when the light was turned on and black arrows when it was turned off. (A) Representative time course of current density output from an unmodified (No COE) thylakoid electrode under modulated illumination. (B) Representative time course of current density output from a thylakoid/COE1-4C electrode under modulated illumination. (C) Summary of triplicate average current density outputs from thylakoid and thylakoid/COE electrodes for all tested COEs. In all cases, light current is equivalent to the sum of photocurrent (red) and dark current (black). Error bars are ±1 std. dev.</a:t>
            </a:r>
            <a:endParaRPr kumimoji="1" lang="ko-KR" altLang="en-US" sz="8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9" name="직사각형 8"/>
          <p:cNvSpPr/>
          <p:nvPr/>
        </p:nvSpPr>
        <p:spPr>
          <a:xfrm>
            <a:off x="6588224" y="980728"/>
            <a:ext cx="2304256" cy="246221"/>
          </a:xfrm>
          <a:prstGeom prst="rect">
            <a:avLst/>
          </a:prstGeom>
        </p:spPr>
        <p:txBody>
          <a:bodyPr wrap="square">
            <a:spAutoFit/>
          </a:bodyPr>
          <a:lstStyle/>
          <a:p>
            <a:pPr fontAlgn="base">
              <a:spcBef>
                <a:spcPct val="0"/>
              </a:spcBef>
              <a:spcAft>
                <a:spcPct val="0"/>
              </a:spcAft>
            </a:pPr>
            <a:r>
              <a:rPr kumimoji="1" lang="en-US" altLang="ko-KR" sz="1000" b="1" dirty="0">
                <a:solidFill>
                  <a:srgbClr val="FF0000"/>
                </a:solidFill>
                <a:latin typeface="Times New Roman" panose="02020603050405020304" pitchFamily="18" charset="0"/>
                <a:ea typeface="맑은 고딕" pitchFamily="50" charset="-127"/>
                <a:cs typeface="Times New Roman" panose="02020603050405020304" pitchFamily="18" charset="0"/>
              </a:rPr>
              <a:t>Photocurrent</a:t>
            </a:r>
            <a:r>
              <a:rPr kumimoji="1" lang="en-US" altLang="ko-KR" sz="1000" b="1" dirty="0">
                <a:solidFill>
                  <a:srgbClr val="000000"/>
                </a:solidFill>
                <a:latin typeface="Times New Roman" panose="02020603050405020304" pitchFamily="18" charset="0"/>
                <a:ea typeface="맑은 고딕" pitchFamily="50" charset="-127"/>
                <a:cs typeface="Times New Roman" panose="02020603050405020304" pitchFamily="18" charset="0"/>
              </a:rPr>
              <a:t> = </a:t>
            </a:r>
            <a:r>
              <a:rPr kumimoji="1" lang="en-US" altLang="ko-KR" sz="1000" b="1" dirty="0" err="1">
                <a:solidFill>
                  <a:srgbClr val="000000"/>
                </a:solidFill>
                <a:latin typeface="Times New Roman" panose="02020603050405020304" pitchFamily="18" charset="0"/>
                <a:ea typeface="맑은 고딕" pitchFamily="50" charset="-127"/>
                <a:cs typeface="Times New Roman" panose="02020603050405020304" pitchFamily="18" charset="0"/>
              </a:rPr>
              <a:t>Llight</a:t>
            </a:r>
            <a:r>
              <a:rPr kumimoji="1" lang="en-US" altLang="ko-KR" sz="1000" b="1" dirty="0">
                <a:solidFill>
                  <a:srgbClr val="000000"/>
                </a:solidFill>
                <a:latin typeface="Times New Roman" panose="02020603050405020304" pitchFamily="18" charset="0"/>
                <a:ea typeface="맑은 고딕" pitchFamily="50" charset="-127"/>
                <a:cs typeface="Times New Roman" panose="02020603050405020304" pitchFamily="18" charset="0"/>
              </a:rPr>
              <a:t> - Dark current</a:t>
            </a:r>
            <a:endParaRPr kumimoji="1" lang="ko-KR" altLang="en-US" sz="1000" b="1"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pic>
        <p:nvPicPr>
          <p:cNvPr id="11" name="그림 10"/>
          <p:cNvPicPr>
            <a:picLocks noChangeAspect="1"/>
          </p:cNvPicPr>
          <p:nvPr/>
        </p:nvPicPr>
        <p:blipFill>
          <a:blip r:embed="rId5"/>
          <a:stretch>
            <a:fillRect/>
          </a:stretch>
        </p:blipFill>
        <p:spPr>
          <a:xfrm>
            <a:off x="355476" y="4396412"/>
            <a:ext cx="8392988" cy="2211214"/>
          </a:xfrm>
          <a:prstGeom prst="rect">
            <a:avLst/>
          </a:prstGeom>
        </p:spPr>
      </p:pic>
      <p:sp>
        <p:nvSpPr>
          <p:cNvPr id="20" name="직사각형 19"/>
          <p:cNvSpPr/>
          <p:nvPr/>
        </p:nvSpPr>
        <p:spPr>
          <a:xfrm>
            <a:off x="323850" y="5269492"/>
            <a:ext cx="8392249" cy="371478"/>
          </a:xfrm>
          <a:prstGeom prst="rect">
            <a:avLst/>
          </a:prstGeom>
          <a:solidFill>
            <a:srgbClr val="0000FF">
              <a:alpha val="1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1" name="직사각형 20"/>
          <p:cNvSpPr/>
          <p:nvPr/>
        </p:nvSpPr>
        <p:spPr>
          <a:xfrm>
            <a:off x="6485534" y="4528715"/>
            <a:ext cx="2236440" cy="1588394"/>
          </a:xfrm>
          <a:prstGeom prst="rect">
            <a:avLst/>
          </a:prstGeom>
          <a:solidFill>
            <a:srgbClr val="FF0000">
              <a:alpha val="1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2" name="직사각형 21"/>
          <p:cNvSpPr/>
          <p:nvPr/>
        </p:nvSpPr>
        <p:spPr>
          <a:xfrm>
            <a:off x="6733887" y="1261489"/>
            <a:ext cx="934457" cy="1668904"/>
          </a:xfrm>
          <a:prstGeom prst="rect">
            <a:avLst/>
          </a:prstGeom>
          <a:solidFill>
            <a:srgbClr val="0000FF">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3" name="직사각형 22"/>
          <p:cNvSpPr/>
          <p:nvPr/>
        </p:nvSpPr>
        <p:spPr>
          <a:xfrm>
            <a:off x="4099218" y="4530930"/>
            <a:ext cx="2304256" cy="1588394"/>
          </a:xfrm>
          <a:prstGeom prst="rect">
            <a:avLst/>
          </a:prstGeom>
          <a:solidFill>
            <a:srgbClr val="0D0D0D">
              <a:alpha val="1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4" name="직사각형 23"/>
          <p:cNvSpPr/>
          <p:nvPr/>
        </p:nvSpPr>
        <p:spPr>
          <a:xfrm>
            <a:off x="1697554" y="4535347"/>
            <a:ext cx="2335028" cy="1588394"/>
          </a:xfrm>
          <a:prstGeom prst="rect">
            <a:avLst/>
          </a:prstGeom>
          <a:solidFill>
            <a:srgbClr val="FFC000">
              <a:alpha val="1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pic>
        <p:nvPicPr>
          <p:cNvPr id="25" name="그림 24"/>
          <p:cNvPicPr>
            <a:picLocks noChangeAspect="1"/>
          </p:cNvPicPr>
          <p:nvPr/>
        </p:nvPicPr>
        <p:blipFill>
          <a:blip r:embed="rId6"/>
          <a:stretch>
            <a:fillRect/>
          </a:stretch>
        </p:blipFill>
        <p:spPr>
          <a:xfrm>
            <a:off x="2354902" y="1063636"/>
            <a:ext cx="3421130" cy="2493673"/>
          </a:xfrm>
          <a:prstGeom prst="rect">
            <a:avLst/>
          </a:prstGeom>
        </p:spPr>
      </p:pic>
      <p:sp>
        <p:nvSpPr>
          <p:cNvPr id="26" name="직사각형 25"/>
          <p:cNvSpPr/>
          <p:nvPr/>
        </p:nvSpPr>
        <p:spPr>
          <a:xfrm>
            <a:off x="2952004" y="1589187"/>
            <a:ext cx="1421049" cy="418972"/>
          </a:xfrm>
          <a:prstGeom prst="rect">
            <a:avLst/>
          </a:prstGeom>
          <a:solidFill>
            <a:srgbClr val="0000FF">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7" name="직사각형 26"/>
          <p:cNvSpPr/>
          <p:nvPr/>
        </p:nvSpPr>
        <p:spPr>
          <a:xfrm>
            <a:off x="323850" y="5969010"/>
            <a:ext cx="8392249" cy="154731"/>
          </a:xfrm>
          <a:prstGeom prst="rect">
            <a:avLst/>
          </a:prstGeom>
          <a:solidFill>
            <a:srgbClr val="009900">
              <a:alpha val="1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8" name="직사각형 27"/>
          <p:cNvSpPr/>
          <p:nvPr/>
        </p:nvSpPr>
        <p:spPr>
          <a:xfrm>
            <a:off x="8591939" y="1226498"/>
            <a:ext cx="365169" cy="1703895"/>
          </a:xfrm>
          <a:prstGeom prst="rect">
            <a:avLst/>
          </a:prstGeom>
          <a:solidFill>
            <a:srgbClr val="00990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pic>
        <p:nvPicPr>
          <p:cNvPr id="29" name="그림 28"/>
          <p:cNvPicPr>
            <a:picLocks noChangeAspect="1"/>
          </p:cNvPicPr>
          <p:nvPr/>
        </p:nvPicPr>
        <p:blipFill rotWithShape="1">
          <a:blip r:embed="rId4"/>
          <a:srcRect b="66992"/>
          <a:stretch/>
        </p:blipFill>
        <p:spPr>
          <a:xfrm>
            <a:off x="81992" y="868878"/>
            <a:ext cx="2208281" cy="1435842"/>
          </a:xfrm>
          <a:prstGeom prst="rect">
            <a:avLst/>
          </a:prstGeom>
        </p:spPr>
      </p:pic>
      <p:pic>
        <p:nvPicPr>
          <p:cNvPr id="30" name="그림 29"/>
          <p:cNvPicPr>
            <a:picLocks noChangeAspect="1"/>
          </p:cNvPicPr>
          <p:nvPr/>
        </p:nvPicPr>
        <p:blipFill rotWithShape="1">
          <a:blip r:embed="rId4"/>
          <a:srcRect t="33007" b="33275"/>
          <a:stretch/>
        </p:blipFill>
        <p:spPr>
          <a:xfrm>
            <a:off x="113141" y="2432416"/>
            <a:ext cx="2148561" cy="1427062"/>
          </a:xfrm>
          <a:prstGeom prst="rect">
            <a:avLst/>
          </a:prstGeom>
        </p:spPr>
      </p:pic>
      <p:sp>
        <p:nvSpPr>
          <p:cNvPr id="31" name="직사각형 30"/>
          <p:cNvSpPr/>
          <p:nvPr/>
        </p:nvSpPr>
        <p:spPr>
          <a:xfrm>
            <a:off x="624227" y="677533"/>
            <a:ext cx="1558653" cy="215444"/>
          </a:xfrm>
          <a:prstGeom prst="rect">
            <a:avLst/>
          </a:prstGeom>
        </p:spPr>
        <p:txBody>
          <a:bodyPr wrap="square">
            <a:spAutoFit/>
          </a:bodyPr>
          <a:lstStyle/>
          <a:p>
            <a:pPr fontAlgn="base">
              <a:spcBef>
                <a:spcPct val="0"/>
              </a:spcBef>
              <a:spcAft>
                <a:spcPct val="0"/>
              </a:spcAft>
            </a:pPr>
            <a:r>
              <a:rPr kumimoji="1" lang="en-US" altLang="ko-KR" sz="800" b="1" dirty="0">
                <a:solidFill>
                  <a:srgbClr val="000000"/>
                </a:solidFill>
                <a:latin typeface="Times New Roman" panose="02020603050405020304" pitchFamily="18" charset="0"/>
                <a:ea typeface="맑은 고딕" pitchFamily="50" charset="-127"/>
                <a:cs typeface="Times New Roman" panose="02020603050405020304" pitchFamily="18" charset="0"/>
              </a:rPr>
              <a:t>Unmodified </a:t>
            </a:r>
            <a:r>
              <a:rPr kumimoji="1" lang="en-US" altLang="ko-KR" sz="800" b="1" dirty="0">
                <a:solidFill>
                  <a:srgbClr val="FF0000"/>
                </a:solidFill>
                <a:latin typeface="Times New Roman" panose="02020603050405020304" pitchFamily="18" charset="0"/>
                <a:ea typeface="맑은 고딕" pitchFamily="50" charset="-127"/>
                <a:cs typeface="Times New Roman" panose="02020603050405020304" pitchFamily="18" charset="0"/>
              </a:rPr>
              <a:t>thylakoid </a:t>
            </a:r>
            <a:r>
              <a:rPr kumimoji="1" lang="en-US" altLang="ko-KR" sz="800" b="1" dirty="0">
                <a:solidFill>
                  <a:srgbClr val="000000"/>
                </a:solidFill>
                <a:latin typeface="Times New Roman" panose="02020603050405020304" pitchFamily="18" charset="0"/>
                <a:ea typeface="맑은 고딕" pitchFamily="50" charset="-127"/>
                <a:cs typeface="Times New Roman" panose="02020603050405020304" pitchFamily="18" charset="0"/>
              </a:rPr>
              <a:t>electrode</a:t>
            </a:r>
            <a:endParaRPr kumimoji="1" lang="ko-KR" altLang="en-US" sz="800" b="1"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32" name="직사각형 31"/>
          <p:cNvSpPr/>
          <p:nvPr/>
        </p:nvSpPr>
        <p:spPr>
          <a:xfrm>
            <a:off x="648518" y="2260699"/>
            <a:ext cx="1547218" cy="215444"/>
          </a:xfrm>
          <a:prstGeom prst="rect">
            <a:avLst/>
          </a:prstGeom>
        </p:spPr>
        <p:txBody>
          <a:bodyPr wrap="none">
            <a:spAutoFit/>
          </a:bodyPr>
          <a:lstStyle/>
          <a:p>
            <a:pPr fontAlgn="base">
              <a:spcBef>
                <a:spcPct val="0"/>
              </a:spcBef>
              <a:spcAft>
                <a:spcPct val="0"/>
              </a:spcAft>
            </a:pPr>
            <a:r>
              <a:rPr kumimoji="1" lang="en-US" altLang="ko-KR" sz="800" b="1" dirty="0">
                <a:solidFill>
                  <a:srgbClr val="FF0000"/>
                </a:solidFill>
                <a:latin typeface="Times New Roman" panose="02020603050405020304" pitchFamily="18" charset="0"/>
                <a:ea typeface="맑은 고딕" pitchFamily="50" charset="-127"/>
                <a:cs typeface="Times New Roman" panose="02020603050405020304" pitchFamily="18" charset="0"/>
              </a:rPr>
              <a:t>Thylakoid/</a:t>
            </a:r>
            <a:r>
              <a:rPr kumimoji="1" lang="en-US" altLang="ko-KR" sz="800" b="1" dirty="0">
                <a:solidFill>
                  <a:srgbClr val="0000FF"/>
                </a:solidFill>
                <a:latin typeface="Times New Roman" panose="02020603050405020304" pitchFamily="18" charset="0"/>
                <a:ea typeface="맑은 고딕" pitchFamily="50" charset="-127"/>
                <a:cs typeface="Times New Roman" panose="02020603050405020304" pitchFamily="18" charset="0"/>
              </a:rPr>
              <a:t>COE1-4C</a:t>
            </a:r>
            <a:r>
              <a:rPr kumimoji="1" lang="en-US" altLang="ko-KR" sz="800" b="1" dirty="0">
                <a:solidFill>
                  <a:srgbClr val="FF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800" b="1" dirty="0">
                <a:solidFill>
                  <a:srgbClr val="000000"/>
                </a:solidFill>
                <a:latin typeface="Times New Roman" panose="02020603050405020304" pitchFamily="18" charset="0"/>
                <a:ea typeface="맑은 고딕" pitchFamily="50" charset="-127"/>
                <a:cs typeface="Times New Roman" panose="02020603050405020304" pitchFamily="18" charset="0"/>
              </a:rPr>
              <a:t>electrode</a:t>
            </a:r>
            <a:r>
              <a:rPr kumimoji="1" lang="en-US" altLang="ko-KR" sz="800" b="1" dirty="0">
                <a:solidFill>
                  <a:srgbClr val="FF0000"/>
                </a:solidFill>
                <a:latin typeface="Times New Roman" panose="02020603050405020304" pitchFamily="18" charset="0"/>
                <a:ea typeface="맑은 고딕" pitchFamily="50" charset="-127"/>
                <a:cs typeface="Times New Roman" panose="02020603050405020304" pitchFamily="18" charset="0"/>
              </a:rPr>
              <a:t> </a:t>
            </a:r>
            <a:endParaRPr kumimoji="1" lang="ko-KR" altLang="en-US" sz="800" b="1" dirty="0">
              <a:solidFill>
                <a:srgbClr val="FF0000"/>
              </a:solidFill>
              <a:latin typeface="맑은 고딕" pitchFamily="50" charset="-127"/>
              <a:ea typeface="맑은 고딕" pitchFamily="50" charset="-127"/>
            </a:endParaRPr>
          </a:p>
        </p:txBody>
      </p:sp>
      <p:sp>
        <p:nvSpPr>
          <p:cNvPr id="33" name="직사각형 32"/>
          <p:cNvSpPr/>
          <p:nvPr/>
        </p:nvSpPr>
        <p:spPr>
          <a:xfrm>
            <a:off x="2952004" y="2022075"/>
            <a:ext cx="1421049" cy="407923"/>
          </a:xfrm>
          <a:prstGeom prst="rect">
            <a:avLst/>
          </a:prstGeom>
          <a:solidFill>
            <a:srgbClr val="00990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Tree>
    <p:extLst>
      <p:ext uri="{BB962C8B-B14F-4D97-AF65-F5344CB8AC3E}">
        <p14:creationId xmlns:p14="http://schemas.microsoft.com/office/powerpoint/2010/main" val="26956583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sp>
        <p:nvSpPr>
          <p:cNvPr id="13" name="슬라이드 번호 개체 틀 12"/>
          <p:cNvSpPr>
            <a:spLocks noGrp="1"/>
          </p:cNvSpPr>
          <p:nvPr>
            <p:ph type="sldNum" sz="quarter" idx="12"/>
          </p:nvPr>
        </p:nvSpPr>
        <p:spPr/>
        <p:txBody>
          <a:bodyPr/>
          <a:lstStyle/>
          <a:p>
            <a:pPr>
              <a:defRPr/>
            </a:pPr>
            <a:fld id="{CAC80D74-3009-4B50-9181-33AAF474A1B8}" type="slidenum">
              <a:rPr lang="en-US" altLang="ko-KR" smtClean="0">
                <a:solidFill>
                  <a:srgbClr val="000000"/>
                </a:solidFill>
              </a:rPr>
              <a:pPr>
                <a:defRPr/>
              </a:pPr>
              <a:t>27</a:t>
            </a:fld>
            <a:endParaRPr lang="en-US" altLang="ko-KR" dirty="0">
              <a:solidFill>
                <a:srgbClr val="000000"/>
              </a:solidFill>
            </a:endParaRPr>
          </a:p>
        </p:txBody>
      </p:sp>
      <p:pic>
        <p:nvPicPr>
          <p:cNvPr id="3" name="그림 2"/>
          <p:cNvPicPr>
            <a:picLocks noChangeAspect="1"/>
          </p:cNvPicPr>
          <p:nvPr/>
        </p:nvPicPr>
        <p:blipFill rotWithShape="1">
          <a:blip r:embed="rId4"/>
          <a:srcRect t="49764"/>
          <a:stretch/>
        </p:blipFill>
        <p:spPr>
          <a:xfrm>
            <a:off x="669801" y="843682"/>
            <a:ext cx="8074907" cy="2931409"/>
          </a:xfrm>
          <a:prstGeom prst="rect">
            <a:avLst/>
          </a:prstGeom>
        </p:spPr>
      </p:pic>
      <p:sp>
        <p:nvSpPr>
          <p:cNvPr id="4" name="직사각형 3"/>
          <p:cNvSpPr/>
          <p:nvPr/>
        </p:nvSpPr>
        <p:spPr>
          <a:xfrm>
            <a:off x="2501554" y="901522"/>
            <a:ext cx="2534047" cy="230832"/>
          </a:xfrm>
          <a:prstGeom prst="rect">
            <a:avLst/>
          </a:prstGeom>
        </p:spPr>
        <p:txBody>
          <a:bodyPr wrap="square">
            <a:spAutoFit/>
          </a:bodyPr>
          <a:lstStyle/>
          <a:p>
            <a:pPr fontAlgn="base">
              <a:spcBef>
                <a:spcPct val="0"/>
              </a:spcBef>
              <a:spcAft>
                <a:spcPct val="0"/>
              </a:spcAft>
            </a:pPr>
            <a:r>
              <a:rPr kumimoji="1" lang="en-US" altLang="ko-KR" sz="900" b="1" dirty="0">
                <a:solidFill>
                  <a:srgbClr val="FF0000"/>
                </a:solidFill>
                <a:latin typeface="Times New Roman" panose="02020603050405020304" pitchFamily="18" charset="0"/>
                <a:ea typeface="맑은 고딕" pitchFamily="50" charset="-127"/>
                <a:cs typeface="Times New Roman" panose="02020603050405020304" pitchFamily="18" charset="0"/>
              </a:rPr>
              <a:t>This data is </a:t>
            </a:r>
            <a:r>
              <a:rPr kumimoji="1" lang="en-US" altLang="ko-KR" sz="900" b="1" dirty="0">
                <a:solidFill>
                  <a:srgbClr val="009900"/>
                </a:solidFill>
                <a:latin typeface="Times New Roman" panose="02020603050405020304" pitchFamily="18" charset="0"/>
                <a:ea typeface="맑은 고딕" pitchFamily="50" charset="-127"/>
                <a:cs typeface="Times New Roman" panose="02020603050405020304" pitchFamily="18" charset="0"/>
              </a:rPr>
              <a:t>light</a:t>
            </a:r>
            <a:r>
              <a:rPr kumimoji="1" lang="en-US" altLang="ko-KR" sz="900" b="1" dirty="0">
                <a:solidFill>
                  <a:srgbClr val="FF0000"/>
                </a:solidFill>
                <a:latin typeface="Times New Roman" panose="02020603050405020304" pitchFamily="18" charset="0"/>
                <a:ea typeface="맑은 고딕" pitchFamily="50" charset="-127"/>
                <a:cs typeface="Times New Roman" panose="02020603050405020304" pitchFamily="18" charset="0"/>
              </a:rPr>
              <a:t> minus </a:t>
            </a:r>
            <a:r>
              <a:rPr kumimoji="1" lang="en-US" altLang="ko-KR" sz="900" b="1" dirty="0">
                <a:solidFill>
                  <a:srgbClr val="000000"/>
                </a:solidFill>
                <a:latin typeface="Times New Roman" panose="02020603050405020304" pitchFamily="18" charset="0"/>
                <a:ea typeface="맑은 고딕" pitchFamily="50" charset="-127"/>
                <a:cs typeface="Times New Roman" panose="02020603050405020304" pitchFamily="18" charset="0"/>
              </a:rPr>
              <a:t>dark</a:t>
            </a:r>
            <a:r>
              <a:rPr kumimoji="1" lang="en-US" altLang="ko-KR" sz="900" b="1" dirty="0">
                <a:solidFill>
                  <a:srgbClr val="FF0000"/>
                </a:solidFill>
                <a:latin typeface="Times New Roman" panose="02020603050405020304" pitchFamily="18" charset="0"/>
                <a:ea typeface="맑은 고딕" pitchFamily="50" charset="-127"/>
                <a:cs typeface="Times New Roman" panose="02020603050405020304" pitchFamily="18" charset="0"/>
              </a:rPr>
              <a:t> current density.</a:t>
            </a:r>
          </a:p>
        </p:txBody>
      </p:sp>
      <p:sp>
        <p:nvSpPr>
          <p:cNvPr id="12" name="직사각형 11"/>
          <p:cNvSpPr/>
          <p:nvPr/>
        </p:nvSpPr>
        <p:spPr>
          <a:xfrm>
            <a:off x="6758633" y="926385"/>
            <a:ext cx="390414" cy="1697905"/>
          </a:xfrm>
          <a:prstGeom prst="rect">
            <a:avLst/>
          </a:prstGeom>
          <a:solidFill>
            <a:srgbClr val="0000FF">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4" name="직사각형 13"/>
          <p:cNvSpPr/>
          <p:nvPr/>
        </p:nvSpPr>
        <p:spPr>
          <a:xfrm rot="2774337">
            <a:off x="6701536" y="2540482"/>
            <a:ext cx="266646" cy="732540"/>
          </a:xfrm>
          <a:prstGeom prst="rect">
            <a:avLst/>
          </a:prstGeom>
          <a:solidFill>
            <a:srgbClr val="0000FF">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pic>
        <p:nvPicPr>
          <p:cNvPr id="17" name="그림 16"/>
          <p:cNvPicPr>
            <a:picLocks noChangeAspect="1"/>
          </p:cNvPicPr>
          <p:nvPr/>
        </p:nvPicPr>
        <p:blipFill>
          <a:blip r:embed="rId5"/>
          <a:stretch>
            <a:fillRect/>
          </a:stretch>
        </p:blipFill>
        <p:spPr>
          <a:xfrm>
            <a:off x="251520" y="4083186"/>
            <a:ext cx="8640960" cy="2514464"/>
          </a:xfrm>
          <a:prstGeom prst="rect">
            <a:avLst/>
          </a:prstGeom>
        </p:spPr>
      </p:pic>
      <p:sp>
        <p:nvSpPr>
          <p:cNvPr id="24" name="직사각형 23"/>
          <p:cNvSpPr/>
          <p:nvPr/>
        </p:nvSpPr>
        <p:spPr>
          <a:xfrm>
            <a:off x="3830166" y="4371646"/>
            <a:ext cx="849274" cy="1917909"/>
          </a:xfrm>
          <a:prstGeom prst="rect">
            <a:avLst/>
          </a:prstGeom>
          <a:solidFill>
            <a:srgbClr val="0000FF">
              <a:alpha val="1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6" name="직사각형 25"/>
          <p:cNvSpPr/>
          <p:nvPr/>
        </p:nvSpPr>
        <p:spPr>
          <a:xfrm>
            <a:off x="205392" y="5876560"/>
            <a:ext cx="8694708" cy="395747"/>
          </a:xfrm>
          <a:prstGeom prst="rect">
            <a:avLst/>
          </a:prstGeom>
          <a:solidFill>
            <a:srgbClr val="FF0000">
              <a:alpha val="1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7" name="직사각형 26"/>
          <p:cNvSpPr/>
          <p:nvPr/>
        </p:nvSpPr>
        <p:spPr>
          <a:xfrm>
            <a:off x="205392" y="5246850"/>
            <a:ext cx="8694708" cy="629710"/>
          </a:xfrm>
          <a:prstGeom prst="rect">
            <a:avLst/>
          </a:prstGeom>
          <a:solidFill>
            <a:srgbClr val="0D0D0D">
              <a:alpha val="1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8" name="직사각형 27"/>
          <p:cNvSpPr/>
          <p:nvPr/>
        </p:nvSpPr>
        <p:spPr>
          <a:xfrm>
            <a:off x="210070" y="4587434"/>
            <a:ext cx="8690029" cy="659415"/>
          </a:xfrm>
          <a:prstGeom prst="rect">
            <a:avLst/>
          </a:prstGeom>
          <a:solidFill>
            <a:srgbClr val="FFC000">
              <a:alpha val="1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9" name="직사각형 28"/>
          <p:cNvSpPr/>
          <p:nvPr/>
        </p:nvSpPr>
        <p:spPr>
          <a:xfrm>
            <a:off x="8072454" y="4369334"/>
            <a:ext cx="849274" cy="1917909"/>
          </a:xfrm>
          <a:prstGeom prst="rect">
            <a:avLst/>
          </a:prstGeom>
          <a:solidFill>
            <a:srgbClr val="009900">
              <a:alpha val="1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30" name="직사각형 29"/>
          <p:cNvSpPr/>
          <p:nvPr/>
        </p:nvSpPr>
        <p:spPr>
          <a:xfrm>
            <a:off x="6424125" y="939418"/>
            <a:ext cx="2497604" cy="1697905"/>
          </a:xfrm>
          <a:prstGeom prst="rect">
            <a:avLst/>
          </a:prstGeom>
          <a:solidFill>
            <a:srgbClr val="008000">
              <a:alpha val="10196"/>
            </a:srgbClr>
          </a:solid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31" name="직사각형 30"/>
          <p:cNvSpPr/>
          <p:nvPr/>
        </p:nvSpPr>
        <p:spPr>
          <a:xfrm>
            <a:off x="6079131" y="1465092"/>
            <a:ext cx="344994" cy="1179699"/>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Tree>
    <p:extLst>
      <p:ext uri="{BB962C8B-B14F-4D97-AF65-F5344CB8AC3E}">
        <p14:creationId xmlns:p14="http://schemas.microsoft.com/office/powerpoint/2010/main" val="3893834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p:cNvPicPr>
            <a:picLocks noChangeAspect="1" noChangeArrowheads="1"/>
          </p:cNvPicPr>
          <p:nvPr/>
        </p:nvPicPr>
        <p:blipFill>
          <a:blip r:embed="rId3" cstate="print"/>
          <a:srcRect/>
          <a:stretch>
            <a:fillRect/>
          </a:stretch>
        </p:blipFill>
        <p:spPr bwMode="auto">
          <a:xfrm>
            <a:off x="0" y="0"/>
            <a:ext cx="9144000" cy="1000125"/>
          </a:xfrm>
          <a:prstGeom prst="rect">
            <a:avLst/>
          </a:prstGeom>
          <a:noFill/>
          <a:ln w="9525">
            <a:noFill/>
            <a:miter lim="800000"/>
            <a:headEnd/>
            <a:tailEnd/>
          </a:ln>
        </p:spPr>
      </p:pic>
      <p:sp>
        <p:nvSpPr>
          <p:cNvPr id="3075" name="Rectangle 4"/>
          <p:cNvSpPr>
            <a:spLocks noChangeArrowheads="1"/>
          </p:cNvSpPr>
          <p:nvPr/>
        </p:nvSpPr>
        <p:spPr bwMode="auto">
          <a:xfrm>
            <a:off x="0" y="6597650"/>
            <a:ext cx="9144000" cy="260350"/>
          </a:xfrm>
          <a:prstGeom prst="rect">
            <a:avLst/>
          </a:prstGeom>
          <a:solidFill>
            <a:schemeClr val="accent1">
              <a:alpha val="61176"/>
            </a:schemeClr>
          </a:solidFill>
          <a:ln w="9525">
            <a:noFill/>
            <a:miter lim="800000"/>
            <a:headEnd/>
            <a:tailEnd/>
          </a:ln>
        </p:spPr>
        <p:txBody>
          <a:bodyPr wrap="none" anchor="ctr"/>
          <a:lstStyle/>
          <a:p>
            <a:pPr fontAlgn="base">
              <a:spcBef>
                <a:spcPct val="0"/>
              </a:spcBef>
              <a:spcAft>
                <a:spcPct val="0"/>
              </a:spcAft>
            </a:pPr>
            <a:endParaRPr kumimoji="1" lang="ko-KR" altLang="en-US">
              <a:solidFill>
                <a:srgbClr val="000000"/>
              </a:solidFill>
              <a:latin typeface="맑은 고딕" pitchFamily="50" charset="-127"/>
              <a:ea typeface="맑은 고딕" pitchFamily="50" charset="-127"/>
            </a:endParaRPr>
          </a:p>
        </p:txBody>
      </p:sp>
      <p:sp>
        <p:nvSpPr>
          <p:cNvPr id="3076" name="Line 7"/>
          <p:cNvSpPr>
            <a:spLocks noChangeShapeType="1"/>
          </p:cNvSpPr>
          <p:nvPr/>
        </p:nvSpPr>
        <p:spPr bwMode="auto">
          <a:xfrm>
            <a:off x="323850" y="692150"/>
            <a:ext cx="8820150" cy="0"/>
          </a:xfrm>
          <a:prstGeom prst="line">
            <a:avLst/>
          </a:prstGeom>
          <a:noFill/>
          <a:ln w="28575">
            <a:solidFill>
              <a:srgbClr val="969696"/>
            </a:solidFill>
            <a:round/>
            <a:headEnd/>
            <a:tailEnd/>
          </a:ln>
        </p:spPr>
        <p:txBody>
          <a:bodyPr/>
          <a:lstStyle/>
          <a:p>
            <a:pPr fontAlgn="base">
              <a:spcBef>
                <a:spcPct val="0"/>
              </a:spcBef>
              <a:spcAft>
                <a:spcPct val="0"/>
              </a:spcAft>
            </a:pPr>
            <a:endParaRPr kumimoji="1" lang="ko-KR" altLang="en-US">
              <a:solidFill>
                <a:srgbClr val="000000"/>
              </a:solidFill>
              <a:latin typeface="맑은 고딕" pitchFamily="50" charset="-127"/>
              <a:ea typeface="맑은 고딕" pitchFamily="50" charset="-127"/>
            </a:endParaRPr>
          </a:p>
        </p:txBody>
      </p:sp>
      <p:sp>
        <p:nvSpPr>
          <p:cNvPr id="3082" name="Rectangle 6"/>
          <p:cNvSpPr>
            <a:spLocks noChangeArrowheads="1"/>
          </p:cNvSpPr>
          <p:nvPr/>
        </p:nvSpPr>
        <p:spPr bwMode="auto">
          <a:xfrm>
            <a:off x="500034"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C</a:t>
            </a:r>
            <a:r>
              <a:rPr kumimoji="1" lang="en-US" altLang="ko-KR" sz="2000" b="1"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onclusion.</a:t>
            </a:r>
            <a:endParaRPr kumimoji="1" lang="ko-KR" altLang="en-US"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endParaRPr>
          </a:p>
        </p:txBody>
      </p:sp>
      <p:pic>
        <p:nvPicPr>
          <p:cNvPr id="29700" name="Picture 4" descr="http://jandimall.com/shop/data/editor/1275974990.jpg"/>
          <p:cNvPicPr>
            <a:picLocks noChangeAspect="1" noChangeArrowheads="1"/>
          </p:cNvPicPr>
          <p:nvPr/>
        </p:nvPicPr>
        <p:blipFill>
          <a:blip r:embed="rId4" cstate="print"/>
          <a:srcRect/>
          <a:stretch>
            <a:fillRect/>
          </a:stretch>
        </p:blipFill>
        <p:spPr bwMode="auto">
          <a:xfrm>
            <a:off x="8072454" y="0"/>
            <a:ext cx="1071546" cy="1071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그림 12" descr="번짐버튼B.png"/>
          <p:cNvPicPr>
            <a:picLocks noChangeAspect="1"/>
          </p:cNvPicPr>
          <p:nvPr/>
        </p:nvPicPr>
        <p:blipFill>
          <a:blip r:embed="rId5" cstate="print"/>
          <a:srcRect/>
          <a:stretch>
            <a:fillRect/>
          </a:stretch>
        </p:blipFill>
        <p:spPr bwMode="auto">
          <a:xfrm>
            <a:off x="571500" y="285750"/>
            <a:ext cx="314325" cy="314325"/>
          </a:xfrm>
          <a:prstGeom prst="rect">
            <a:avLst/>
          </a:prstGeom>
          <a:noFill/>
          <a:ln w="9525">
            <a:noFill/>
            <a:miter lim="800000"/>
            <a:headEnd/>
            <a:tailEnd/>
          </a:ln>
        </p:spPr>
      </p:pic>
      <p:sp>
        <p:nvSpPr>
          <p:cNvPr id="9" name="슬라이드 번호 개체 틀 8"/>
          <p:cNvSpPr>
            <a:spLocks noGrp="1"/>
          </p:cNvSpPr>
          <p:nvPr>
            <p:ph type="sldNum" sz="quarter" idx="12"/>
          </p:nvPr>
        </p:nvSpPr>
        <p:spPr/>
        <p:txBody>
          <a:bodyPr/>
          <a:lstStyle/>
          <a:p>
            <a:pPr>
              <a:defRPr/>
            </a:pPr>
            <a:fld id="{CAC80D74-3009-4B50-9181-33AAF474A1B8}" type="slidenum">
              <a:rPr lang="en-US" altLang="ko-KR" smtClean="0">
                <a:solidFill>
                  <a:srgbClr val="000000"/>
                </a:solidFill>
              </a:rPr>
              <a:pPr>
                <a:defRPr/>
              </a:pPr>
              <a:t>28</a:t>
            </a:fld>
            <a:endParaRPr lang="en-US" altLang="ko-KR">
              <a:solidFill>
                <a:srgbClr val="000000"/>
              </a:solidFill>
            </a:endParaRPr>
          </a:p>
        </p:txBody>
      </p:sp>
      <p:sp>
        <p:nvSpPr>
          <p:cNvPr id="10" name="직사각형 9"/>
          <p:cNvSpPr/>
          <p:nvPr/>
        </p:nvSpPr>
        <p:spPr>
          <a:xfrm>
            <a:off x="500034" y="1957687"/>
            <a:ext cx="8039743" cy="3323987"/>
          </a:xfrm>
          <a:prstGeom prst="rect">
            <a:avLst/>
          </a:prstGeom>
        </p:spPr>
        <p:txBody>
          <a:bodyPr wrap="square">
            <a:spAutoFit/>
          </a:bodyPr>
          <a:lstStyle/>
          <a:p>
            <a:pPr algn="just" fontAlgn="base" latinLnBrk="0">
              <a:lnSpc>
                <a:spcPct val="150000"/>
              </a:lnSpc>
              <a:spcBef>
                <a:spcPct val="0"/>
              </a:spcBef>
              <a:spcAft>
                <a:spcPct val="0"/>
              </a:spcAft>
              <a:buFontTx/>
              <a:buBlip>
                <a:blip r:embed="rId6"/>
              </a:buBlip>
            </a:pP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The certain COEs have been shown to improve electrical contacts and photocurrent generation in thylakoid membrane- based photo-</a:t>
            </a:r>
            <a:r>
              <a:rPr kumimoji="1" lang="en-US" altLang="ko-KR" sz="2000" dirty="0" err="1">
                <a:solidFill>
                  <a:srgbClr val="000000"/>
                </a:solidFill>
                <a:latin typeface="Times New Roman" panose="02020603050405020304" pitchFamily="18" charset="0"/>
                <a:ea typeface="맑은 고딕" pitchFamily="50" charset="-127"/>
                <a:cs typeface="Times New Roman" panose="02020603050405020304" pitchFamily="18" charset="0"/>
              </a:rPr>
              <a:t>bioelectrochemical</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devices.</a:t>
            </a:r>
          </a:p>
          <a:p>
            <a:pPr algn="just" fontAlgn="base" latinLnBrk="0">
              <a:lnSpc>
                <a:spcPct val="150000"/>
              </a:lnSpc>
              <a:spcBef>
                <a:spcPct val="0"/>
              </a:spcBef>
              <a:spcAft>
                <a:spcPct val="0"/>
              </a:spcAft>
              <a:buFontTx/>
              <a:buBlip>
                <a:blip r:embed="rId6"/>
              </a:buBlip>
            </a:pPr>
            <a:endPar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algn="just" fontAlgn="base" latinLnBrk="0">
              <a:lnSpc>
                <a:spcPct val="150000"/>
              </a:lnSpc>
              <a:spcBef>
                <a:spcPct val="0"/>
              </a:spcBef>
              <a:spcAft>
                <a:spcPct val="0"/>
              </a:spcAft>
              <a:buFontTx/>
              <a:buBlip>
                <a:blip r:embed="rId6"/>
              </a:buBlip>
            </a:pP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The molecular length of COE1-4C appears to be the most ideally suited to enhance thylakoid dark- and photo-current outputs, as compared to its shorter and longer counterparts.</a:t>
            </a:r>
          </a:p>
        </p:txBody>
      </p:sp>
    </p:spTree>
    <p:extLst>
      <p:ext uri="{BB962C8B-B14F-4D97-AF65-F5344CB8AC3E}">
        <p14:creationId xmlns:p14="http://schemas.microsoft.com/office/powerpoint/2010/main" val="1099636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107504" y="1354703"/>
            <a:ext cx="9001000" cy="830997"/>
          </a:xfrm>
          <a:prstGeom prst="rect">
            <a:avLst/>
          </a:prstGeom>
        </p:spPr>
        <p:txBody>
          <a:bodyPr wrap="square">
            <a:spAutoFit/>
          </a:bodyPr>
          <a:lstStyle/>
          <a:p>
            <a:pPr algn="ctr" fontAlgn="base">
              <a:spcBef>
                <a:spcPct val="0"/>
              </a:spcBef>
              <a:spcAft>
                <a:spcPct val="0"/>
              </a:spcAft>
            </a:pPr>
            <a:r>
              <a:rPr kumimoji="1" lang="en-US" altLang="ko-KR" sz="2400" b="1" dirty="0">
                <a:solidFill>
                  <a:srgbClr val="000000"/>
                </a:solidFill>
                <a:latin typeface="맑은 고딕" pitchFamily="50" charset="-127"/>
                <a:ea typeface="맑은 고딕" pitchFamily="50" charset="-127"/>
              </a:rPr>
              <a:t>Directed assembly of the thylakoid membrane on nanostructured TiO</a:t>
            </a:r>
            <a:r>
              <a:rPr kumimoji="1" lang="en-US" altLang="ko-KR" sz="2400" b="1" baseline="-25000" dirty="0">
                <a:solidFill>
                  <a:srgbClr val="000000"/>
                </a:solidFill>
                <a:latin typeface="맑은 고딕" pitchFamily="50" charset="-127"/>
                <a:ea typeface="맑은 고딕" pitchFamily="50" charset="-127"/>
              </a:rPr>
              <a:t>2</a:t>
            </a:r>
            <a:r>
              <a:rPr kumimoji="1" lang="en-US" altLang="ko-KR" sz="2400" b="1" dirty="0">
                <a:solidFill>
                  <a:srgbClr val="000000"/>
                </a:solidFill>
                <a:latin typeface="맑은 고딕" pitchFamily="50" charset="-127"/>
                <a:ea typeface="맑은 고딕" pitchFamily="50" charset="-127"/>
              </a:rPr>
              <a:t> for a photo-electrochemical cell†</a:t>
            </a:r>
            <a:endParaRPr kumimoji="1" lang="en-US" sz="2400" b="1" dirty="0">
              <a:solidFill>
                <a:srgbClr val="000000"/>
              </a:solidFill>
              <a:latin typeface="Times New Roman" pitchFamily="18" charset="0"/>
              <a:ea typeface="맑은 고딕" pitchFamily="50" charset="-127"/>
              <a:cs typeface="Times New Roman" pitchFamily="18" charset="0"/>
            </a:endParaRPr>
          </a:p>
        </p:txBody>
      </p:sp>
      <p:sp>
        <p:nvSpPr>
          <p:cNvPr id="16" name="직사각형 15"/>
          <p:cNvSpPr/>
          <p:nvPr/>
        </p:nvSpPr>
        <p:spPr>
          <a:xfrm>
            <a:off x="467544" y="2473732"/>
            <a:ext cx="8280920" cy="261610"/>
          </a:xfrm>
          <a:prstGeom prst="rect">
            <a:avLst/>
          </a:prstGeom>
        </p:spPr>
        <p:txBody>
          <a:bodyPr wrap="square">
            <a:spAutoFit/>
          </a:bodyPr>
          <a:lstStyle/>
          <a:p>
            <a:pPr algn="ctr" fontAlgn="base">
              <a:spcBef>
                <a:spcPct val="0"/>
              </a:spcBef>
              <a:spcAft>
                <a:spcPct val="0"/>
              </a:spcAft>
            </a:pP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Shalinee</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Kavadiya,</a:t>
            </a:r>
            <a:r>
              <a:rPr kumimoji="1" lang="en-US" altLang="ko-KR" sz="1100" baseline="30000" dirty="0" err="1">
                <a:solidFill>
                  <a:srgbClr val="000000"/>
                </a:solidFill>
                <a:latin typeface="Times New Roman" panose="02020603050405020304" pitchFamily="18" charset="0"/>
                <a:ea typeface="맑은 고딕" pitchFamily="50" charset="-127"/>
                <a:cs typeface="Times New Roman" panose="02020603050405020304" pitchFamily="18" charset="0"/>
              </a:rPr>
              <a:t>a</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Tandeep</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S.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Chadha,</a:t>
            </a:r>
            <a:r>
              <a:rPr kumimoji="1" lang="en-US" altLang="ko-KR" sz="1100" baseline="30000" dirty="0" err="1">
                <a:solidFill>
                  <a:srgbClr val="000000"/>
                </a:solidFill>
                <a:latin typeface="Times New Roman" panose="02020603050405020304" pitchFamily="18" charset="0"/>
                <a:ea typeface="맑은 고딕" pitchFamily="50" charset="-127"/>
                <a:cs typeface="Times New Roman" panose="02020603050405020304" pitchFamily="18" charset="0"/>
              </a:rPr>
              <a:t>a</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Haijun</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Liu,</a:t>
            </a:r>
            <a:r>
              <a:rPr kumimoji="1" lang="en-US" altLang="ko-KR" sz="1100" baseline="30000" dirty="0" err="1">
                <a:solidFill>
                  <a:srgbClr val="000000"/>
                </a:solidFill>
                <a:latin typeface="Times New Roman" panose="02020603050405020304" pitchFamily="18" charset="0"/>
                <a:ea typeface="맑은 고딕" pitchFamily="50" charset="-127"/>
                <a:cs typeface="Times New Roman" panose="02020603050405020304" pitchFamily="18" charset="0"/>
              </a:rPr>
              <a:t>b</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Vivek</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B.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Shah,</a:t>
            </a:r>
            <a:r>
              <a:rPr kumimoji="1" lang="en-US" altLang="ko-KR" sz="1100" baseline="30000" dirty="0" err="1">
                <a:solidFill>
                  <a:srgbClr val="000000"/>
                </a:solidFill>
                <a:latin typeface="Times New Roman" panose="02020603050405020304" pitchFamily="18" charset="0"/>
                <a:ea typeface="맑은 고딕" pitchFamily="50" charset="-127"/>
                <a:cs typeface="Times New Roman" panose="02020603050405020304" pitchFamily="18" charset="0"/>
              </a:rPr>
              <a:t>a</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Robert E.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Blankenshipb</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and </a:t>
            </a:r>
            <a:r>
              <a:rPr kumimoji="1" lang="en-US" altLang="ko-KR" sz="1100" dirty="0" err="1">
                <a:solidFill>
                  <a:srgbClr val="000000"/>
                </a:solidFill>
                <a:latin typeface="Times New Roman" panose="02020603050405020304" pitchFamily="18" charset="0"/>
                <a:ea typeface="맑은 고딕" pitchFamily="50" charset="-127"/>
                <a:cs typeface="Times New Roman" panose="02020603050405020304" pitchFamily="18" charset="0"/>
              </a:rPr>
              <a:t>Pratim</a:t>
            </a:r>
            <a:r>
              <a:rPr kumimoji="1" lang="en-US" altLang="ko-KR" sz="1100" dirty="0">
                <a:solidFill>
                  <a:srgbClr val="000000"/>
                </a:solidFill>
                <a:latin typeface="Times New Roman" panose="02020603050405020304" pitchFamily="18" charset="0"/>
                <a:ea typeface="맑은 고딕" pitchFamily="50" charset="-127"/>
                <a:cs typeface="Times New Roman" panose="02020603050405020304" pitchFamily="18" charset="0"/>
              </a:rPr>
              <a:t> Biswas</a:t>
            </a:r>
            <a:r>
              <a:rPr kumimoji="1" lang="en-US" altLang="ko-KR" sz="11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*a</a:t>
            </a:r>
            <a:endParaRPr kumimoji="1" lang="ko-KR" altLang="en-US" sz="1100" baseline="300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pic>
        <p:nvPicPr>
          <p:cNvPr id="14" name="Picture 2" descr="Graphical abstract: Directed assembly of the thylakoid membrane on nanostructured TiO2 for a photo-electrochemical 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441" y="3284984"/>
            <a:ext cx="4413125" cy="2837009"/>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a:xfrm>
            <a:off x="1014505" y="985949"/>
            <a:ext cx="2300630" cy="307777"/>
          </a:xfrm>
          <a:prstGeom prst="rect">
            <a:avLst/>
          </a:prstGeom>
        </p:spPr>
        <p:txBody>
          <a:bodyPr wrap="none">
            <a:spAutoFit/>
          </a:bodyPr>
          <a:lstStyle/>
          <a:p>
            <a:pPr marL="285750" indent="-285750">
              <a:buFont typeface="Wingdings" panose="05000000000000000000" pitchFamily="2" charset="2"/>
              <a:buChar char="Ø"/>
            </a:pPr>
            <a:r>
              <a:rPr lang="en-US" altLang="ko-KR" sz="1400" dirty="0">
                <a:latin typeface="Times New Roman" panose="02020603050405020304" pitchFamily="18" charset="0"/>
                <a:cs typeface="Times New Roman" panose="02020603050405020304" pitchFamily="18" charset="0"/>
              </a:rPr>
              <a:t>Nanoscale, 2016, 8, 1868</a:t>
            </a:r>
            <a:endParaRPr lang="ko-KR"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365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슬라이드 번호 개체 틀 12"/>
          <p:cNvSpPr>
            <a:spLocks noGrp="1"/>
          </p:cNvSpPr>
          <p:nvPr>
            <p:ph type="sldNum" sz="quarter" idx="12"/>
          </p:nvPr>
        </p:nvSpPr>
        <p:spPr/>
        <p:txBody>
          <a:bodyPr/>
          <a:lstStyle/>
          <a:p>
            <a:pPr>
              <a:defRPr/>
            </a:pPr>
            <a:fld id="{CAC80D74-3009-4B50-9181-33AAF474A1B8}" type="slidenum">
              <a:rPr lang="en-US" altLang="ko-KR" smtClean="0">
                <a:solidFill>
                  <a:srgbClr val="000000"/>
                </a:solidFill>
              </a:rPr>
              <a:pPr>
                <a:defRPr/>
              </a:pPr>
              <a:t>3</a:t>
            </a:fld>
            <a:endParaRPr lang="en-US" altLang="ko-KR" dirty="0">
              <a:solidFill>
                <a:srgbClr val="000000"/>
              </a:solidFill>
            </a:endParaRPr>
          </a:p>
        </p:txBody>
      </p:sp>
      <p:pic>
        <p:nvPicPr>
          <p:cNvPr id="1027" name="Picture 3"/>
          <p:cNvPicPr>
            <a:picLocks noChangeAspect="1" noChangeArrowheads="1"/>
          </p:cNvPicPr>
          <p:nvPr/>
        </p:nvPicPr>
        <p:blipFill>
          <a:blip r:embed="rId3" cstate="print"/>
          <a:srcRect/>
          <a:stretch>
            <a:fillRect/>
          </a:stretch>
        </p:blipFill>
        <p:spPr bwMode="auto">
          <a:xfrm>
            <a:off x="251520" y="1124744"/>
            <a:ext cx="4320480" cy="3168352"/>
          </a:xfrm>
          <a:prstGeom prst="rect">
            <a:avLst/>
          </a:prstGeom>
          <a:noFill/>
          <a:ln w="9525">
            <a:noFill/>
            <a:miter lim="800000"/>
            <a:headEnd/>
            <a:tailEnd/>
          </a:ln>
        </p:spPr>
      </p:pic>
      <p:sp>
        <p:nvSpPr>
          <p:cNvPr id="15" name="직사각형 14"/>
          <p:cNvSpPr/>
          <p:nvPr/>
        </p:nvSpPr>
        <p:spPr>
          <a:xfrm>
            <a:off x="251520" y="5085184"/>
            <a:ext cx="8532440" cy="1323439"/>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The thylakoid membranes were entrapped in a silica matrix using vapor deposited </a:t>
            </a:r>
            <a:r>
              <a:rPr kumimoji="1" lang="en-US" altLang="ko-KR" sz="1600" dirty="0" err="1" smtClean="0">
                <a:solidFill>
                  <a:srgbClr val="000000"/>
                </a:solidFill>
                <a:latin typeface="Times New Roman" panose="02020603050405020304" pitchFamily="18" charset="0"/>
                <a:ea typeface="맑은 고딕" pitchFamily="50" charset="-127"/>
                <a:cs typeface="Times New Roman" panose="02020603050405020304" pitchFamily="18" charset="0"/>
              </a:rPr>
              <a:t>tetramethyl</a:t>
            </a:r>
            <a:r>
              <a:rPr kumimoji="1" lang="en-US" altLang="ko-KR" sz="1600" dirty="0" smtClean="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orthosilicate</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(TMOS)</a:t>
            </a:r>
          </a:p>
          <a:p>
            <a:pPr marL="285750" indent="-285750"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Elemental analysis confirmed an increase in Si after TMOS deposition to 3.47 atomic%, which </a:t>
            </a:r>
            <a:r>
              <a:rPr kumimoji="1" lang="en-US" altLang="ko-KR" sz="1600" dirty="0" smtClean="0">
                <a:solidFill>
                  <a:srgbClr val="000000"/>
                </a:solidFill>
                <a:latin typeface="Times New Roman" panose="02020603050405020304" pitchFamily="18" charset="0"/>
                <a:ea typeface="맑은 고딕" pitchFamily="50" charset="-127"/>
                <a:cs typeface="Times New Roman" panose="02020603050405020304" pitchFamily="18" charset="0"/>
              </a:rPr>
              <a:t>corresponds </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to 6.78 wt%, and confirms the silicate layer formation.</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pic>
        <p:nvPicPr>
          <p:cNvPr id="16" name="Picture 2"/>
          <p:cNvPicPr>
            <a:picLocks noChangeAspect="1" noChangeArrowheads="1"/>
          </p:cNvPicPr>
          <p:nvPr/>
        </p:nvPicPr>
        <p:blipFill>
          <a:blip r:embed="rId4" cstate="print"/>
          <a:srcRect/>
          <a:stretch>
            <a:fillRect/>
          </a:stretch>
        </p:blipFill>
        <p:spPr bwMode="auto">
          <a:xfrm>
            <a:off x="4716016" y="1196752"/>
            <a:ext cx="4320480" cy="3096344"/>
          </a:xfrm>
          <a:prstGeom prst="rect">
            <a:avLst/>
          </a:prstGeom>
          <a:noFill/>
          <a:ln w="9525">
            <a:noFill/>
            <a:miter lim="800000"/>
            <a:headEnd/>
            <a:tailEnd/>
          </a:ln>
        </p:spPr>
      </p:pic>
      <p:sp>
        <p:nvSpPr>
          <p:cNvPr id="17" name="Rectangle 6"/>
          <p:cNvSpPr>
            <a:spLocks noChangeArrowheads="1"/>
          </p:cNvSpPr>
          <p:nvPr/>
        </p:nvSpPr>
        <p:spPr bwMode="auto">
          <a:xfrm>
            <a:off x="500034"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18" name="그림 12" descr="번짐버튼B.png"/>
          <p:cNvPicPr>
            <a:picLocks noChangeAspect="1"/>
          </p:cNvPicPr>
          <p:nvPr/>
        </p:nvPicPr>
        <p:blipFill>
          <a:blip r:embed="rId5" cstate="print"/>
          <a:srcRect/>
          <a:stretch>
            <a:fillRect/>
          </a:stretch>
        </p:blipFill>
        <p:spPr bwMode="auto">
          <a:xfrm>
            <a:off x="467544" y="285750"/>
            <a:ext cx="314325" cy="314325"/>
          </a:xfrm>
          <a:prstGeom prst="rect">
            <a:avLst/>
          </a:prstGeom>
          <a:noFill/>
          <a:ln w="9525">
            <a:noFill/>
            <a:miter lim="800000"/>
            <a:headEnd/>
            <a:tailEnd/>
          </a:ln>
        </p:spPr>
      </p:pic>
      <p:sp>
        <p:nvSpPr>
          <p:cNvPr id="19" name="직사각형 18"/>
          <p:cNvSpPr/>
          <p:nvPr/>
        </p:nvSpPr>
        <p:spPr>
          <a:xfrm>
            <a:off x="5395545" y="4381362"/>
            <a:ext cx="2789987" cy="307777"/>
          </a:xfrm>
          <a:prstGeom prst="rect">
            <a:avLst/>
          </a:prstGeom>
        </p:spPr>
        <p:txBody>
          <a:bodyPr wrap="square">
            <a:spAutoFit/>
          </a:bodyPr>
          <a:lstStyle/>
          <a:p>
            <a:pPr fontAlgn="base">
              <a:spcBef>
                <a:spcPct val="0"/>
              </a:spcBef>
              <a:spcAft>
                <a:spcPct val="0"/>
              </a:spcAft>
            </a:pPr>
            <a:r>
              <a:rPr kumimoji="1" lang="en-US" altLang="ko-KR" sz="1400" dirty="0" err="1" smtClean="0">
                <a:solidFill>
                  <a:srgbClr val="FF0000"/>
                </a:solidFill>
                <a:latin typeface="Times New Roman" panose="02020603050405020304" pitchFamily="18" charset="0"/>
                <a:ea typeface="Microsoft JhengHei UI" panose="020B0604030504040204" pitchFamily="34" charset="-120"/>
                <a:cs typeface="Times New Roman" panose="02020603050405020304" pitchFamily="18" charset="0"/>
              </a:rPr>
              <a:t>Tetramethoxy</a:t>
            </a:r>
            <a:r>
              <a:rPr kumimoji="1" lang="en-US" altLang="ko-KR" sz="1400" dirty="0" smtClean="0">
                <a:solidFill>
                  <a:srgbClr val="FF0000"/>
                </a:solidFill>
                <a:latin typeface="Times New Roman" panose="02020603050405020304" pitchFamily="18" charset="0"/>
                <a:ea typeface="Microsoft JhengHei UI" panose="020B0604030504040204" pitchFamily="34" charset="-120"/>
                <a:cs typeface="Times New Roman" panose="02020603050405020304" pitchFamily="18" charset="0"/>
              </a:rPr>
              <a:t> </a:t>
            </a:r>
            <a:r>
              <a:rPr kumimoji="1" lang="en-US" altLang="ko-KR" sz="1400" dirty="0" err="1">
                <a:solidFill>
                  <a:srgbClr val="FF0000"/>
                </a:solidFill>
                <a:latin typeface="Times New Roman" panose="02020603050405020304" pitchFamily="18" charset="0"/>
                <a:ea typeface="Microsoft JhengHei UI" panose="020B0604030504040204" pitchFamily="34" charset="-120"/>
                <a:cs typeface="Times New Roman" panose="02020603050405020304" pitchFamily="18" charset="0"/>
              </a:rPr>
              <a:t>orthosilicate</a:t>
            </a:r>
            <a:r>
              <a:rPr kumimoji="1" lang="en-US" altLang="ko-KR" sz="1400" dirty="0">
                <a:solidFill>
                  <a:srgbClr val="FF0000"/>
                </a:solidFill>
                <a:latin typeface="Times New Roman" panose="02020603050405020304" pitchFamily="18" charset="0"/>
                <a:ea typeface="Microsoft JhengHei UI" panose="020B0604030504040204" pitchFamily="34" charset="-120"/>
                <a:cs typeface="Times New Roman" panose="02020603050405020304" pitchFamily="18" charset="0"/>
              </a:rPr>
              <a:t> (</a:t>
            </a:r>
            <a:r>
              <a:rPr kumimoji="1" lang="ko-KR" altLang="en-US" sz="1400" dirty="0">
                <a:solidFill>
                  <a:srgbClr val="FF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400" dirty="0">
                <a:solidFill>
                  <a:srgbClr val="FF0000"/>
                </a:solidFill>
                <a:latin typeface="Times New Roman" panose="02020603050405020304" pitchFamily="18" charset="0"/>
                <a:ea typeface="Microsoft JhengHei UI" panose="020B0604030504040204" pitchFamily="34" charset="-120"/>
                <a:cs typeface="Times New Roman" panose="02020603050405020304" pitchFamily="18" charset="0"/>
              </a:rPr>
              <a:t>TMOS )</a:t>
            </a:r>
            <a:endParaRPr kumimoji="1" lang="ko-KR" altLang="en-US" sz="1400" dirty="0">
              <a:solidFill>
                <a:srgbClr val="FF0000"/>
              </a:solidFill>
              <a:latin typeface="Times New Roman" panose="02020603050405020304" pitchFamily="18" charset="0"/>
              <a:ea typeface="맑은 고딕" pitchFamily="50" charset="-127"/>
              <a:cs typeface="Times New Roman" panose="02020603050405020304" pitchFamily="18" charset="0"/>
            </a:endParaRPr>
          </a:p>
        </p:txBody>
      </p:sp>
    </p:spTree>
    <p:extLst>
      <p:ext uri="{BB962C8B-B14F-4D97-AF65-F5344CB8AC3E}">
        <p14:creationId xmlns:p14="http://schemas.microsoft.com/office/powerpoint/2010/main" val="37541596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3"/>
          <a:stretch>
            <a:fillRect/>
          </a:stretch>
        </p:blipFill>
        <p:spPr>
          <a:xfrm>
            <a:off x="73468" y="3466987"/>
            <a:ext cx="6514755" cy="3026868"/>
          </a:xfrm>
          <a:prstGeom prst="rect">
            <a:avLst/>
          </a:prstGeom>
        </p:spPr>
      </p:pic>
      <p:sp>
        <p:nvSpPr>
          <p:cNvPr id="10" name="직사각형 9"/>
          <p:cNvSpPr/>
          <p:nvPr/>
        </p:nvSpPr>
        <p:spPr>
          <a:xfrm>
            <a:off x="22796" y="6475058"/>
            <a:ext cx="7056784" cy="246221"/>
          </a:xfrm>
          <a:prstGeom prst="rect">
            <a:avLst/>
          </a:prstGeom>
        </p:spPr>
        <p:txBody>
          <a:bodyPr wrap="square">
            <a:spAutoFit/>
          </a:bodyPr>
          <a:lstStyle/>
          <a:p>
            <a:pPr fontAlgn="base">
              <a:spcBef>
                <a:spcPct val="0"/>
              </a:spcBef>
              <a:spcAft>
                <a:spcPct val="0"/>
              </a:spcAft>
            </a:pPr>
            <a:r>
              <a:rPr kumimoji="1" lang="en-US" altLang="ko-KR" sz="1000" b="1" dirty="0">
                <a:solidFill>
                  <a:srgbClr val="000000"/>
                </a:solidFill>
                <a:latin typeface="Adobe 고딕 Std B" panose="020B0800000000000000" pitchFamily="34" charset="-127"/>
                <a:ea typeface="Adobe 고딕 Std B" panose="020B0800000000000000" pitchFamily="34" charset="-127"/>
              </a:rPr>
              <a:t>Fig. S1 </a:t>
            </a:r>
            <a:r>
              <a:rPr kumimoji="1" lang="en-US" altLang="ko-KR" sz="1000" dirty="0">
                <a:solidFill>
                  <a:srgbClr val="000000"/>
                </a:solidFill>
                <a:latin typeface="맑은 고딕" pitchFamily="50" charset="-127"/>
                <a:ea typeface="맑은 고딕" pitchFamily="50" charset="-127"/>
              </a:rPr>
              <a:t>Overview of linker-free deposition of thylakoid membrane on nanostructured TiO</a:t>
            </a:r>
            <a:r>
              <a:rPr kumimoji="1" lang="en-US" altLang="ko-KR" sz="1000" baseline="-25000" dirty="0">
                <a:solidFill>
                  <a:srgbClr val="000000"/>
                </a:solidFill>
                <a:latin typeface="맑은 고딕" pitchFamily="50" charset="-127"/>
                <a:ea typeface="맑은 고딕" pitchFamily="50" charset="-127"/>
              </a:rPr>
              <a:t>2</a:t>
            </a:r>
            <a:r>
              <a:rPr kumimoji="1" lang="en-US" altLang="ko-KR" sz="1000" dirty="0">
                <a:solidFill>
                  <a:srgbClr val="000000"/>
                </a:solidFill>
                <a:latin typeface="맑은 고딕" pitchFamily="50" charset="-127"/>
                <a:ea typeface="맑은 고딕" pitchFamily="50" charset="-127"/>
              </a:rPr>
              <a:t> columns using electrospray.</a:t>
            </a:r>
            <a:endParaRPr kumimoji="1" lang="ko-KR" altLang="en-US" sz="1000" dirty="0">
              <a:solidFill>
                <a:srgbClr val="000000"/>
              </a:solidFill>
              <a:latin typeface="맑은 고딕" pitchFamily="50" charset="-127"/>
              <a:ea typeface="맑은 고딕" pitchFamily="50" charset="-127"/>
            </a:endParaRPr>
          </a:p>
        </p:txBody>
      </p:sp>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333399">
                    <a:lumMod val="75000"/>
                  </a:srgbClr>
                </a:solidFill>
                <a:effectLst>
                  <a:reflection blurRad="6350" stA="55000" endA="300" endPos="45500" dir="5400000" sy="-100000" algn="bl" rotWithShape="0"/>
                </a:effectLst>
                <a:latin typeface="맑은 고딕" pitchFamily="50" charset="-127"/>
                <a:ea typeface="맑은 고딕" pitchFamily="50" charset="-127"/>
              </a:rPr>
              <a:t>Experimental Section</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4" cstate="print"/>
          <a:srcRect/>
          <a:stretch>
            <a:fillRect/>
          </a:stretch>
        </p:blipFill>
        <p:spPr bwMode="auto">
          <a:xfrm>
            <a:off x="355476" y="285750"/>
            <a:ext cx="314325" cy="314325"/>
          </a:xfrm>
          <a:prstGeom prst="rect">
            <a:avLst/>
          </a:prstGeom>
          <a:noFill/>
          <a:ln w="9525">
            <a:noFill/>
            <a:miter lim="800000"/>
            <a:headEnd/>
            <a:tailEnd/>
          </a:ln>
        </p:spPr>
      </p:pic>
      <p:pic>
        <p:nvPicPr>
          <p:cNvPr id="8" name="그림 7"/>
          <p:cNvPicPr>
            <a:picLocks noChangeAspect="1"/>
          </p:cNvPicPr>
          <p:nvPr/>
        </p:nvPicPr>
        <p:blipFill>
          <a:blip r:embed="rId5"/>
          <a:stretch>
            <a:fillRect/>
          </a:stretch>
        </p:blipFill>
        <p:spPr>
          <a:xfrm>
            <a:off x="107504" y="819628"/>
            <a:ext cx="3059463" cy="2019245"/>
          </a:xfrm>
          <a:prstGeom prst="rect">
            <a:avLst/>
          </a:prstGeom>
        </p:spPr>
      </p:pic>
      <p:sp>
        <p:nvSpPr>
          <p:cNvPr id="9" name="직사각형 8"/>
          <p:cNvSpPr/>
          <p:nvPr/>
        </p:nvSpPr>
        <p:spPr>
          <a:xfrm>
            <a:off x="45364" y="2850335"/>
            <a:ext cx="3187109" cy="400110"/>
          </a:xfrm>
          <a:prstGeom prst="rect">
            <a:avLst/>
          </a:prstGeom>
        </p:spPr>
        <p:txBody>
          <a:bodyPr wrap="square">
            <a:spAutoFit/>
          </a:bodyPr>
          <a:lstStyle/>
          <a:p>
            <a:pPr algn="just" fontAlgn="base">
              <a:spcBef>
                <a:spcPct val="0"/>
              </a:spcBef>
              <a:spcAft>
                <a:spcPct val="0"/>
              </a:spcAft>
            </a:pPr>
            <a:r>
              <a:rPr kumimoji="1" lang="en-US" altLang="ko-KR" sz="1000" b="1" dirty="0">
                <a:solidFill>
                  <a:srgbClr val="000000"/>
                </a:solidFill>
                <a:latin typeface="맑은 고딕" pitchFamily="50" charset="-127"/>
                <a:ea typeface="맑은 고딕" pitchFamily="50" charset="-127"/>
              </a:rPr>
              <a:t>Fig. S2 </a:t>
            </a:r>
            <a:r>
              <a:rPr kumimoji="1" lang="en-US" altLang="ko-KR" sz="1000" dirty="0">
                <a:solidFill>
                  <a:srgbClr val="000000"/>
                </a:solidFill>
                <a:latin typeface="맑은 고딕" pitchFamily="50" charset="-127"/>
                <a:ea typeface="맑은 고딕" pitchFamily="50" charset="-127"/>
              </a:rPr>
              <a:t>SEM image of 1-D single crystal nanostructured TiO</a:t>
            </a:r>
            <a:r>
              <a:rPr kumimoji="1" lang="en-US" altLang="ko-KR" sz="1000" baseline="-25000" dirty="0">
                <a:solidFill>
                  <a:srgbClr val="000000"/>
                </a:solidFill>
                <a:latin typeface="맑은 고딕" pitchFamily="50" charset="-127"/>
                <a:ea typeface="맑은 고딕" pitchFamily="50" charset="-127"/>
              </a:rPr>
              <a:t>2</a:t>
            </a:r>
            <a:r>
              <a:rPr kumimoji="1" lang="en-US" altLang="ko-KR" sz="1000" dirty="0">
                <a:solidFill>
                  <a:srgbClr val="000000"/>
                </a:solidFill>
                <a:latin typeface="맑은 고딕" pitchFamily="50" charset="-127"/>
                <a:ea typeface="맑은 고딕" pitchFamily="50" charset="-127"/>
              </a:rPr>
              <a:t>.</a:t>
            </a:r>
            <a:endParaRPr kumimoji="1" lang="ko-KR" altLang="en-US" sz="1000" dirty="0">
              <a:solidFill>
                <a:srgbClr val="000000"/>
              </a:solidFill>
              <a:latin typeface="맑은 고딕" pitchFamily="50" charset="-127"/>
              <a:ea typeface="맑은 고딕" pitchFamily="50" charset="-127"/>
            </a:endParaRPr>
          </a:p>
        </p:txBody>
      </p:sp>
      <p:sp>
        <p:nvSpPr>
          <p:cNvPr id="11" name="직사각형 10"/>
          <p:cNvSpPr/>
          <p:nvPr/>
        </p:nvSpPr>
        <p:spPr>
          <a:xfrm>
            <a:off x="6012160" y="2000025"/>
            <a:ext cx="3162191" cy="1077218"/>
          </a:xfrm>
          <a:prstGeom prst="rect">
            <a:avLst/>
          </a:prstGeom>
        </p:spPr>
        <p:txBody>
          <a:bodyPr wrap="square">
            <a:spAutoFit/>
          </a:bodyPr>
          <a:lstStyle/>
          <a:p>
            <a:pPr marL="171450" indent="-171450" algn="just" fontAlgn="base" latinLnBrk="0">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aerosol chemical vapor deposition (ACVD) system is used to deposit 1-D, single crystal, nanostructured TiO</a:t>
            </a:r>
            <a:r>
              <a:rPr kumimoji="1" lang="en-US" altLang="ko-KR"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pic>
        <p:nvPicPr>
          <p:cNvPr id="5122" name="Picture 2" descr="http://aerosols.eece.wustl.edu/HomepageImages/Research%20Pic-01_Tandeep.jpg"/>
          <p:cNvPicPr>
            <a:picLocks noChangeAspect="1" noChangeArrowheads="1"/>
          </p:cNvPicPr>
          <p:nvPr/>
        </p:nvPicPr>
        <p:blipFill rotWithShape="1">
          <a:blip r:embed="rId6">
            <a:extLst>
              <a:ext uri="{28A0092B-C50C-407E-A947-70E740481C1C}">
                <a14:useLocalDpi xmlns:a14="http://schemas.microsoft.com/office/drawing/2010/main" val="0"/>
              </a:ext>
            </a:extLst>
          </a:blip>
          <a:srcRect r="53538"/>
          <a:stretch/>
        </p:blipFill>
        <p:spPr bwMode="auto">
          <a:xfrm>
            <a:off x="3416344" y="814595"/>
            <a:ext cx="2595816" cy="2298811"/>
          </a:xfrm>
          <a:prstGeom prst="rect">
            <a:avLst/>
          </a:prstGeom>
          <a:noFill/>
          <a:extLst>
            <a:ext uri="{909E8E84-426E-40DD-AFC4-6F175D3DCCD1}">
              <a14:hiddenFill xmlns:a14="http://schemas.microsoft.com/office/drawing/2010/main">
                <a:solidFill>
                  <a:srgbClr val="FFFFFF"/>
                </a:solidFill>
              </a14:hiddenFill>
            </a:ext>
          </a:extLst>
        </p:spPr>
      </p:pic>
      <p:pic>
        <p:nvPicPr>
          <p:cNvPr id="16" name="그림 15"/>
          <p:cNvPicPr>
            <a:picLocks noChangeAspect="1"/>
          </p:cNvPicPr>
          <p:nvPr/>
        </p:nvPicPr>
        <p:blipFill rotWithShape="1">
          <a:blip r:embed="rId7"/>
          <a:srcRect l="67501" t="6784" r="866" b="70200"/>
          <a:stretch/>
        </p:blipFill>
        <p:spPr>
          <a:xfrm>
            <a:off x="6796455" y="3328690"/>
            <a:ext cx="2080598" cy="938705"/>
          </a:xfrm>
          <a:prstGeom prst="rect">
            <a:avLst/>
          </a:prstGeom>
        </p:spPr>
      </p:pic>
      <p:pic>
        <p:nvPicPr>
          <p:cNvPr id="18" name="그림 17"/>
          <p:cNvPicPr>
            <a:picLocks noChangeAspect="1"/>
          </p:cNvPicPr>
          <p:nvPr/>
        </p:nvPicPr>
        <p:blipFill rotWithShape="1">
          <a:blip r:embed="rId7"/>
          <a:srcRect l="67501" t="34824" r="866" b="39602"/>
          <a:stretch/>
        </p:blipFill>
        <p:spPr>
          <a:xfrm>
            <a:off x="6803742" y="4380884"/>
            <a:ext cx="2073310" cy="983156"/>
          </a:xfrm>
          <a:prstGeom prst="rect">
            <a:avLst/>
          </a:prstGeom>
        </p:spPr>
      </p:pic>
      <p:pic>
        <p:nvPicPr>
          <p:cNvPr id="19" name="그림 18"/>
          <p:cNvPicPr>
            <a:picLocks noChangeAspect="1"/>
          </p:cNvPicPr>
          <p:nvPr/>
        </p:nvPicPr>
        <p:blipFill rotWithShape="1">
          <a:blip r:embed="rId7"/>
          <a:srcRect l="67501" t="66457" r="866" b="7969"/>
          <a:stretch/>
        </p:blipFill>
        <p:spPr>
          <a:xfrm>
            <a:off x="6782764" y="5488931"/>
            <a:ext cx="2094288" cy="1068710"/>
          </a:xfrm>
          <a:prstGeom prst="rect">
            <a:avLst/>
          </a:prstGeom>
        </p:spPr>
      </p:pic>
      <p:sp>
        <p:nvSpPr>
          <p:cNvPr id="3" name="직사각형 2"/>
          <p:cNvSpPr/>
          <p:nvPr/>
        </p:nvSpPr>
        <p:spPr>
          <a:xfrm>
            <a:off x="6782764" y="3258546"/>
            <a:ext cx="2222933" cy="32353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Tree>
    <p:extLst>
      <p:ext uri="{BB962C8B-B14F-4D97-AF65-F5344CB8AC3E}">
        <p14:creationId xmlns:p14="http://schemas.microsoft.com/office/powerpoint/2010/main" val="29301529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pic>
        <p:nvPicPr>
          <p:cNvPr id="10" name="그림 9"/>
          <p:cNvPicPr>
            <a:picLocks noChangeAspect="1"/>
          </p:cNvPicPr>
          <p:nvPr/>
        </p:nvPicPr>
        <p:blipFill>
          <a:blip r:embed="rId4"/>
          <a:stretch>
            <a:fillRect/>
          </a:stretch>
        </p:blipFill>
        <p:spPr>
          <a:xfrm>
            <a:off x="157437" y="849580"/>
            <a:ext cx="5327106" cy="3124477"/>
          </a:xfrm>
          <a:prstGeom prst="rect">
            <a:avLst/>
          </a:prstGeom>
        </p:spPr>
      </p:pic>
      <p:pic>
        <p:nvPicPr>
          <p:cNvPr id="32" name="그림 31"/>
          <p:cNvPicPr>
            <a:picLocks noChangeAspect="1"/>
          </p:cNvPicPr>
          <p:nvPr/>
        </p:nvPicPr>
        <p:blipFill rotWithShape="1">
          <a:blip r:embed="rId5"/>
          <a:srcRect t="17945"/>
          <a:stretch/>
        </p:blipFill>
        <p:spPr>
          <a:xfrm>
            <a:off x="48196" y="4426198"/>
            <a:ext cx="5570988" cy="2206476"/>
          </a:xfrm>
          <a:prstGeom prst="rect">
            <a:avLst/>
          </a:prstGeom>
        </p:spPr>
      </p:pic>
      <p:sp>
        <p:nvSpPr>
          <p:cNvPr id="33" name="직사각형 32"/>
          <p:cNvSpPr/>
          <p:nvPr/>
        </p:nvSpPr>
        <p:spPr>
          <a:xfrm>
            <a:off x="5578626" y="6279515"/>
            <a:ext cx="3565374" cy="507831"/>
          </a:xfrm>
          <a:prstGeom prst="rect">
            <a:avLst/>
          </a:prstGeom>
        </p:spPr>
        <p:txBody>
          <a:bodyPr wrap="square">
            <a:spAutoFit/>
          </a:bodyPr>
          <a:lstStyle/>
          <a:p>
            <a:pPr algn="just" fontAlgn="base" latinLnBrk="0">
              <a:spcBef>
                <a:spcPct val="0"/>
              </a:spcBef>
              <a:spcAft>
                <a:spcPct val="0"/>
              </a:spcAft>
            </a:pPr>
            <a:r>
              <a:rPr kumimoji="1" lang="en-US" altLang="ko-KR" sz="900" b="1" dirty="0">
                <a:solidFill>
                  <a:srgbClr val="000000"/>
                </a:solidFill>
                <a:latin typeface="Times New Roman,Bold"/>
                <a:ea typeface="맑은 고딕" pitchFamily="50" charset="-127"/>
              </a:rPr>
              <a:t>Table S1. </a:t>
            </a:r>
            <a:r>
              <a:rPr kumimoji="1" lang="en-US" altLang="ko-KR" sz="900" dirty="0">
                <a:solidFill>
                  <a:srgbClr val="000000"/>
                </a:solidFill>
                <a:latin typeface="Times New Roman" panose="02020603050405020304" pitchFamily="18" charset="0"/>
                <a:ea typeface="맑은 고딕" pitchFamily="50" charset="-127"/>
              </a:rPr>
              <a:t>Experimental procedure to prepare the electrospray solution including the solution composition and the state of membrane (in parenthesis and italic) for the three cases.</a:t>
            </a:r>
            <a:endParaRPr kumimoji="1" lang="ko-KR" altLang="en-US" sz="900" dirty="0">
              <a:solidFill>
                <a:srgbClr val="000000"/>
              </a:solidFill>
              <a:latin typeface="맑은 고딕" pitchFamily="50" charset="-127"/>
              <a:ea typeface="맑은 고딕" pitchFamily="50" charset="-127"/>
            </a:endParaRPr>
          </a:p>
        </p:txBody>
      </p:sp>
      <p:sp>
        <p:nvSpPr>
          <p:cNvPr id="3" name="직사각형 2"/>
          <p:cNvSpPr/>
          <p:nvPr/>
        </p:nvSpPr>
        <p:spPr>
          <a:xfrm>
            <a:off x="5513666" y="5068163"/>
            <a:ext cx="3674718" cy="1077218"/>
          </a:xfrm>
          <a:prstGeom prst="rect">
            <a:avLst/>
          </a:prstGeom>
        </p:spPr>
        <p:txBody>
          <a:bodyPr wrap="square">
            <a:spAutoFit/>
          </a:bodyPr>
          <a:lstStyle/>
          <a:p>
            <a:pPr marL="285750" indent="-285750" algn="just" fontAlgn="base" latinLnBrk="0">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difference in the surfactant addition methodology affects the membrane assembly and orientation on the TiO</a:t>
            </a:r>
            <a:r>
              <a:rPr kumimoji="1" lang="en-US" altLang="ko-KR"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surface.</a:t>
            </a:r>
          </a:p>
        </p:txBody>
      </p:sp>
      <p:sp>
        <p:nvSpPr>
          <p:cNvPr id="4" name="직사각형 3"/>
          <p:cNvSpPr/>
          <p:nvPr/>
        </p:nvSpPr>
        <p:spPr>
          <a:xfrm>
            <a:off x="5503918" y="1235194"/>
            <a:ext cx="3477968" cy="1569660"/>
          </a:xfrm>
          <a:prstGeom prst="rect">
            <a:avLst/>
          </a:prstGeom>
        </p:spPr>
        <p:txBody>
          <a:bodyPr wrap="square">
            <a:spAutoFit/>
          </a:bodyPr>
          <a:lstStyle/>
          <a:p>
            <a:pPr marL="285750" indent="-285750" algn="just" fontAlgn="base" latinLnBrk="0">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When the membrane-sensitized TiO2 electrode is exposed to the electrolyte solution, the membranes orient and adhere to the TiO</a:t>
            </a:r>
            <a:r>
              <a:rPr kumimoji="1" lang="en-US" altLang="ko-KR"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surface by hydrophobic and van der Waals interactions.</a:t>
            </a:r>
          </a:p>
        </p:txBody>
      </p:sp>
      <p:sp>
        <p:nvSpPr>
          <p:cNvPr id="5" name="직사각형 4"/>
          <p:cNvSpPr/>
          <p:nvPr/>
        </p:nvSpPr>
        <p:spPr>
          <a:xfrm>
            <a:off x="4122450" y="5059783"/>
            <a:ext cx="1381468" cy="748405"/>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6" name="직사각형 15"/>
          <p:cNvSpPr/>
          <p:nvPr/>
        </p:nvSpPr>
        <p:spPr>
          <a:xfrm>
            <a:off x="879855" y="5784267"/>
            <a:ext cx="864097" cy="778317"/>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7" name="TextBox 6"/>
          <p:cNvSpPr txBox="1"/>
          <p:nvPr/>
        </p:nvSpPr>
        <p:spPr>
          <a:xfrm>
            <a:off x="5812855" y="2804854"/>
            <a:ext cx="3096915" cy="1477328"/>
          </a:xfrm>
          <a:prstGeom prst="rect">
            <a:avLst/>
          </a:prstGeom>
          <a:noFill/>
        </p:spPr>
        <p:txBody>
          <a:bodyPr wrap="square" rtlCol="0">
            <a:spAutoFit/>
          </a:bodyPr>
          <a:lstStyle/>
          <a:p>
            <a:r>
              <a:rPr lang="en-US" altLang="ko-KR" dirty="0" smtClean="0">
                <a:latin typeface="Arial Unicode MS" panose="020B0604020202020204" pitchFamily="50" charset="-127"/>
                <a:ea typeface="Arial Unicode MS" panose="020B0604020202020204" pitchFamily="50" charset="-127"/>
                <a:cs typeface="Arial Unicode MS" panose="020B0604020202020204" pitchFamily="50" charset="-127"/>
              </a:rPr>
              <a:t>No</a:t>
            </a:r>
            <a:r>
              <a:rPr lang="ko-KR" altLang="en-US" dirty="0" smtClean="0">
                <a:latin typeface="Arial Unicode MS" panose="020B0604020202020204" pitchFamily="50" charset="-127"/>
                <a:ea typeface="Arial Unicode MS" panose="020B0604020202020204" pitchFamily="50" charset="-127"/>
                <a:cs typeface="Arial Unicode MS" panose="020B0604020202020204" pitchFamily="50" charset="-127"/>
              </a:rPr>
              <a:t> </a:t>
            </a:r>
            <a:r>
              <a:rPr lang="en-US" altLang="ko-KR" dirty="0" smtClean="0">
                <a:latin typeface="Arial Unicode MS" panose="020B0604020202020204" pitchFamily="50" charset="-127"/>
                <a:ea typeface="Arial Unicode MS" panose="020B0604020202020204" pitchFamily="50" charset="-127"/>
                <a:cs typeface="Arial Unicode MS" panose="020B0604020202020204" pitchFamily="50" charset="-127"/>
              </a:rPr>
              <a:t>surfactant added</a:t>
            </a:r>
          </a:p>
          <a:p>
            <a:r>
              <a:rPr lang="en-US" altLang="ko-KR" dirty="0" smtClean="0">
                <a:latin typeface="Arial Unicode MS" panose="020B0604020202020204" pitchFamily="50" charset="-127"/>
                <a:ea typeface="Arial Unicode MS" panose="020B0604020202020204" pitchFamily="50" charset="-127"/>
                <a:cs typeface="Arial Unicode MS" panose="020B0604020202020204" pitchFamily="50" charset="-127"/>
              </a:rPr>
              <a:t>Surfactant added before centrifugation</a:t>
            </a:r>
          </a:p>
          <a:p>
            <a:r>
              <a:rPr lang="en-US" altLang="ko-KR" dirty="0" smtClean="0">
                <a:latin typeface="Arial Unicode MS" panose="020B0604020202020204" pitchFamily="50" charset="-127"/>
                <a:ea typeface="Arial Unicode MS" panose="020B0604020202020204" pitchFamily="50" charset="-127"/>
                <a:cs typeface="Arial Unicode MS" panose="020B0604020202020204" pitchFamily="50" charset="-127"/>
              </a:rPr>
              <a:t>Surfactant added after centrifugation</a:t>
            </a:r>
            <a:endParaRPr lang="ko-KR" altLang="en-US"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cxnSp>
        <p:nvCxnSpPr>
          <p:cNvPr id="9" name="직선 화살표 연결선 8"/>
          <p:cNvCxnSpPr/>
          <p:nvPr/>
        </p:nvCxnSpPr>
        <p:spPr>
          <a:xfrm>
            <a:off x="5503918" y="1568918"/>
            <a:ext cx="405994" cy="137007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직선 화살표 연결선 11"/>
          <p:cNvCxnSpPr/>
          <p:nvPr/>
        </p:nvCxnSpPr>
        <p:spPr>
          <a:xfrm>
            <a:off x="5484543" y="2789809"/>
            <a:ext cx="425369" cy="54301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직선 화살표 연결선 13"/>
          <p:cNvCxnSpPr/>
          <p:nvPr/>
        </p:nvCxnSpPr>
        <p:spPr>
          <a:xfrm>
            <a:off x="5513666" y="3517854"/>
            <a:ext cx="396246" cy="380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7814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pic>
        <p:nvPicPr>
          <p:cNvPr id="5" name="그림 4"/>
          <p:cNvPicPr>
            <a:picLocks noChangeAspect="1"/>
          </p:cNvPicPr>
          <p:nvPr/>
        </p:nvPicPr>
        <p:blipFill>
          <a:blip r:embed="rId4"/>
          <a:stretch>
            <a:fillRect/>
          </a:stretch>
        </p:blipFill>
        <p:spPr>
          <a:xfrm>
            <a:off x="263352" y="773113"/>
            <a:ext cx="8002438" cy="5197775"/>
          </a:xfrm>
          <a:prstGeom prst="rect">
            <a:avLst/>
          </a:prstGeom>
        </p:spPr>
      </p:pic>
      <p:sp>
        <p:nvSpPr>
          <p:cNvPr id="6" name="직사각형 5"/>
          <p:cNvSpPr/>
          <p:nvPr/>
        </p:nvSpPr>
        <p:spPr>
          <a:xfrm>
            <a:off x="157901" y="6132813"/>
            <a:ext cx="3984295" cy="646331"/>
          </a:xfrm>
          <a:prstGeom prst="rect">
            <a:avLst/>
          </a:prstGeom>
        </p:spPr>
        <p:txBody>
          <a:bodyPr wrap="square">
            <a:spAutoFit/>
          </a:bodyPr>
          <a:lstStyle/>
          <a:p>
            <a:pPr algn="just" fontAlgn="base" latinLnBrk="0">
              <a:spcBef>
                <a:spcPct val="0"/>
              </a:spcBef>
              <a:spcAft>
                <a:spcPct val="0"/>
              </a:spcAft>
            </a:pPr>
            <a:r>
              <a:rPr kumimoji="1" lang="en-US" altLang="ko-KR" sz="900" b="1" dirty="0">
                <a:solidFill>
                  <a:srgbClr val="000000"/>
                </a:solidFill>
                <a:latin typeface="맑은 고딕" pitchFamily="50" charset="-127"/>
                <a:ea typeface="맑은 고딕" pitchFamily="50" charset="-127"/>
              </a:rPr>
              <a:t>Figure S4. </a:t>
            </a:r>
            <a:r>
              <a:rPr kumimoji="1" lang="en-US" altLang="ko-KR" sz="900" dirty="0">
                <a:solidFill>
                  <a:srgbClr val="000000"/>
                </a:solidFill>
                <a:latin typeface="맑은 고딕" pitchFamily="50" charset="-127"/>
                <a:ea typeface="맑은 고딕" pitchFamily="50" charset="-127"/>
              </a:rPr>
              <a:t>Absorption Spectra of the membrane in solution and after deposition ITO slide measured for (a) Case 1 –no surfactant addition, (b) Case 2 -surfactant addition after centrifugation and, (c) Case 3 -surfactant addition before centrifugation</a:t>
            </a:r>
            <a:endParaRPr kumimoji="1" lang="ko-KR" altLang="en-US" sz="900" dirty="0">
              <a:solidFill>
                <a:srgbClr val="000000"/>
              </a:solidFill>
              <a:latin typeface="맑은 고딕" pitchFamily="50" charset="-127"/>
              <a:ea typeface="맑은 고딕" pitchFamily="50" charset="-127"/>
            </a:endParaRPr>
          </a:p>
        </p:txBody>
      </p:sp>
      <p:sp>
        <p:nvSpPr>
          <p:cNvPr id="7" name="직사각형 6"/>
          <p:cNvSpPr/>
          <p:nvPr/>
        </p:nvSpPr>
        <p:spPr>
          <a:xfrm>
            <a:off x="4142196" y="3978377"/>
            <a:ext cx="4991142" cy="2800767"/>
          </a:xfrm>
          <a:prstGeom prst="rect">
            <a:avLst/>
          </a:prstGeom>
        </p:spPr>
        <p:txBody>
          <a:bodyPr wrap="square">
            <a:spAutoFit/>
          </a:bodyPr>
          <a:lstStyle/>
          <a:p>
            <a:pPr marL="285750" indent="-285750" algn="just" fontAlgn="base" latinLnBrk="0">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Peak around 680 nm correspond to the reaction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centre</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chlorophyll a molecules of PSI and PSII.</a:t>
            </a:r>
          </a:p>
          <a:p>
            <a:pPr marL="285750" indent="-285750" algn="just" fontAlgn="base" latinLnBrk="0">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latinLnBrk="0">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440 nm and 550 nm peaks correspond to the chlorophyll a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Soret</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band and carotenoid respectively.</a:t>
            </a:r>
          </a:p>
          <a:p>
            <a:pPr marL="285750" indent="-285750" algn="just" fontAlgn="base" latinLnBrk="0">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latinLnBrk="0">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No absorption band shift in the characteristic peaks validates that the membrane characteristics are not altered by detergent treatment and the electrospray deposition process.</a:t>
            </a:r>
          </a:p>
          <a:p>
            <a:pPr marL="285750" indent="-285750" algn="just" fontAlgn="base" latinLnBrk="0">
              <a:spcBef>
                <a:spcPct val="0"/>
              </a:spcBef>
              <a:spcAft>
                <a:spcPct val="0"/>
              </a:spcAft>
              <a:buFont typeface="Wingdings" panose="05000000000000000000" pitchFamily="2" charset="2"/>
              <a:buChar char="ü"/>
            </a:pP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pic>
        <p:nvPicPr>
          <p:cNvPr id="15" name="그림 14"/>
          <p:cNvPicPr>
            <a:picLocks noChangeAspect="1"/>
          </p:cNvPicPr>
          <p:nvPr/>
        </p:nvPicPr>
        <p:blipFill rotWithShape="1">
          <a:blip r:embed="rId5"/>
          <a:srcRect l="67501" t="6784" r="866" b="70200"/>
          <a:stretch/>
        </p:blipFill>
        <p:spPr>
          <a:xfrm>
            <a:off x="1403648" y="1542598"/>
            <a:ext cx="1296144" cy="553157"/>
          </a:xfrm>
          <a:prstGeom prst="rect">
            <a:avLst/>
          </a:prstGeom>
        </p:spPr>
      </p:pic>
      <p:pic>
        <p:nvPicPr>
          <p:cNvPr id="16" name="그림 15"/>
          <p:cNvPicPr>
            <a:picLocks noChangeAspect="1"/>
          </p:cNvPicPr>
          <p:nvPr/>
        </p:nvPicPr>
        <p:blipFill rotWithShape="1">
          <a:blip r:embed="rId5"/>
          <a:srcRect l="67501" t="34824" r="866" b="39602"/>
          <a:stretch/>
        </p:blipFill>
        <p:spPr>
          <a:xfrm>
            <a:off x="5652120" y="1509053"/>
            <a:ext cx="1237255" cy="586702"/>
          </a:xfrm>
          <a:prstGeom prst="rect">
            <a:avLst/>
          </a:prstGeom>
        </p:spPr>
      </p:pic>
      <p:pic>
        <p:nvPicPr>
          <p:cNvPr id="17" name="그림 16"/>
          <p:cNvPicPr>
            <a:picLocks noChangeAspect="1"/>
          </p:cNvPicPr>
          <p:nvPr/>
        </p:nvPicPr>
        <p:blipFill rotWithShape="1">
          <a:blip r:embed="rId5"/>
          <a:srcRect l="67501" t="66457" r="866" b="7969"/>
          <a:stretch/>
        </p:blipFill>
        <p:spPr>
          <a:xfrm>
            <a:off x="1475656" y="4005064"/>
            <a:ext cx="1224136" cy="580480"/>
          </a:xfrm>
          <a:prstGeom prst="rect">
            <a:avLst/>
          </a:prstGeom>
        </p:spPr>
      </p:pic>
    </p:spTree>
    <p:extLst>
      <p:ext uri="{BB962C8B-B14F-4D97-AF65-F5344CB8AC3E}">
        <p14:creationId xmlns:p14="http://schemas.microsoft.com/office/powerpoint/2010/main" val="42401717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sp>
        <p:nvSpPr>
          <p:cNvPr id="12" name="직사각형 11"/>
          <p:cNvSpPr/>
          <p:nvPr/>
        </p:nvSpPr>
        <p:spPr>
          <a:xfrm>
            <a:off x="15618" y="4110360"/>
            <a:ext cx="4871495" cy="646331"/>
          </a:xfrm>
          <a:prstGeom prst="rect">
            <a:avLst/>
          </a:prstGeom>
        </p:spPr>
        <p:txBody>
          <a:bodyPr wrap="square">
            <a:spAutoFit/>
          </a:bodyPr>
          <a:lstStyle/>
          <a:p>
            <a:pPr algn="just" fontAlgn="base" latinLnBrk="0">
              <a:spcBef>
                <a:spcPct val="0"/>
              </a:spcBef>
              <a:spcAft>
                <a:spcPct val="0"/>
              </a:spcAft>
            </a:pPr>
            <a:r>
              <a:rPr kumimoji="1" lang="en-US" altLang="ko-KR" sz="900" b="1" dirty="0">
                <a:solidFill>
                  <a:srgbClr val="000000"/>
                </a:solidFill>
                <a:latin typeface="맑은 고딕" pitchFamily="50" charset="-127"/>
                <a:ea typeface="맑은 고딕" pitchFamily="50" charset="-127"/>
              </a:rPr>
              <a:t>Fig. 2 </a:t>
            </a:r>
            <a:r>
              <a:rPr kumimoji="1" lang="en-US" altLang="ko-KR" sz="900" dirty="0">
                <a:solidFill>
                  <a:srgbClr val="000000"/>
                </a:solidFill>
                <a:latin typeface="맑은 고딕" pitchFamily="50" charset="-127"/>
                <a:ea typeface="맑은 고딕" pitchFamily="50" charset="-127"/>
              </a:rPr>
              <a:t>Linear sweep voltammetry for (</a:t>
            </a:r>
            <a:r>
              <a:rPr kumimoji="1" lang="en-US" altLang="ko-KR" sz="900" dirty="0" err="1">
                <a:solidFill>
                  <a:srgbClr val="000000"/>
                </a:solidFill>
                <a:latin typeface="맑은 고딕" pitchFamily="50" charset="-127"/>
                <a:ea typeface="맑은 고딕" pitchFamily="50" charset="-127"/>
              </a:rPr>
              <a:t>a,b</a:t>
            </a:r>
            <a:r>
              <a:rPr kumimoji="1" lang="en-US" altLang="ko-KR" sz="900" dirty="0">
                <a:solidFill>
                  <a:srgbClr val="000000"/>
                </a:solidFill>
                <a:latin typeface="맑은 고딕" pitchFamily="50" charset="-127"/>
                <a:ea typeface="맑은 고딕" pitchFamily="50" charset="-127"/>
              </a:rPr>
              <a:t>) case 1 – no surfactant addition and (</a:t>
            </a:r>
            <a:r>
              <a:rPr kumimoji="1" lang="en-US" altLang="ko-KR" sz="900" dirty="0" err="1">
                <a:solidFill>
                  <a:srgbClr val="000000"/>
                </a:solidFill>
                <a:latin typeface="맑은 고딕" pitchFamily="50" charset="-127"/>
                <a:ea typeface="맑은 고딕" pitchFamily="50" charset="-127"/>
              </a:rPr>
              <a:t>c,d</a:t>
            </a:r>
            <a:r>
              <a:rPr kumimoji="1" lang="en-US" altLang="ko-KR" sz="900" dirty="0">
                <a:solidFill>
                  <a:srgbClr val="000000"/>
                </a:solidFill>
                <a:latin typeface="맑은 고딕" pitchFamily="50" charset="-127"/>
                <a:ea typeface="맑은 고딕" pitchFamily="50" charset="-127"/>
              </a:rPr>
              <a:t>) case 3 – surfactant addition before centrifugation; under (</a:t>
            </a:r>
            <a:r>
              <a:rPr kumimoji="1" lang="en-US" altLang="ko-KR" sz="900" dirty="0" err="1">
                <a:solidFill>
                  <a:srgbClr val="000000"/>
                </a:solidFill>
                <a:latin typeface="맑은 고딕" pitchFamily="50" charset="-127"/>
                <a:ea typeface="맑은 고딕" pitchFamily="50" charset="-127"/>
              </a:rPr>
              <a:t>a,c</a:t>
            </a:r>
            <a:r>
              <a:rPr kumimoji="1" lang="en-US" altLang="ko-KR" sz="900" dirty="0">
                <a:solidFill>
                  <a:srgbClr val="000000"/>
                </a:solidFill>
                <a:latin typeface="맑은 고딕" pitchFamily="50" charset="-127"/>
                <a:ea typeface="맑은 고딕" pitchFamily="50" charset="-127"/>
              </a:rPr>
              <a:t>) UV and visible light illumination (</a:t>
            </a:r>
            <a:r>
              <a:rPr kumimoji="1" lang="en-US" altLang="ko-KR" sz="900" dirty="0" err="1">
                <a:solidFill>
                  <a:srgbClr val="000000"/>
                </a:solidFill>
                <a:latin typeface="맑은 고딕" pitchFamily="50" charset="-127"/>
                <a:ea typeface="맑은 고딕" pitchFamily="50" charset="-127"/>
              </a:rPr>
              <a:t>b,d</a:t>
            </a:r>
            <a:r>
              <a:rPr kumimoji="1" lang="en-US" altLang="ko-KR" sz="900" dirty="0">
                <a:solidFill>
                  <a:srgbClr val="000000"/>
                </a:solidFill>
                <a:latin typeface="맑은 고딕" pitchFamily="50" charset="-127"/>
                <a:ea typeface="맑은 고딕" pitchFamily="50" charset="-127"/>
              </a:rPr>
              <a:t>) only visible light illumination for bare TiO2 (black), sensitized TiO2 for different deposition times 10 min (cyan), 20 min (red) and 40 min (green).</a:t>
            </a:r>
            <a:endParaRPr kumimoji="1" lang="ko-KR" altLang="en-US" sz="900" dirty="0">
              <a:solidFill>
                <a:srgbClr val="000000"/>
              </a:solidFill>
              <a:latin typeface="맑은 고딕" pitchFamily="50" charset="-127"/>
              <a:ea typeface="맑은 고딕" pitchFamily="50" charset="-127"/>
            </a:endParaRPr>
          </a:p>
        </p:txBody>
      </p:sp>
      <p:pic>
        <p:nvPicPr>
          <p:cNvPr id="28" name="그림 27"/>
          <p:cNvPicPr>
            <a:picLocks noChangeAspect="1"/>
          </p:cNvPicPr>
          <p:nvPr/>
        </p:nvPicPr>
        <p:blipFill>
          <a:blip r:embed="rId4"/>
          <a:stretch>
            <a:fillRect/>
          </a:stretch>
        </p:blipFill>
        <p:spPr>
          <a:xfrm>
            <a:off x="15618" y="749094"/>
            <a:ext cx="4855877" cy="3399986"/>
          </a:xfrm>
          <a:prstGeom prst="rect">
            <a:avLst/>
          </a:prstGeom>
        </p:spPr>
      </p:pic>
      <p:sp>
        <p:nvSpPr>
          <p:cNvPr id="30" name="직사각형 29"/>
          <p:cNvSpPr/>
          <p:nvPr/>
        </p:nvSpPr>
        <p:spPr>
          <a:xfrm>
            <a:off x="4991720" y="5988963"/>
            <a:ext cx="4091156" cy="784830"/>
          </a:xfrm>
          <a:prstGeom prst="rect">
            <a:avLst/>
          </a:prstGeom>
        </p:spPr>
        <p:txBody>
          <a:bodyPr wrap="square">
            <a:spAutoFit/>
          </a:bodyPr>
          <a:lstStyle/>
          <a:p>
            <a:pPr algn="just" fontAlgn="base" latinLnBrk="0">
              <a:spcBef>
                <a:spcPct val="0"/>
              </a:spcBef>
              <a:spcAft>
                <a:spcPct val="0"/>
              </a:spcAft>
            </a:pPr>
            <a:r>
              <a:rPr kumimoji="1" lang="en-US" altLang="ko-KR" sz="900" b="1" dirty="0">
                <a:solidFill>
                  <a:srgbClr val="000000"/>
                </a:solidFill>
                <a:latin typeface="맑은 고딕" pitchFamily="50" charset="-127"/>
                <a:ea typeface="맑은 고딕" pitchFamily="50" charset="-127"/>
              </a:rPr>
              <a:t>Fig. S5 </a:t>
            </a:r>
            <a:r>
              <a:rPr kumimoji="1" lang="en-US" altLang="ko-KR" sz="900" dirty="0">
                <a:solidFill>
                  <a:srgbClr val="000000"/>
                </a:solidFill>
                <a:latin typeface="맑은 고딕" pitchFamily="50" charset="-127"/>
                <a:ea typeface="맑은 고딕" pitchFamily="50" charset="-127"/>
              </a:rPr>
              <a:t>Linear sweep voltammetry under (a) UV and visible light illumination (b) only visible light illumination for bare TiO2 (black), sensitized TiO2 for different deposition time 10 min (cyan), 20 min (red) and 40 min (green) for the case 2-when surfactant is added after centrifugation</a:t>
            </a:r>
            <a:endParaRPr kumimoji="1" lang="ko-KR" altLang="en-US" sz="900" dirty="0">
              <a:solidFill>
                <a:srgbClr val="000000"/>
              </a:solidFill>
              <a:latin typeface="맑은 고딕" pitchFamily="50" charset="-127"/>
              <a:ea typeface="맑은 고딕" pitchFamily="50" charset="-127"/>
            </a:endParaRPr>
          </a:p>
        </p:txBody>
      </p:sp>
      <p:pic>
        <p:nvPicPr>
          <p:cNvPr id="36" name="그림 35"/>
          <p:cNvPicPr>
            <a:picLocks noChangeAspect="1"/>
          </p:cNvPicPr>
          <p:nvPr/>
        </p:nvPicPr>
        <p:blipFill rotWithShape="1">
          <a:blip r:embed="rId5"/>
          <a:srcRect l="67501" t="6784" r="866" b="70200"/>
          <a:stretch/>
        </p:blipFill>
        <p:spPr>
          <a:xfrm>
            <a:off x="1342826" y="1415954"/>
            <a:ext cx="889636" cy="379671"/>
          </a:xfrm>
          <a:prstGeom prst="rect">
            <a:avLst/>
          </a:prstGeom>
        </p:spPr>
      </p:pic>
      <p:pic>
        <p:nvPicPr>
          <p:cNvPr id="38" name="그림 37"/>
          <p:cNvPicPr>
            <a:picLocks noChangeAspect="1"/>
          </p:cNvPicPr>
          <p:nvPr/>
        </p:nvPicPr>
        <p:blipFill rotWithShape="1">
          <a:blip r:embed="rId5"/>
          <a:srcRect l="67501" t="66457" r="866" b="10273"/>
          <a:stretch/>
        </p:blipFill>
        <p:spPr>
          <a:xfrm>
            <a:off x="1324294" y="3097966"/>
            <a:ext cx="942480" cy="406662"/>
          </a:xfrm>
          <a:prstGeom prst="rect">
            <a:avLst/>
          </a:prstGeom>
        </p:spPr>
      </p:pic>
      <p:grpSp>
        <p:nvGrpSpPr>
          <p:cNvPr id="31" name="그룹 30"/>
          <p:cNvGrpSpPr/>
          <p:nvPr/>
        </p:nvGrpSpPr>
        <p:grpSpPr>
          <a:xfrm>
            <a:off x="113720" y="4858483"/>
            <a:ext cx="4757775" cy="1813253"/>
            <a:chOff x="323850" y="4597879"/>
            <a:chExt cx="5010157" cy="1962782"/>
          </a:xfrm>
        </p:grpSpPr>
        <p:pic>
          <p:nvPicPr>
            <p:cNvPr id="29" name="그림 28"/>
            <p:cNvPicPr>
              <a:picLocks noChangeAspect="1"/>
            </p:cNvPicPr>
            <p:nvPr/>
          </p:nvPicPr>
          <p:blipFill rotWithShape="1">
            <a:blip r:embed="rId6"/>
            <a:srcRect l="51184"/>
            <a:stretch/>
          </p:blipFill>
          <p:spPr>
            <a:xfrm>
              <a:off x="2732781" y="4616373"/>
              <a:ext cx="2601226" cy="1944288"/>
            </a:xfrm>
            <a:prstGeom prst="rect">
              <a:avLst/>
            </a:prstGeom>
          </p:spPr>
        </p:pic>
        <p:pic>
          <p:nvPicPr>
            <p:cNvPr id="42" name="그림 41"/>
            <p:cNvPicPr>
              <a:picLocks noChangeAspect="1"/>
            </p:cNvPicPr>
            <p:nvPr/>
          </p:nvPicPr>
          <p:blipFill rotWithShape="1">
            <a:blip r:embed="rId6"/>
            <a:srcRect r="56252"/>
            <a:stretch/>
          </p:blipFill>
          <p:spPr>
            <a:xfrm>
              <a:off x="323850" y="4597879"/>
              <a:ext cx="2331170" cy="1944288"/>
            </a:xfrm>
            <a:prstGeom prst="rect">
              <a:avLst/>
            </a:prstGeom>
          </p:spPr>
        </p:pic>
      </p:grpSp>
      <p:pic>
        <p:nvPicPr>
          <p:cNvPr id="37" name="그림 36"/>
          <p:cNvPicPr>
            <a:picLocks noChangeAspect="1"/>
          </p:cNvPicPr>
          <p:nvPr/>
        </p:nvPicPr>
        <p:blipFill rotWithShape="1">
          <a:blip r:embed="rId5"/>
          <a:srcRect l="67501" t="34824" r="866" b="39602"/>
          <a:stretch/>
        </p:blipFill>
        <p:spPr>
          <a:xfrm>
            <a:off x="1317352" y="5562292"/>
            <a:ext cx="918880" cy="435729"/>
          </a:xfrm>
          <a:prstGeom prst="rect">
            <a:avLst/>
          </a:prstGeom>
        </p:spPr>
      </p:pic>
      <p:pic>
        <p:nvPicPr>
          <p:cNvPr id="44" name="그림 43"/>
          <p:cNvPicPr>
            <a:picLocks noChangeAspect="1"/>
          </p:cNvPicPr>
          <p:nvPr/>
        </p:nvPicPr>
        <p:blipFill>
          <a:blip r:embed="rId7"/>
          <a:stretch>
            <a:fillRect/>
          </a:stretch>
        </p:blipFill>
        <p:spPr>
          <a:xfrm>
            <a:off x="5013749" y="1527642"/>
            <a:ext cx="3993302" cy="3917582"/>
          </a:xfrm>
          <a:prstGeom prst="rect">
            <a:avLst/>
          </a:prstGeom>
        </p:spPr>
      </p:pic>
      <p:sp>
        <p:nvSpPr>
          <p:cNvPr id="45" name="직사각형 44"/>
          <p:cNvSpPr/>
          <p:nvPr/>
        </p:nvSpPr>
        <p:spPr>
          <a:xfrm>
            <a:off x="4934572" y="946245"/>
            <a:ext cx="4151656" cy="646331"/>
          </a:xfrm>
          <a:prstGeom prst="rect">
            <a:avLst/>
          </a:prstGeom>
        </p:spPr>
        <p:txBody>
          <a:bodyPr wrap="square">
            <a:spAutoFit/>
          </a:bodyPr>
          <a:lstStyle/>
          <a:p>
            <a:pPr algn="just" fontAlgn="base" latinLnBrk="0">
              <a:spcBef>
                <a:spcPct val="0"/>
              </a:spcBef>
              <a:spcAft>
                <a:spcPct val="0"/>
              </a:spcAft>
            </a:pPr>
            <a:r>
              <a:rPr kumimoji="1" lang="en-US" altLang="ko-KR" sz="900" b="1" dirty="0">
                <a:solidFill>
                  <a:srgbClr val="000000"/>
                </a:solidFill>
                <a:latin typeface="맑은 고딕" pitchFamily="50" charset="-127"/>
                <a:ea typeface="맑은 고딕" pitchFamily="50" charset="-127"/>
              </a:rPr>
              <a:t>Table S4 </a:t>
            </a:r>
            <a:r>
              <a:rPr kumimoji="1" lang="en-US" altLang="ko-KR" sz="900" dirty="0">
                <a:solidFill>
                  <a:srgbClr val="000000"/>
                </a:solidFill>
                <a:latin typeface="맑은 고딕" pitchFamily="50" charset="-127"/>
                <a:ea typeface="맑은 고딕" pitchFamily="50" charset="-127"/>
              </a:rPr>
              <a:t>Onset potential values (in volts) for bare TiO2 and the three cases from the Linear scan voltammetry measurements under (a) UV and visible light (250-900 nm) illumination (b) Visible light (400-900 nm) for all the deposition time considered for</a:t>
            </a:r>
            <a:endParaRPr kumimoji="1" lang="ko-KR" altLang="en-US" sz="900" dirty="0">
              <a:solidFill>
                <a:srgbClr val="000000"/>
              </a:solidFill>
              <a:latin typeface="맑은 고딕" pitchFamily="50" charset="-127"/>
              <a:ea typeface="맑은 고딕" pitchFamily="50" charset="-127"/>
            </a:endParaRPr>
          </a:p>
        </p:txBody>
      </p:sp>
      <p:sp>
        <p:nvSpPr>
          <p:cNvPr id="4" name="직사각형 3"/>
          <p:cNvSpPr/>
          <p:nvPr/>
        </p:nvSpPr>
        <p:spPr>
          <a:xfrm>
            <a:off x="2923444" y="2690426"/>
            <a:ext cx="1091966" cy="276999"/>
          </a:xfrm>
          <a:prstGeom prst="rect">
            <a:avLst/>
          </a:prstGeom>
        </p:spPr>
        <p:txBody>
          <a:bodyPr wrap="none">
            <a:spAutoFit/>
          </a:bodyPr>
          <a:lstStyle/>
          <a:p>
            <a:pPr fontAlgn="base">
              <a:spcBef>
                <a:spcPct val="0"/>
              </a:spcBef>
              <a:spcAft>
                <a:spcPct val="0"/>
              </a:spcAft>
            </a:pPr>
            <a:r>
              <a:rPr kumimoji="1" lang="en-US" altLang="ko-KR" sz="1200" b="1" dirty="0">
                <a:solidFill>
                  <a:srgbClr val="FF0000"/>
                </a:solidFill>
                <a:latin typeface="맑은 고딕" pitchFamily="50" charset="-127"/>
                <a:ea typeface="맑은 고딕" pitchFamily="50" charset="-127"/>
              </a:rPr>
              <a:t>12 </a:t>
            </a:r>
            <a:r>
              <a:rPr kumimoji="1" lang="en-US" altLang="ko-KR" sz="1200" b="1" dirty="0" err="1">
                <a:solidFill>
                  <a:srgbClr val="FF0000"/>
                </a:solidFill>
                <a:latin typeface="맑은 고딕" pitchFamily="50" charset="-127"/>
                <a:ea typeface="맑은 고딕" pitchFamily="50" charset="-127"/>
              </a:rPr>
              <a:t>μA</a:t>
            </a:r>
            <a:r>
              <a:rPr kumimoji="1" lang="en-US" altLang="ko-KR" sz="1200" b="1" dirty="0">
                <a:solidFill>
                  <a:srgbClr val="FF0000"/>
                </a:solidFill>
                <a:latin typeface="맑은 고딕" pitchFamily="50" charset="-127"/>
                <a:ea typeface="맑은 고딕" pitchFamily="50" charset="-127"/>
              </a:rPr>
              <a:t> cm</a:t>
            </a:r>
            <a:r>
              <a:rPr kumimoji="1" lang="en-US" altLang="ko-KR" sz="1200" b="1" baseline="30000" dirty="0">
                <a:solidFill>
                  <a:srgbClr val="FF0000"/>
                </a:solidFill>
                <a:latin typeface="맑은 고딕" pitchFamily="50" charset="-127"/>
                <a:ea typeface="맑은 고딕" pitchFamily="50" charset="-127"/>
              </a:rPr>
              <a:t>−2</a:t>
            </a:r>
            <a:r>
              <a:rPr kumimoji="1" lang="en-US" altLang="ko-KR" sz="1200" b="1" dirty="0">
                <a:solidFill>
                  <a:srgbClr val="FF0000"/>
                </a:solidFill>
                <a:latin typeface="맑은 고딕" pitchFamily="50" charset="-127"/>
                <a:ea typeface="맑은 고딕" pitchFamily="50" charset="-127"/>
              </a:rPr>
              <a:t> </a:t>
            </a:r>
            <a:endParaRPr kumimoji="1" lang="ko-KR" altLang="en-US" sz="1200" b="1" dirty="0">
              <a:solidFill>
                <a:srgbClr val="FF0000"/>
              </a:solidFill>
              <a:latin typeface="맑은 고딕" pitchFamily="50" charset="-127"/>
              <a:ea typeface="맑은 고딕" pitchFamily="50" charset="-127"/>
            </a:endParaRPr>
          </a:p>
        </p:txBody>
      </p:sp>
      <p:sp>
        <p:nvSpPr>
          <p:cNvPr id="5" name="직사각형 4"/>
          <p:cNvSpPr/>
          <p:nvPr/>
        </p:nvSpPr>
        <p:spPr>
          <a:xfrm>
            <a:off x="341143" y="2833886"/>
            <a:ext cx="1178528" cy="276999"/>
          </a:xfrm>
          <a:prstGeom prst="rect">
            <a:avLst/>
          </a:prstGeom>
        </p:spPr>
        <p:txBody>
          <a:bodyPr wrap="none">
            <a:spAutoFit/>
          </a:bodyPr>
          <a:lstStyle/>
          <a:p>
            <a:pPr fontAlgn="base">
              <a:spcBef>
                <a:spcPct val="0"/>
              </a:spcBef>
              <a:spcAft>
                <a:spcPct val="0"/>
              </a:spcAft>
            </a:pPr>
            <a:r>
              <a:rPr kumimoji="1" lang="en-US" altLang="ko-KR" sz="1200" b="1" dirty="0">
                <a:solidFill>
                  <a:srgbClr val="FF0000"/>
                </a:solidFill>
                <a:latin typeface="맑은 고딕" pitchFamily="50" charset="-127"/>
                <a:ea typeface="맑은 고딕" pitchFamily="50" charset="-127"/>
              </a:rPr>
              <a:t>6.7 mA cm</a:t>
            </a:r>
            <a:r>
              <a:rPr kumimoji="1" lang="en-US" altLang="ko-KR" sz="1200" b="1" baseline="30000" dirty="0">
                <a:solidFill>
                  <a:srgbClr val="FF0000"/>
                </a:solidFill>
                <a:latin typeface="맑은 고딕" pitchFamily="50" charset="-127"/>
                <a:ea typeface="맑은 고딕" pitchFamily="50" charset="-127"/>
              </a:rPr>
              <a:t>−2</a:t>
            </a:r>
            <a:r>
              <a:rPr kumimoji="1" lang="en-US" altLang="ko-KR" sz="1200" b="1" dirty="0">
                <a:solidFill>
                  <a:srgbClr val="FF0000"/>
                </a:solidFill>
                <a:latin typeface="맑은 고딕" pitchFamily="50" charset="-127"/>
                <a:ea typeface="맑은 고딕" pitchFamily="50" charset="-127"/>
              </a:rPr>
              <a:t> </a:t>
            </a:r>
            <a:endParaRPr kumimoji="1" lang="ko-KR" altLang="en-US" sz="1200" b="1" dirty="0">
              <a:solidFill>
                <a:srgbClr val="FF0000"/>
              </a:solidFill>
              <a:latin typeface="맑은 고딕" pitchFamily="50" charset="-127"/>
              <a:ea typeface="맑은 고딕" pitchFamily="50" charset="-127"/>
            </a:endParaRPr>
          </a:p>
        </p:txBody>
      </p:sp>
      <p:sp>
        <p:nvSpPr>
          <p:cNvPr id="6" name="직사각형 5"/>
          <p:cNvSpPr/>
          <p:nvPr/>
        </p:nvSpPr>
        <p:spPr>
          <a:xfrm>
            <a:off x="6242865" y="3428277"/>
            <a:ext cx="2403222" cy="369332"/>
          </a:xfrm>
          <a:prstGeom prst="rect">
            <a:avLst/>
          </a:prstGeom>
        </p:spPr>
        <p:txBody>
          <a:bodyPr wrap="none">
            <a:spAutoFit/>
          </a:bodyPr>
          <a:lstStyle/>
          <a:p>
            <a:pPr fontAlgn="base">
              <a:spcBef>
                <a:spcPct val="0"/>
              </a:spcBef>
              <a:spcAft>
                <a:spcPct val="0"/>
              </a:spcAft>
            </a:pP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Onset potential increase</a:t>
            </a:r>
            <a:endParaRPr kumimoji="1" lang="ko-KR" altLang="en-US"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7" name="아래쪽 화살표 6"/>
          <p:cNvSpPr/>
          <p:nvPr/>
        </p:nvSpPr>
        <p:spPr>
          <a:xfrm rot="10800000">
            <a:off x="5811592" y="3377542"/>
            <a:ext cx="418550" cy="447052"/>
          </a:xfrm>
          <a:prstGeom prst="down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8" name="직사각형 7"/>
          <p:cNvSpPr/>
          <p:nvPr/>
        </p:nvSpPr>
        <p:spPr>
          <a:xfrm>
            <a:off x="5061249" y="1846670"/>
            <a:ext cx="1454967" cy="2023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7" name="직사각형 26"/>
          <p:cNvSpPr/>
          <p:nvPr/>
        </p:nvSpPr>
        <p:spPr>
          <a:xfrm>
            <a:off x="5049045" y="3908057"/>
            <a:ext cx="1035123" cy="2023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Tree>
    <p:extLst>
      <p:ext uri="{BB962C8B-B14F-4D97-AF65-F5344CB8AC3E}">
        <p14:creationId xmlns:p14="http://schemas.microsoft.com/office/powerpoint/2010/main" val="9892873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pic>
        <p:nvPicPr>
          <p:cNvPr id="3" name="그림 2"/>
          <p:cNvPicPr>
            <a:picLocks noChangeAspect="1"/>
          </p:cNvPicPr>
          <p:nvPr/>
        </p:nvPicPr>
        <p:blipFill>
          <a:blip r:embed="rId4"/>
          <a:stretch>
            <a:fillRect/>
          </a:stretch>
        </p:blipFill>
        <p:spPr>
          <a:xfrm>
            <a:off x="1552355" y="967932"/>
            <a:ext cx="3303143" cy="2443652"/>
          </a:xfrm>
          <a:prstGeom prst="rect">
            <a:avLst/>
          </a:prstGeom>
        </p:spPr>
      </p:pic>
      <p:sp>
        <p:nvSpPr>
          <p:cNvPr id="4" name="직사각형 3"/>
          <p:cNvSpPr/>
          <p:nvPr/>
        </p:nvSpPr>
        <p:spPr>
          <a:xfrm>
            <a:off x="485614" y="3411584"/>
            <a:ext cx="8496622" cy="230832"/>
          </a:xfrm>
          <a:prstGeom prst="rect">
            <a:avLst/>
          </a:prstGeom>
        </p:spPr>
        <p:txBody>
          <a:bodyPr wrap="square">
            <a:spAutoFit/>
          </a:bodyPr>
          <a:lstStyle/>
          <a:p>
            <a:pPr algn="just" fontAlgn="base" latinLnBrk="0">
              <a:spcBef>
                <a:spcPct val="0"/>
              </a:spcBef>
              <a:spcAft>
                <a:spcPct val="0"/>
              </a:spcAft>
            </a:pPr>
            <a:r>
              <a:rPr kumimoji="1" lang="en-US" altLang="ko-KR" sz="900" b="1" dirty="0">
                <a:solidFill>
                  <a:srgbClr val="000000"/>
                </a:solidFill>
                <a:latin typeface="맑은 고딕" pitchFamily="50" charset="-127"/>
                <a:ea typeface="맑은 고딕" pitchFamily="50" charset="-127"/>
              </a:rPr>
              <a:t>Fig. 3 </a:t>
            </a:r>
            <a:r>
              <a:rPr kumimoji="1" lang="en-US" altLang="ko-KR" sz="900" dirty="0" err="1">
                <a:solidFill>
                  <a:srgbClr val="000000"/>
                </a:solidFill>
                <a:latin typeface="맑은 고딕" pitchFamily="50" charset="-127"/>
                <a:ea typeface="맑은 고딕" pitchFamily="50" charset="-127"/>
              </a:rPr>
              <a:t>Photoaction</a:t>
            </a:r>
            <a:r>
              <a:rPr kumimoji="1" lang="en-US" altLang="ko-KR" sz="900" dirty="0">
                <a:solidFill>
                  <a:srgbClr val="000000"/>
                </a:solidFill>
                <a:latin typeface="맑은 고딕" pitchFamily="50" charset="-127"/>
                <a:ea typeface="맑은 고딕" pitchFamily="50" charset="-127"/>
              </a:rPr>
              <a:t> spectra for bare TiO2 (black) and sensitized TiO</a:t>
            </a:r>
            <a:r>
              <a:rPr kumimoji="1" lang="en-US" altLang="ko-KR" sz="900" baseline="-25000" dirty="0">
                <a:solidFill>
                  <a:srgbClr val="000000"/>
                </a:solidFill>
                <a:latin typeface="맑은 고딕" pitchFamily="50" charset="-127"/>
                <a:ea typeface="맑은 고딕" pitchFamily="50" charset="-127"/>
              </a:rPr>
              <a:t>2</a:t>
            </a:r>
            <a:r>
              <a:rPr kumimoji="1" lang="en-US" altLang="ko-KR" sz="900" dirty="0">
                <a:solidFill>
                  <a:srgbClr val="000000"/>
                </a:solidFill>
                <a:latin typeface="맑은 고딕" pitchFamily="50" charset="-127"/>
                <a:ea typeface="맑은 고딕" pitchFamily="50" charset="-127"/>
              </a:rPr>
              <a:t> (red) plotted against wavelength for case 3 – surfactant addition before centrifugation.</a:t>
            </a:r>
            <a:endParaRPr kumimoji="1" lang="ko-KR" altLang="en-US" sz="900" dirty="0">
              <a:solidFill>
                <a:srgbClr val="000000"/>
              </a:solidFill>
              <a:latin typeface="맑은 고딕" pitchFamily="50" charset="-127"/>
              <a:ea typeface="맑은 고딕" pitchFamily="50" charset="-127"/>
            </a:endParaRPr>
          </a:p>
        </p:txBody>
      </p:sp>
      <p:pic>
        <p:nvPicPr>
          <p:cNvPr id="15" name="그림 14"/>
          <p:cNvPicPr>
            <a:picLocks noChangeAspect="1"/>
          </p:cNvPicPr>
          <p:nvPr/>
        </p:nvPicPr>
        <p:blipFill rotWithShape="1">
          <a:blip r:embed="rId5"/>
          <a:srcRect l="67501" t="66457" r="866" b="10273"/>
          <a:stretch/>
        </p:blipFill>
        <p:spPr>
          <a:xfrm>
            <a:off x="4879490" y="2115933"/>
            <a:ext cx="2889545" cy="1246783"/>
          </a:xfrm>
          <a:prstGeom prst="rect">
            <a:avLst/>
          </a:prstGeom>
        </p:spPr>
      </p:pic>
      <p:sp>
        <p:nvSpPr>
          <p:cNvPr id="6" name="직사각형 5"/>
          <p:cNvSpPr/>
          <p:nvPr/>
        </p:nvSpPr>
        <p:spPr>
          <a:xfrm>
            <a:off x="487505" y="6252192"/>
            <a:ext cx="8496622" cy="369332"/>
          </a:xfrm>
          <a:prstGeom prst="rect">
            <a:avLst/>
          </a:prstGeom>
        </p:spPr>
        <p:txBody>
          <a:bodyPr wrap="square">
            <a:spAutoFit/>
          </a:bodyPr>
          <a:lstStyle/>
          <a:p>
            <a:pPr fontAlgn="base" latinLnBrk="0">
              <a:spcBef>
                <a:spcPct val="0"/>
              </a:spcBef>
              <a:spcAft>
                <a:spcPct val="0"/>
              </a:spcAft>
            </a:pPr>
            <a:r>
              <a:rPr kumimoji="1" lang="en-US" altLang="ko-KR" sz="900" b="1" dirty="0">
                <a:solidFill>
                  <a:srgbClr val="000000"/>
                </a:solidFill>
                <a:latin typeface="맑은 고딕" pitchFamily="50" charset="-127"/>
                <a:ea typeface="맑은 고딕" pitchFamily="50" charset="-127"/>
              </a:rPr>
              <a:t>Fig. S6 </a:t>
            </a:r>
            <a:r>
              <a:rPr kumimoji="1" lang="en-US" altLang="ko-KR" sz="900" dirty="0">
                <a:solidFill>
                  <a:srgbClr val="000000"/>
                </a:solidFill>
                <a:latin typeface="맑은 고딕" pitchFamily="50" charset="-127"/>
                <a:ea typeface="맑은 고딕" pitchFamily="50" charset="-127"/>
              </a:rPr>
              <a:t>Photocurrent action spectra for bare TiO2 (black) and sensitized TiO2 (red) for (a) Case 1- no surfactant addition and (b) Case 2- surfactant addition after centrifugation.</a:t>
            </a:r>
            <a:endParaRPr kumimoji="1" lang="ko-KR" altLang="en-US" sz="900" dirty="0">
              <a:solidFill>
                <a:srgbClr val="000000"/>
              </a:solidFill>
              <a:latin typeface="맑은 고딕" pitchFamily="50" charset="-127"/>
              <a:ea typeface="맑은 고딕" pitchFamily="50" charset="-127"/>
            </a:endParaRPr>
          </a:p>
        </p:txBody>
      </p:sp>
      <p:grpSp>
        <p:nvGrpSpPr>
          <p:cNvPr id="7" name="그룹 6"/>
          <p:cNvGrpSpPr/>
          <p:nvPr/>
        </p:nvGrpSpPr>
        <p:grpSpPr>
          <a:xfrm>
            <a:off x="1475656" y="3793390"/>
            <a:ext cx="6269387" cy="2498514"/>
            <a:chOff x="1657473" y="1000125"/>
            <a:chExt cx="5874119" cy="2204858"/>
          </a:xfrm>
        </p:grpSpPr>
        <p:pic>
          <p:nvPicPr>
            <p:cNvPr id="5" name="그림 4"/>
            <p:cNvPicPr>
              <a:picLocks noChangeAspect="1"/>
            </p:cNvPicPr>
            <p:nvPr/>
          </p:nvPicPr>
          <p:blipFill rotWithShape="1">
            <a:blip r:embed="rId6"/>
            <a:srcRect l="54706"/>
            <a:stretch/>
          </p:blipFill>
          <p:spPr>
            <a:xfrm>
              <a:off x="4603608" y="1000125"/>
              <a:ext cx="2927984" cy="2204858"/>
            </a:xfrm>
            <a:prstGeom prst="rect">
              <a:avLst/>
            </a:prstGeom>
          </p:spPr>
        </p:pic>
        <p:pic>
          <p:nvPicPr>
            <p:cNvPr id="18" name="그림 17"/>
            <p:cNvPicPr>
              <a:picLocks noChangeAspect="1"/>
            </p:cNvPicPr>
            <p:nvPr/>
          </p:nvPicPr>
          <p:blipFill rotWithShape="1">
            <a:blip r:embed="rId6"/>
            <a:srcRect r="54330"/>
            <a:stretch/>
          </p:blipFill>
          <p:spPr>
            <a:xfrm>
              <a:off x="1657473" y="1000125"/>
              <a:ext cx="2952328" cy="2204858"/>
            </a:xfrm>
            <a:prstGeom prst="rect">
              <a:avLst/>
            </a:prstGeom>
          </p:spPr>
        </p:pic>
      </p:grpSp>
      <p:pic>
        <p:nvPicPr>
          <p:cNvPr id="20" name="그림 19"/>
          <p:cNvPicPr>
            <a:picLocks noChangeAspect="1"/>
          </p:cNvPicPr>
          <p:nvPr/>
        </p:nvPicPr>
        <p:blipFill rotWithShape="1">
          <a:blip r:embed="rId5"/>
          <a:srcRect l="67501" t="6784" r="866" b="70200"/>
          <a:stretch/>
        </p:blipFill>
        <p:spPr>
          <a:xfrm>
            <a:off x="169611" y="5162580"/>
            <a:ext cx="1509167" cy="644069"/>
          </a:xfrm>
          <a:prstGeom prst="rect">
            <a:avLst/>
          </a:prstGeom>
        </p:spPr>
      </p:pic>
      <p:pic>
        <p:nvPicPr>
          <p:cNvPr id="21" name="그림 20"/>
          <p:cNvPicPr>
            <a:picLocks noChangeAspect="1"/>
          </p:cNvPicPr>
          <p:nvPr/>
        </p:nvPicPr>
        <p:blipFill rotWithShape="1">
          <a:blip r:embed="rId5"/>
          <a:srcRect l="67501" t="34824" r="866" b="39602"/>
          <a:stretch/>
        </p:blipFill>
        <p:spPr>
          <a:xfrm>
            <a:off x="7745043" y="5162580"/>
            <a:ext cx="1358234" cy="644069"/>
          </a:xfrm>
          <a:prstGeom prst="rect">
            <a:avLst/>
          </a:prstGeom>
        </p:spPr>
      </p:pic>
      <p:sp>
        <p:nvSpPr>
          <p:cNvPr id="9" name="직사각형 8"/>
          <p:cNvSpPr/>
          <p:nvPr/>
        </p:nvSpPr>
        <p:spPr>
          <a:xfrm>
            <a:off x="3733066" y="1598946"/>
            <a:ext cx="808235" cy="369332"/>
          </a:xfrm>
          <a:prstGeom prst="rect">
            <a:avLst/>
          </a:prstGeom>
        </p:spPr>
        <p:txBody>
          <a:bodyPr wrap="none">
            <a:spAutoFit/>
          </a:bodyPr>
          <a:lstStyle/>
          <a:p>
            <a:pPr fontAlgn="base">
              <a:spcBef>
                <a:spcPct val="0"/>
              </a:spcBef>
              <a:spcAft>
                <a:spcPct val="0"/>
              </a:spcAft>
            </a:pPr>
            <a:r>
              <a:rPr kumimoji="1" lang="en-US" altLang="ko-KR" dirty="0">
                <a:solidFill>
                  <a:srgbClr val="FF0000"/>
                </a:solidFill>
                <a:latin typeface="맑은 고딕" pitchFamily="50" charset="-127"/>
                <a:ea typeface="맑은 고딕" pitchFamily="50" charset="-127"/>
              </a:rPr>
              <a:t>1.94%</a:t>
            </a:r>
            <a:endParaRPr kumimoji="1" lang="ko-KR" altLang="en-US" dirty="0">
              <a:solidFill>
                <a:srgbClr val="FF0000"/>
              </a:solidFill>
              <a:latin typeface="맑은 고딕" pitchFamily="50" charset="-127"/>
              <a:ea typeface="맑은 고딕" pitchFamily="50" charset="-127"/>
            </a:endParaRPr>
          </a:p>
        </p:txBody>
      </p:sp>
    </p:spTree>
    <p:extLst>
      <p:ext uri="{BB962C8B-B14F-4D97-AF65-F5344CB8AC3E}">
        <p14:creationId xmlns:p14="http://schemas.microsoft.com/office/powerpoint/2010/main" val="3685659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pic>
        <p:nvPicPr>
          <p:cNvPr id="3" name="그림 2"/>
          <p:cNvPicPr>
            <a:picLocks noChangeAspect="1"/>
          </p:cNvPicPr>
          <p:nvPr/>
        </p:nvPicPr>
        <p:blipFill>
          <a:blip r:embed="rId4"/>
          <a:stretch>
            <a:fillRect/>
          </a:stretch>
        </p:blipFill>
        <p:spPr>
          <a:xfrm>
            <a:off x="35497" y="2686898"/>
            <a:ext cx="4499992" cy="3352577"/>
          </a:xfrm>
          <a:prstGeom prst="rect">
            <a:avLst/>
          </a:prstGeom>
        </p:spPr>
      </p:pic>
      <p:pic>
        <p:nvPicPr>
          <p:cNvPr id="4" name="그림 3"/>
          <p:cNvPicPr>
            <a:picLocks noChangeAspect="1"/>
          </p:cNvPicPr>
          <p:nvPr/>
        </p:nvPicPr>
        <p:blipFill>
          <a:blip r:embed="rId5"/>
          <a:stretch>
            <a:fillRect/>
          </a:stretch>
        </p:blipFill>
        <p:spPr>
          <a:xfrm>
            <a:off x="4609185" y="979435"/>
            <a:ext cx="4534815" cy="3787045"/>
          </a:xfrm>
          <a:prstGeom prst="rect">
            <a:avLst/>
          </a:prstGeom>
        </p:spPr>
      </p:pic>
      <p:sp>
        <p:nvSpPr>
          <p:cNvPr id="5" name="직사각형 4"/>
          <p:cNvSpPr/>
          <p:nvPr/>
        </p:nvSpPr>
        <p:spPr>
          <a:xfrm>
            <a:off x="-36512" y="6154340"/>
            <a:ext cx="4572000" cy="369332"/>
          </a:xfrm>
          <a:prstGeom prst="rect">
            <a:avLst/>
          </a:prstGeom>
        </p:spPr>
        <p:txBody>
          <a:bodyPr>
            <a:spAutoFit/>
          </a:bodyPr>
          <a:lstStyle/>
          <a:p>
            <a:pPr algn="just" fontAlgn="base" latinLnBrk="0">
              <a:spcBef>
                <a:spcPct val="0"/>
              </a:spcBef>
              <a:spcAft>
                <a:spcPct val="0"/>
              </a:spcAft>
            </a:pPr>
            <a:r>
              <a:rPr kumimoji="1" lang="en-US" altLang="ko-KR" sz="900" b="1" dirty="0">
                <a:solidFill>
                  <a:srgbClr val="000000"/>
                </a:solidFill>
                <a:latin typeface="맑은 고딕" pitchFamily="50" charset="-127"/>
                <a:ea typeface="맑은 고딕" pitchFamily="50" charset="-127"/>
              </a:rPr>
              <a:t>Fig. 4 </a:t>
            </a:r>
            <a:r>
              <a:rPr kumimoji="1" lang="en-US" altLang="ko-KR" sz="900" dirty="0">
                <a:solidFill>
                  <a:srgbClr val="000000"/>
                </a:solidFill>
                <a:latin typeface="맑은 고딕" pitchFamily="50" charset="-127"/>
                <a:ea typeface="맑은 고딕" pitchFamily="50" charset="-127"/>
              </a:rPr>
              <a:t>Band diagram for the working mechanism and electron transfer pathway</a:t>
            </a:r>
            <a:r>
              <a:rPr kumimoji="1" lang="en-US" altLang="ko-KR" sz="900" baseline="30000" dirty="0">
                <a:solidFill>
                  <a:srgbClr val="000000"/>
                </a:solidFill>
                <a:latin typeface="맑은 고딕" pitchFamily="50" charset="-127"/>
                <a:ea typeface="맑은 고딕" pitchFamily="50" charset="-127"/>
              </a:rPr>
              <a:t>33</a:t>
            </a:r>
            <a:r>
              <a:rPr kumimoji="1" lang="en-US" altLang="ko-KR" sz="900" dirty="0">
                <a:solidFill>
                  <a:srgbClr val="000000"/>
                </a:solidFill>
                <a:latin typeface="맑은 고딕" pitchFamily="50" charset="-127"/>
                <a:ea typeface="맑은 고딕" pitchFamily="50" charset="-127"/>
              </a:rPr>
              <a:t> in the PEC cell based on the membrane sensitized TiO2 working electrode.</a:t>
            </a:r>
            <a:endParaRPr kumimoji="1" lang="ko-KR" altLang="en-US" sz="900" dirty="0">
              <a:solidFill>
                <a:srgbClr val="000000"/>
              </a:solidFill>
              <a:latin typeface="맑은 고딕" pitchFamily="50" charset="-127"/>
              <a:ea typeface="맑은 고딕" pitchFamily="50" charset="-127"/>
            </a:endParaRPr>
          </a:p>
        </p:txBody>
      </p:sp>
      <p:sp>
        <p:nvSpPr>
          <p:cNvPr id="6" name="직사각형 5"/>
          <p:cNvSpPr/>
          <p:nvPr/>
        </p:nvSpPr>
        <p:spPr>
          <a:xfrm>
            <a:off x="4609185" y="4870856"/>
            <a:ext cx="4478371" cy="1615827"/>
          </a:xfrm>
          <a:prstGeom prst="rect">
            <a:avLst/>
          </a:prstGeom>
        </p:spPr>
        <p:txBody>
          <a:bodyPr wrap="square">
            <a:spAutoFit/>
          </a:bodyPr>
          <a:lstStyle/>
          <a:p>
            <a:pPr algn="just" fontAlgn="base" latinLnBrk="0">
              <a:spcBef>
                <a:spcPct val="0"/>
              </a:spcBef>
              <a:spcAft>
                <a:spcPct val="0"/>
              </a:spcAft>
            </a:pPr>
            <a:r>
              <a:rPr kumimoji="1" lang="en-US" altLang="ko-KR" sz="900" b="1" dirty="0">
                <a:solidFill>
                  <a:srgbClr val="000000"/>
                </a:solidFill>
                <a:latin typeface="맑은 고딕" pitchFamily="50" charset="-127"/>
                <a:ea typeface="맑은 고딕" pitchFamily="50" charset="-127"/>
              </a:rPr>
              <a:t>Fig. 5 </a:t>
            </a:r>
            <a:r>
              <a:rPr kumimoji="1" lang="en-US" altLang="ko-KR" sz="900" dirty="0">
                <a:solidFill>
                  <a:srgbClr val="000000"/>
                </a:solidFill>
                <a:latin typeface="맑은 고딕" pitchFamily="50" charset="-127"/>
                <a:ea typeface="맑은 고딕" pitchFamily="50" charset="-127"/>
              </a:rPr>
              <a:t>Schematic of working of PSI only, PSII only and the thylakoid membrane on the TiO2 electrode based PEC cells. (a) PSI-based PEC cell in the absence of a sacrificial donor in the electrolyte, (b) PSI-based PEC cell in the presence of a sacrificial donor in the electrolyte,5 (c) </a:t>
            </a:r>
            <a:r>
              <a:rPr kumimoji="1" lang="en-US" altLang="ko-KR" sz="900" dirty="0" err="1">
                <a:solidFill>
                  <a:srgbClr val="000000"/>
                </a:solidFill>
                <a:latin typeface="맑은 고딕" pitchFamily="50" charset="-127"/>
                <a:ea typeface="맑은 고딕" pitchFamily="50" charset="-127"/>
              </a:rPr>
              <a:t>PSIIbased</a:t>
            </a:r>
            <a:r>
              <a:rPr kumimoji="1" lang="en-US" altLang="ko-KR" sz="900" dirty="0">
                <a:solidFill>
                  <a:srgbClr val="000000"/>
                </a:solidFill>
                <a:latin typeface="맑은 고딕" pitchFamily="50" charset="-127"/>
                <a:ea typeface="맑은 고딕" pitchFamily="50" charset="-127"/>
              </a:rPr>
              <a:t> PEC cell, (d) thylakoid membrane based PEC cell. Non possible cells are marked by a “red cross” and the possible cells by a “green tick” with a clear explanation based on the energy level alignment (see the circle and table). CB and VB represent the conduction and valance band of TiO2, P700 and P700* represent lower and excited energy states of PSI respectively, P680 and P680* represent the lower and excited states of PSII respectively and QB represents Quinone B. The band position values are mentioned in a table in the figure.25,34</a:t>
            </a:r>
            <a:endParaRPr kumimoji="1" lang="ko-KR" altLang="en-US" sz="900" dirty="0">
              <a:solidFill>
                <a:srgbClr val="000000"/>
              </a:solidFill>
              <a:latin typeface="맑은 고딕" pitchFamily="50" charset="-127"/>
              <a:ea typeface="맑은 고딕" pitchFamily="50" charset="-127"/>
            </a:endParaRPr>
          </a:p>
        </p:txBody>
      </p:sp>
      <p:pic>
        <p:nvPicPr>
          <p:cNvPr id="14" name="Picture 2" descr="Graphical abstract: Directed assembly of the thylakoid membrane on nanostructured TiO2 for a photo-electrochemical ce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803118"/>
            <a:ext cx="3217752" cy="18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579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500034"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C</a:t>
            </a:r>
            <a:r>
              <a:rPr kumimoji="1" lang="en-US" altLang="ko-KR" sz="2000" b="1"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onclusion.</a:t>
            </a:r>
            <a:endParaRPr kumimoji="1" lang="ko-KR" altLang="en-US"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571500" y="285750"/>
            <a:ext cx="314325" cy="314325"/>
          </a:xfrm>
          <a:prstGeom prst="rect">
            <a:avLst/>
          </a:prstGeom>
          <a:noFill/>
          <a:ln w="9525">
            <a:noFill/>
            <a:miter lim="800000"/>
            <a:headEnd/>
            <a:tailEnd/>
          </a:ln>
        </p:spPr>
      </p:pic>
      <p:sp>
        <p:nvSpPr>
          <p:cNvPr id="10" name="직사각형 9"/>
          <p:cNvSpPr/>
          <p:nvPr/>
        </p:nvSpPr>
        <p:spPr>
          <a:xfrm>
            <a:off x="323849" y="1803656"/>
            <a:ext cx="8438013" cy="2862322"/>
          </a:xfrm>
          <a:prstGeom prst="rect">
            <a:avLst/>
          </a:prstGeom>
        </p:spPr>
        <p:txBody>
          <a:bodyPr wrap="square">
            <a:spAutoFit/>
          </a:bodyPr>
          <a:lstStyle/>
          <a:p>
            <a:pPr algn="just" fontAlgn="base" latinLnBrk="0">
              <a:lnSpc>
                <a:spcPct val="150000"/>
              </a:lnSpc>
              <a:spcBef>
                <a:spcPct val="0"/>
              </a:spcBef>
              <a:spcAft>
                <a:spcPct val="0"/>
              </a:spcAft>
              <a:buFontTx/>
              <a:buBlip>
                <a:blip r:embed="rId4"/>
              </a:buBlip>
            </a:pPr>
            <a:r>
              <a:rPr kumimoji="1" lang="en-US" altLang="ko-KR" sz="2000" b="1" dirty="0">
                <a:solidFill>
                  <a:srgbClr val="000000"/>
                </a:solidFill>
                <a:latin typeface="Times New Roman" panose="02020603050405020304" pitchFamily="18" charset="0"/>
                <a:ea typeface="맑은 고딕" pitchFamily="50" charset="-127"/>
                <a:cs typeface="Times New Roman" panose="02020603050405020304" pitchFamily="18" charset="0"/>
              </a:rPr>
              <a:t> This work shows that re-engineering the natural photosynthesis circuit by the novel technique of electrospray deposition can result in an environmentally friendly method of harvesting sunlight.</a:t>
            </a:r>
          </a:p>
          <a:p>
            <a:pPr algn="just" fontAlgn="base" latinLnBrk="0">
              <a:lnSpc>
                <a:spcPct val="150000"/>
              </a:lnSpc>
              <a:spcBef>
                <a:spcPct val="0"/>
              </a:spcBef>
              <a:spcAft>
                <a:spcPct val="0"/>
              </a:spcAft>
            </a:pPr>
            <a:endParaRPr kumimoji="1" lang="en-US" altLang="ko-KR" sz="2000" b="1"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algn="just" fontAlgn="base" latinLnBrk="0">
              <a:lnSpc>
                <a:spcPct val="150000"/>
              </a:lnSpc>
              <a:spcBef>
                <a:spcPct val="0"/>
              </a:spcBef>
              <a:spcAft>
                <a:spcPct val="0"/>
              </a:spcAft>
              <a:buFontTx/>
              <a:buBlip>
                <a:blip r:embed="rId4"/>
              </a:buBlip>
            </a:pPr>
            <a:r>
              <a:rPr kumimoji="1" lang="en-US" altLang="ko-KR" sz="2000" b="1" dirty="0">
                <a:solidFill>
                  <a:srgbClr val="000000"/>
                </a:solidFill>
                <a:latin typeface="Times New Roman" panose="02020603050405020304" pitchFamily="18" charset="0"/>
                <a:ea typeface="맑은 고딕" pitchFamily="50" charset="-127"/>
                <a:cs typeface="Times New Roman" panose="02020603050405020304" pitchFamily="18" charset="0"/>
              </a:rPr>
              <a:t> The maximum photocurrent density observed is 6.7 mA cm</a:t>
            </a:r>
            <a:r>
              <a:rPr kumimoji="1" lang="en-US" altLang="ko-KR" sz="2000" b="1"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2000" b="1" dirty="0">
                <a:solidFill>
                  <a:srgbClr val="000000"/>
                </a:solidFill>
                <a:latin typeface="Times New Roman" panose="02020603050405020304" pitchFamily="18" charset="0"/>
                <a:ea typeface="맑은 고딕" pitchFamily="50" charset="-127"/>
                <a:cs typeface="Times New Roman" panose="02020603050405020304" pitchFamily="18" charset="0"/>
              </a:rPr>
              <a:t> under UV and visible light, and 12 </a:t>
            </a:r>
            <a:r>
              <a:rPr kumimoji="1" lang="en-US" altLang="ko-KR" sz="2000" b="1" dirty="0" err="1">
                <a:solidFill>
                  <a:srgbClr val="000000"/>
                </a:solidFill>
                <a:latin typeface="Times New Roman" panose="02020603050405020304" pitchFamily="18" charset="0"/>
                <a:ea typeface="맑은 고딕" pitchFamily="50" charset="-127"/>
                <a:cs typeface="Times New Roman" panose="02020603050405020304" pitchFamily="18" charset="0"/>
              </a:rPr>
              <a:t>μA</a:t>
            </a:r>
            <a:r>
              <a:rPr kumimoji="1" lang="en-US" altLang="ko-KR" sz="2000" b="1" dirty="0">
                <a:solidFill>
                  <a:srgbClr val="000000"/>
                </a:solidFill>
                <a:latin typeface="Times New Roman" panose="02020603050405020304" pitchFamily="18" charset="0"/>
                <a:ea typeface="맑은 고딕" pitchFamily="50" charset="-127"/>
                <a:cs typeface="Times New Roman" panose="02020603050405020304" pitchFamily="18" charset="0"/>
              </a:rPr>
              <a:t> cm</a:t>
            </a:r>
            <a:r>
              <a:rPr kumimoji="1" lang="en-US" altLang="ko-KR" sz="2000" b="1"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2000" b="1" dirty="0">
                <a:solidFill>
                  <a:srgbClr val="000000"/>
                </a:solidFill>
                <a:latin typeface="Times New Roman" panose="02020603050405020304" pitchFamily="18" charset="0"/>
                <a:ea typeface="맑은 고딕" pitchFamily="50" charset="-127"/>
                <a:cs typeface="Times New Roman" panose="02020603050405020304" pitchFamily="18" charset="0"/>
              </a:rPr>
              <a:t> under visible light illumination.</a:t>
            </a:r>
          </a:p>
        </p:txBody>
      </p:sp>
    </p:spTree>
    <p:extLst>
      <p:ext uri="{BB962C8B-B14F-4D97-AF65-F5344CB8AC3E}">
        <p14:creationId xmlns:p14="http://schemas.microsoft.com/office/powerpoint/2010/main" val="2388846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3846810" y="636588"/>
            <a:ext cx="4968552" cy="2376264"/>
          </a:xfrm>
          <a:prstGeom prst="rect">
            <a:avLst/>
          </a:prstGeom>
          <a:noFill/>
          <a:ln w="9525">
            <a:noFill/>
            <a:miter lim="800000"/>
            <a:headEnd/>
            <a:tailEnd/>
          </a:ln>
        </p:spPr>
      </p:pic>
      <p:sp>
        <p:nvSpPr>
          <p:cNvPr id="15" name="직사각형 14"/>
          <p:cNvSpPr/>
          <p:nvPr/>
        </p:nvSpPr>
        <p:spPr>
          <a:xfrm>
            <a:off x="239254" y="3349433"/>
            <a:ext cx="8725359" cy="3293209"/>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Catalase, an enzyme that is commonly employed to reduce the damaging effects due to </a:t>
            </a:r>
            <a:r>
              <a:rPr kumimoji="1" lang="en-US" altLang="ko-KR" sz="1600" dirty="0" smtClean="0">
                <a:solidFill>
                  <a:srgbClr val="000000"/>
                </a:solidFill>
                <a:latin typeface="Times New Roman" panose="02020603050405020304" pitchFamily="18" charset="0"/>
                <a:ea typeface="맑은 고딕" pitchFamily="50" charset="-127"/>
                <a:cs typeface="Times New Roman" panose="02020603050405020304" pitchFamily="18" charset="0"/>
              </a:rPr>
              <a:t>reactive </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oxygen species production by biocatalysts, was incorporated in the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bioanodes</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Immobilized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thylakoids</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 </a:t>
            </a: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no </a:t>
            </a:r>
            <a:r>
              <a:rPr kumimoji="1" lang="en-US" altLang="ko-KR" sz="1600" dirty="0" err="1">
                <a:solidFill>
                  <a:srgbClr val="0000FF"/>
                </a:solidFill>
                <a:latin typeface="Times New Roman" panose="02020603050405020304" pitchFamily="18" charset="0"/>
                <a:ea typeface="맑은 고딕" pitchFamily="50" charset="-127"/>
                <a:cs typeface="Times New Roman" panose="02020603050405020304" pitchFamily="18" charset="0"/>
              </a:rPr>
              <a:t>catalase</a:t>
            </a: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 </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 Stability of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thylakoid</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during </a:t>
            </a: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10 minutes</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Immobilized thylakoids ( </a:t>
            </a: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catalase</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 : Stability of thylakoid during </a:t>
            </a: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30 minutes </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and then </a:t>
            </a:r>
            <a:r>
              <a:rPr kumimoji="1" lang="en-US" altLang="ko-KR" sz="1600" dirty="0" smtClean="0">
                <a:solidFill>
                  <a:srgbClr val="000000"/>
                </a:solidFill>
                <a:latin typeface="Times New Roman" panose="02020603050405020304" pitchFamily="18" charset="0"/>
                <a:ea typeface="맑은 고딕" pitchFamily="50" charset="-127"/>
                <a:cs typeface="Times New Roman" panose="02020603050405020304" pitchFamily="18" charset="0"/>
              </a:rPr>
              <a:t>gradually decreased </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to 50% activity after 2 hours.</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Thylakoids with no catalase produced 1.2 ± 0.4 </a:t>
            </a:r>
            <a:r>
              <a:rPr kumimoji="1" lang="en-US" altLang="ko-KR" sz="1600" dirty="0" err="1">
                <a:solidFill>
                  <a:srgbClr val="0000FF"/>
                </a:solidFill>
                <a:latin typeface="Times New Roman" panose="02020603050405020304" pitchFamily="18" charset="0"/>
                <a:ea typeface="맑은 고딕" pitchFamily="50" charset="-127"/>
                <a:cs typeface="Times New Roman" panose="02020603050405020304" pitchFamily="18" charset="0"/>
              </a:rPr>
              <a:t>mmol</a:t>
            </a: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/min </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while</a:t>
            </a: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 thylakoids immobilized with catalase showed </a:t>
            </a:r>
            <a:r>
              <a:rPr kumimoji="1" lang="en-US" altLang="ko-KR" sz="1600" dirty="0" smtClean="0">
                <a:solidFill>
                  <a:srgbClr val="0000FF"/>
                </a:solidFill>
                <a:latin typeface="Times New Roman" panose="02020603050405020304" pitchFamily="18" charset="0"/>
                <a:ea typeface="맑은 고딕" pitchFamily="50" charset="-127"/>
                <a:cs typeface="Times New Roman" panose="02020603050405020304" pitchFamily="18" charset="0"/>
              </a:rPr>
              <a:t>no detectable </a:t>
            </a:r>
            <a:r>
              <a:rPr kumimoji="1" lang="en-US" altLang="ko-KR" sz="1600" dirty="0">
                <a:solidFill>
                  <a:srgbClr val="0000FF"/>
                </a:solidFill>
                <a:latin typeface="Times New Roman" panose="02020603050405020304" pitchFamily="18" charset="0"/>
                <a:ea typeface="맑은 고딕" pitchFamily="50" charset="-127"/>
                <a:cs typeface="Times New Roman" panose="02020603050405020304" pitchFamily="18" charset="0"/>
              </a:rPr>
              <a:t>peroxide generation</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indicating that the peroxide is being consumed by the catalase.</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FF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smtClean="0">
                <a:solidFill>
                  <a:srgbClr val="FF0000"/>
                </a:solidFill>
                <a:latin typeface="Times New Roman" panose="02020603050405020304" pitchFamily="18" charset="0"/>
                <a:ea typeface="맑은 고딕" pitchFamily="50" charset="-127"/>
                <a:cs typeface="Times New Roman" panose="02020603050405020304" pitchFamily="18" charset="0"/>
              </a:rPr>
              <a:t>These </a:t>
            </a:r>
            <a:r>
              <a:rPr kumimoji="1" lang="en-US" altLang="ko-KR" sz="1600" dirty="0">
                <a:solidFill>
                  <a:srgbClr val="FF0000"/>
                </a:solidFill>
                <a:latin typeface="Times New Roman" panose="02020603050405020304" pitchFamily="18" charset="0"/>
                <a:ea typeface="맑은 고딕" pitchFamily="50" charset="-127"/>
                <a:cs typeface="Times New Roman" panose="02020603050405020304" pitchFamily="18" charset="0"/>
              </a:rPr>
              <a:t>results indicate that the addition of catalase does increase the stability of the thylakoids</a:t>
            </a:r>
            <a:r>
              <a:rPr kumimoji="1" lang="en-US" altLang="ko-KR" sz="1600" dirty="0" smtClean="0">
                <a:solidFill>
                  <a:srgbClr val="FF0000"/>
                </a:solidFill>
                <a:latin typeface="Times New Roman" panose="02020603050405020304" pitchFamily="18" charset="0"/>
                <a:ea typeface="맑은 고딕" pitchFamily="50" charset="-127"/>
                <a:cs typeface="Times New Roman" panose="02020603050405020304" pitchFamily="18" charset="0"/>
              </a:rPr>
              <a:t>.</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17" name="Rectangle 6"/>
          <p:cNvSpPr>
            <a:spLocks noChangeArrowheads="1"/>
          </p:cNvSpPr>
          <p:nvPr/>
        </p:nvSpPr>
        <p:spPr bwMode="auto">
          <a:xfrm>
            <a:off x="500034"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18" name="그림 12" descr="번짐버튼B.png"/>
          <p:cNvPicPr>
            <a:picLocks noChangeAspect="1"/>
          </p:cNvPicPr>
          <p:nvPr/>
        </p:nvPicPr>
        <p:blipFill>
          <a:blip r:embed="rId4" cstate="print"/>
          <a:srcRect/>
          <a:stretch>
            <a:fillRect/>
          </a:stretch>
        </p:blipFill>
        <p:spPr bwMode="auto">
          <a:xfrm>
            <a:off x="467544" y="285750"/>
            <a:ext cx="314325" cy="314325"/>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390426" y="1409357"/>
            <a:ext cx="3028950" cy="1296144"/>
          </a:xfrm>
          <a:prstGeom prst="rect">
            <a:avLst/>
          </a:prstGeom>
          <a:noFill/>
          <a:ln w="9525">
            <a:solidFill>
              <a:srgbClr val="0000FF"/>
            </a:solidFill>
            <a:miter lim="800000"/>
            <a:headEnd/>
            <a:tailEnd/>
          </a:ln>
        </p:spPr>
      </p:pic>
    </p:spTree>
    <p:extLst>
      <p:ext uri="{BB962C8B-B14F-4D97-AF65-F5344CB8AC3E}">
        <p14:creationId xmlns:p14="http://schemas.microsoft.com/office/powerpoint/2010/main" val="3479269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500034"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467544" y="285750"/>
            <a:ext cx="314325" cy="314325"/>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35496" y="836712"/>
            <a:ext cx="4968552" cy="4392488"/>
          </a:xfrm>
          <a:prstGeom prst="rect">
            <a:avLst/>
          </a:prstGeom>
          <a:noFill/>
          <a:ln w="9525">
            <a:noFill/>
            <a:miter lim="800000"/>
            <a:headEnd/>
            <a:tailEnd/>
          </a:ln>
        </p:spPr>
      </p:pic>
      <p:sp>
        <p:nvSpPr>
          <p:cNvPr id="11" name="직사각형 10"/>
          <p:cNvSpPr/>
          <p:nvPr/>
        </p:nvSpPr>
        <p:spPr>
          <a:xfrm>
            <a:off x="1763688" y="980728"/>
            <a:ext cx="3201902" cy="276999"/>
          </a:xfrm>
          <a:prstGeom prst="rect">
            <a:avLst/>
          </a:prstGeom>
        </p:spPr>
        <p:txBody>
          <a:bodyPr wrap="none">
            <a:spAutoFit/>
          </a:bodyPr>
          <a:lstStyle/>
          <a:p>
            <a:pPr fontAlgn="base">
              <a:spcBef>
                <a:spcPct val="0"/>
              </a:spcBef>
              <a:spcAft>
                <a:spcPct val="0"/>
              </a:spcAft>
            </a:pPr>
            <a:r>
              <a:rPr kumimoji="1" lang="en-US" altLang="ko-KR" sz="1200" b="1" dirty="0">
                <a:solidFill>
                  <a:srgbClr val="FF0000"/>
                </a:solidFill>
                <a:latin typeface="맑은 고딕" pitchFamily="50" charset="-127"/>
                <a:ea typeface="맑은 고딕" pitchFamily="50" charset="-127"/>
              </a:rPr>
              <a:t>Photocurrent approximately 150 </a:t>
            </a:r>
            <a:r>
              <a:rPr kumimoji="1" lang="en-US" altLang="ko-KR" sz="1200" b="1" dirty="0" err="1">
                <a:solidFill>
                  <a:srgbClr val="FF0000"/>
                </a:solidFill>
                <a:latin typeface="맑은 고딕" pitchFamily="50" charset="-127"/>
                <a:ea typeface="맑은 고딕" pitchFamily="50" charset="-127"/>
              </a:rPr>
              <a:t>nA</a:t>
            </a:r>
            <a:r>
              <a:rPr kumimoji="1" lang="en-US" altLang="ko-KR" sz="1200" b="1" dirty="0">
                <a:solidFill>
                  <a:srgbClr val="FF0000"/>
                </a:solidFill>
                <a:latin typeface="맑은 고딕" pitchFamily="50" charset="-127"/>
                <a:ea typeface="맑은 고딕" pitchFamily="50" charset="-127"/>
              </a:rPr>
              <a:t>/cm</a:t>
            </a:r>
            <a:r>
              <a:rPr kumimoji="1" lang="en-US" altLang="ko-KR" sz="1200" b="1" baseline="30000" dirty="0">
                <a:solidFill>
                  <a:srgbClr val="FF0000"/>
                </a:solidFill>
                <a:latin typeface="맑은 고딕" pitchFamily="50" charset="-127"/>
                <a:ea typeface="맑은 고딕" pitchFamily="50" charset="-127"/>
              </a:rPr>
              <a:t>2</a:t>
            </a:r>
            <a:endParaRPr kumimoji="1" lang="ko-KR" altLang="en-US" sz="1200" b="1" baseline="30000" dirty="0">
              <a:solidFill>
                <a:srgbClr val="FF0000"/>
              </a:solidFill>
              <a:latin typeface="맑은 고딕" pitchFamily="50" charset="-127"/>
              <a:ea typeface="맑은 고딕" pitchFamily="50" charset="-127"/>
            </a:endParaRPr>
          </a:p>
        </p:txBody>
      </p:sp>
      <p:sp>
        <p:nvSpPr>
          <p:cNvPr id="12" name="직사각형 11"/>
          <p:cNvSpPr/>
          <p:nvPr/>
        </p:nvSpPr>
        <p:spPr>
          <a:xfrm>
            <a:off x="1480476" y="1412776"/>
            <a:ext cx="697627" cy="246221"/>
          </a:xfrm>
          <a:prstGeom prst="rect">
            <a:avLst/>
          </a:prstGeom>
        </p:spPr>
        <p:txBody>
          <a:bodyPr wrap="none">
            <a:spAutoFit/>
          </a:bodyPr>
          <a:lstStyle/>
          <a:p>
            <a:pPr fontAlgn="base">
              <a:spcBef>
                <a:spcPct val="0"/>
              </a:spcBef>
              <a:spcAft>
                <a:spcPct val="0"/>
              </a:spcAft>
            </a:pPr>
            <a:r>
              <a:rPr kumimoji="1" lang="en-US" altLang="ko-KR" sz="1000" b="1" dirty="0">
                <a:solidFill>
                  <a:srgbClr val="0000FF"/>
                </a:solidFill>
                <a:latin typeface="맑은 고딕" pitchFamily="50" charset="-127"/>
                <a:ea typeface="맑은 고딕" pitchFamily="50" charset="-127"/>
              </a:rPr>
              <a:t>Light on</a:t>
            </a:r>
            <a:endParaRPr kumimoji="1" lang="ko-KR" altLang="en-US" sz="1000" b="1" dirty="0">
              <a:solidFill>
                <a:srgbClr val="0000FF"/>
              </a:solidFill>
              <a:latin typeface="맑은 고딕" pitchFamily="50" charset="-127"/>
              <a:ea typeface="맑은 고딕" pitchFamily="50" charset="-127"/>
            </a:endParaRPr>
          </a:p>
        </p:txBody>
      </p:sp>
      <p:sp>
        <p:nvSpPr>
          <p:cNvPr id="14" name="직사각형 13"/>
          <p:cNvSpPr/>
          <p:nvPr/>
        </p:nvSpPr>
        <p:spPr>
          <a:xfrm>
            <a:off x="2200556" y="1526595"/>
            <a:ext cx="715260" cy="246221"/>
          </a:xfrm>
          <a:prstGeom prst="rect">
            <a:avLst/>
          </a:prstGeom>
        </p:spPr>
        <p:txBody>
          <a:bodyPr wrap="none">
            <a:spAutoFit/>
          </a:bodyPr>
          <a:lstStyle/>
          <a:p>
            <a:pPr fontAlgn="base">
              <a:spcBef>
                <a:spcPct val="0"/>
              </a:spcBef>
              <a:spcAft>
                <a:spcPct val="0"/>
              </a:spcAft>
            </a:pPr>
            <a:r>
              <a:rPr kumimoji="1" lang="en-US" altLang="ko-KR" sz="1000" b="1" dirty="0">
                <a:solidFill>
                  <a:srgbClr val="0000FF"/>
                </a:solidFill>
                <a:latin typeface="맑은 고딕" pitchFamily="50" charset="-127"/>
                <a:ea typeface="맑은 고딕" pitchFamily="50" charset="-127"/>
              </a:rPr>
              <a:t>Light off</a:t>
            </a:r>
            <a:endParaRPr kumimoji="1" lang="ko-KR" altLang="en-US" sz="1000" b="1" dirty="0">
              <a:solidFill>
                <a:srgbClr val="0000FF"/>
              </a:solidFill>
              <a:latin typeface="맑은 고딕" pitchFamily="50" charset="-127"/>
              <a:ea typeface="맑은 고딕" pitchFamily="50" charset="-127"/>
            </a:endParaRPr>
          </a:p>
        </p:txBody>
      </p:sp>
      <p:sp>
        <p:nvSpPr>
          <p:cNvPr id="16" name="직사각형 15"/>
          <p:cNvSpPr/>
          <p:nvPr/>
        </p:nvSpPr>
        <p:spPr>
          <a:xfrm>
            <a:off x="5220072" y="3121223"/>
            <a:ext cx="2773003" cy="307777"/>
          </a:xfrm>
          <a:prstGeom prst="rect">
            <a:avLst/>
          </a:prstGeom>
        </p:spPr>
        <p:txBody>
          <a:bodyPr wrap="none">
            <a:spAutoFit/>
          </a:bodyPr>
          <a:lstStyle/>
          <a:p>
            <a:pPr fontAlgn="base">
              <a:spcBef>
                <a:spcPct val="0"/>
              </a:spcBef>
              <a:spcAft>
                <a:spcPct val="0"/>
              </a:spcAft>
            </a:pPr>
            <a:r>
              <a:rPr kumimoji="1" lang="en-US" altLang="ko-KR" sz="1400" b="1" dirty="0" err="1">
                <a:solidFill>
                  <a:srgbClr val="000000"/>
                </a:solidFill>
                <a:latin typeface="맑은 고딕" pitchFamily="50" charset="-127"/>
                <a:ea typeface="맑은 고딕" pitchFamily="50" charset="-127"/>
              </a:rPr>
              <a:t>Thylakoid</a:t>
            </a:r>
            <a:r>
              <a:rPr kumimoji="1" lang="en-US" altLang="ko-KR" sz="1400" b="1" dirty="0">
                <a:solidFill>
                  <a:srgbClr val="000000"/>
                </a:solidFill>
                <a:latin typeface="맑은 고딕" pitchFamily="50" charset="-127"/>
                <a:ea typeface="맑은 고딕" pitchFamily="50" charset="-127"/>
              </a:rPr>
              <a:t>-modified electrode </a:t>
            </a:r>
            <a:endParaRPr kumimoji="1" lang="ko-KR" altLang="en-US" sz="1400" b="1" dirty="0">
              <a:solidFill>
                <a:srgbClr val="000000"/>
              </a:solidFill>
              <a:latin typeface="맑은 고딕" pitchFamily="50" charset="-127"/>
              <a:ea typeface="맑은 고딕" pitchFamily="50" charset="-127"/>
            </a:endParaRPr>
          </a:p>
        </p:txBody>
      </p:sp>
      <p:sp>
        <p:nvSpPr>
          <p:cNvPr id="17" name="직사각형 16"/>
          <p:cNvSpPr/>
          <p:nvPr/>
        </p:nvSpPr>
        <p:spPr>
          <a:xfrm>
            <a:off x="5220072" y="3481263"/>
            <a:ext cx="4067944" cy="307777"/>
          </a:xfrm>
          <a:prstGeom prst="rect">
            <a:avLst/>
          </a:prstGeom>
        </p:spPr>
        <p:txBody>
          <a:bodyPr wrap="square">
            <a:spAutoFit/>
          </a:bodyPr>
          <a:lstStyle/>
          <a:p>
            <a:pPr fontAlgn="base">
              <a:spcBef>
                <a:spcPct val="0"/>
              </a:spcBef>
              <a:spcAft>
                <a:spcPct val="0"/>
              </a:spcAft>
            </a:pPr>
            <a:r>
              <a:rPr kumimoji="1" lang="en-US" altLang="ko-KR" sz="1400" b="1" dirty="0">
                <a:solidFill>
                  <a:srgbClr val="FFFFFF">
                    <a:lumMod val="50000"/>
                  </a:srgbClr>
                </a:solidFill>
                <a:latin typeface="맑은 고딕" pitchFamily="50" charset="-127"/>
                <a:ea typeface="맑은 고딕" pitchFamily="50" charset="-127"/>
              </a:rPr>
              <a:t>Electrodes modified with </a:t>
            </a:r>
            <a:r>
              <a:rPr kumimoji="1" lang="en-US" altLang="ko-KR" sz="1400" b="1" dirty="0" err="1">
                <a:solidFill>
                  <a:srgbClr val="FFFFFF">
                    <a:lumMod val="50000"/>
                  </a:srgbClr>
                </a:solidFill>
                <a:latin typeface="맑은 고딕" pitchFamily="50" charset="-127"/>
                <a:ea typeface="맑은 고딕" pitchFamily="50" charset="-127"/>
              </a:rPr>
              <a:t>catalase</a:t>
            </a:r>
            <a:r>
              <a:rPr kumimoji="1" lang="en-US" altLang="ko-KR" sz="1400" b="1" dirty="0">
                <a:solidFill>
                  <a:srgbClr val="FFFFFF">
                    <a:lumMod val="50000"/>
                  </a:srgbClr>
                </a:solidFill>
                <a:latin typeface="맑은 고딕" pitchFamily="50" charset="-127"/>
                <a:ea typeface="맑은 고딕" pitchFamily="50" charset="-127"/>
              </a:rPr>
              <a:t> and TMOS</a:t>
            </a:r>
            <a:endParaRPr kumimoji="1" lang="ko-KR" altLang="en-US" sz="1400" b="1" dirty="0">
              <a:solidFill>
                <a:srgbClr val="FFFFFF">
                  <a:lumMod val="50000"/>
                </a:srgbClr>
              </a:solidFill>
              <a:latin typeface="맑은 고딕" pitchFamily="50" charset="-127"/>
              <a:ea typeface="맑은 고딕" pitchFamily="50" charset="-127"/>
            </a:endParaRPr>
          </a:p>
        </p:txBody>
      </p:sp>
      <p:cxnSp>
        <p:nvCxnSpPr>
          <p:cNvPr id="19" name="직선 화살표 연결선 18"/>
          <p:cNvCxnSpPr>
            <a:stCxn id="16" idx="1"/>
          </p:cNvCxnSpPr>
          <p:nvPr/>
        </p:nvCxnSpPr>
        <p:spPr>
          <a:xfrm flipH="1">
            <a:off x="4716016" y="3275112"/>
            <a:ext cx="504056" cy="13414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p:cNvCxnSpPr>
            <a:stCxn id="17" idx="1"/>
          </p:cNvCxnSpPr>
          <p:nvPr/>
        </p:nvCxnSpPr>
        <p:spPr>
          <a:xfrm flipH="1">
            <a:off x="4788024" y="3635152"/>
            <a:ext cx="432048" cy="6213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2" name="직사각형 21"/>
          <p:cNvSpPr/>
          <p:nvPr/>
        </p:nvSpPr>
        <p:spPr>
          <a:xfrm>
            <a:off x="323528" y="5805264"/>
            <a:ext cx="8496944" cy="338554"/>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Amperometric</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measurements were conducted by measuring the current at 0.3 V vs. SCE</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Tree>
    <p:extLst>
      <p:ext uri="{BB962C8B-B14F-4D97-AF65-F5344CB8AC3E}">
        <p14:creationId xmlns:p14="http://schemas.microsoft.com/office/powerpoint/2010/main" val="2656704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500034"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467544" y="285750"/>
            <a:ext cx="314325" cy="314325"/>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179512" y="836712"/>
            <a:ext cx="4032448" cy="3888432"/>
          </a:xfrm>
          <a:prstGeom prst="rect">
            <a:avLst/>
          </a:prstGeom>
          <a:noFill/>
          <a:ln w="9525">
            <a:noFill/>
            <a:miter lim="800000"/>
            <a:headEnd/>
            <a:tailEnd/>
          </a:ln>
        </p:spPr>
      </p:pic>
      <p:pic>
        <p:nvPicPr>
          <p:cNvPr id="11" name="Picture 3"/>
          <p:cNvPicPr>
            <a:picLocks noChangeAspect="1" noChangeArrowheads="1"/>
          </p:cNvPicPr>
          <p:nvPr/>
        </p:nvPicPr>
        <p:blipFill>
          <a:blip r:embed="rId5" cstate="print"/>
          <a:srcRect/>
          <a:stretch>
            <a:fillRect/>
          </a:stretch>
        </p:blipFill>
        <p:spPr bwMode="auto">
          <a:xfrm>
            <a:off x="94118" y="4869160"/>
            <a:ext cx="3851920" cy="1800200"/>
          </a:xfrm>
          <a:prstGeom prst="rect">
            <a:avLst/>
          </a:prstGeom>
          <a:noFill/>
          <a:ln w="9525">
            <a:solidFill>
              <a:srgbClr val="0000FF"/>
            </a:solidFill>
            <a:miter lim="800000"/>
            <a:headEnd/>
            <a:tailEnd/>
          </a:ln>
        </p:spPr>
      </p:pic>
      <p:sp>
        <p:nvSpPr>
          <p:cNvPr id="12" name="직사각형 11"/>
          <p:cNvSpPr/>
          <p:nvPr/>
        </p:nvSpPr>
        <p:spPr>
          <a:xfrm>
            <a:off x="3970924" y="5157192"/>
            <a:ext cx="5148190" cy="1569660"/>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The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thylakoid</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-modified electrodes were connected to an air-breathing platinum cathode separated by a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Nafion</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membrane and the resulting bio-solar cells were tested.</a:t>
            </a:r>
          </a:p>
          <a:p>
            <a:pPr marL="285750" indent="-285750"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The average open circuit voltage (OCV) was 0.46 ± 0.03 V.</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14" name="직사각형 13"/>
          <p:cNvSpPr/>
          <p:nvPr/>
        </p:nvSpPr>
        <p:spPr>
          <a:xfrm>
            <a:off x="1312514" y="1185177"/>
            <a:ext cx="788999" cy="276999"/>
          </a:xfrm>
          <a:prstGeom prst="rect">
            <a:avLst/>
          </a:prstGeom>
        </p:spPr>
        <p:txBody>
          <a:bodyPr wrap="none">
            <a:spAutoFit/>
          </a:bodyPr>
          <a:lstStyle/>
          <a:p>
            <a:pPr fontAlgn="base">
              <a:spcBef>
                <a:spcPct val="0"/>
              </a:spcBef>
              <a:spcAft>
                <a:spcPct val="0"/>
              </a:spcAft>
            </a:pPr>
            <a:r>
              <a:rPr kumimoji="1" lang="en-US" altLang="ko-KR" sz="1200" b="1" dirty="0" err="1">
                <a:solidFill>
                  <a:srgbClr val="0000FF"/>
                </a:solidFill>
                <a:latin typeface="맑은 고딕" pitchFamily="50" charset="-127"/>
                <a:ea typeface="맑은 고딕" pitchFamily="50" charset="-127"/>
              </a:rPr>
              <a:t>Catalase</a:t>
            </a:r>
            <a:endParaRPr kumimoji="1" lang="ko-KR" altLang="en-US" sz="1200" b="1" dirty="0">
              <a:solidFill>
                <a:srgbClr val="0000FF"/>
              </a:solidFill>
              <a:latin typeface="맑은 고딕" pitchFamily="50" charset="-127"/>
              <a:ea typeface="맑은 고딕" pitchFamily="50" charset="-127"/>
            </a:endParaRPr>
          </a:p>
        </p:txBody>
      </p:sp>
      <p:sp>
        <p:nvSpPr>
          <p:cNvPr id="15" name="직사각형 14"/>
          <p:cNvSpPr/>
          <p:nvPr/>
        </p:nvSpPr>
        <p:spPr>
          <a:xfrm>
            <a:off x="1127191" y="1492954"/>
            <a:ext cx="1039067" cy="276999"/>
          </a:xfrm>
          <a:prstGeom prst="rect">
            <a:avLst/>
          </a:prstGeom>
        </p:spPr>
        <p:txBody>
          <a:bodyPr wrap="none">
            <a:spAutoFit/>
          </a:bodyPr>
          <a:lstStyle/>
          <a:p>
            <a:pPr fontAlgn="base">
              <a:spcBef>
                <a:spcPct val="0"/>
              </a:spcBef>
              <a:spcAft>
                <a:spcPct val="0"/>
              </a:spcAft>
            </a:pPr>
            <a:r>
              <a:rPr kumimoji="1" lang="en-US" altLang="ko-KR" sz="1200" b="1" dirty="0">
                <a:solidFill>
                  <a:srgbClr val="FF0000"/>
                </a:solidFill>
                <a:latin typeface="맑은 고딕" pitchFamily="50" charset="-127"/>
                <a:ea typeface="맑은 고딕" pitchFamily="50" charset="-127"/>
              </a:rPr>
              <a:t>No </a:t>
            </a:r>
            <a:r>
              <a:rPr kumimoji="1" lang="en-US" altLang="ko-KR" sz="1200" b="1" dirty="0" err="1">
                <a:solidFill>
                  <a:srgbClr val="FF0000"/>
                </a:solidFill>
                <a:latin typeface="맑은 고딕" pitchFamily="50" charset="-127"/>
                <a:ea typeface="맑은 고딕" pitchFamily="50" charset="-127"/>
              </a:rPr>
              <a:t>catalase</a:t>
            </a:r>
            <a:endParaRPr kumimoji="1" lang="ko-KR" altLang="en-US" sz="1200" b="1" dirty="0">
              <a:solidFill>
                <a:srgbClr val="FF0000"/>
              </a:solidFill>
              <a:latin typeface="맑은 고딕" pitchFamily="50" charset="-127"/>
              <a:ea typeface="맑은 고딕" pitchFamily="50" charset="-127"/>
            </a:endParaRPr>
          </a:p>
        </p:txBody>
      </p:sp>
      <p:sp>
        <p:nvSpPr>
          <p:cNvPr id="16" name="왼쪽 중괄호 15"/>
          <p:cNvSpPr/>
          <p:nvPr/>
        </p:nvSpPr>
        <p:spPr>
          <a:xfrm>
            <a:off x="2123728" y="1196752"/>
            <a:ext cx="72008" cy="216024"/>
          </a:xfrm>
          <a:prstGeom prst="leftBrace">
            <a:avLst/>
          </a:prstGeom>
          <a:ln w="127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kumimoji="1" lang="ko-KR" altLang="en-US" dirty="0">
              <a:solidFill>
                <a:srgbClr val="0000FF"/>
              </a:solidFill>
            </a:endParaRPr>
          </a:p>
        </p:txBody>
      </p:sp>
      <p:sp>
        <p:nvSpPr>
          <p:cNvPr id="17" name="왼쪽 중괄호 16"/>
          <p:cNvSpPr/>
          <p:nvPr/>
        </p:nvSpPr>
        <p:spPr>
          <a:xfrm>
            <a:off x="2123728" y="1556792"/>
            <a:ext cx="72008" cy="216024"/>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kumimoji="1" lang="ko-KR" altLang="en-US">
              <a:solidFill>
                <a:srgbClr val="000000"/>
              </a:solidFill>
            </a:endParaRPr>
          </a:p>
        </p:txBody>
      </p:sp>
      <p:pic>
        <p:nvPicPr>
          <p:cNvPr id="5123" name="Picture 3"/>
          <p:cNvPicPr>
            <a:picLocks noChangeAspect="1" noChangeArrowheads="1"/>
          </p:cNvPicPr>
          <p:nvPr/>
        </p:nvPicPr>
        <p:blipFill>
          <a:blip r:embed="rId6" cstate="print"/>
          <a:srcRect/>
          <a:stretch>
            <a:fillRect/>
          </a:stretch>
        </p:blipFill>
        <p:spPr bwMode="auto">
          <a:xfrm>
            <a:off x="4427984" y="1052736"/>
            <a:ext cx="4234070" cy="4104456"/>
          </a:xfrm>
          <a:prstGeom prst="rect">
            <a:avLst/>
          </a:prstGeom>
          <a:noFill/>
          <a:ln w="9525">
            <a:noFill/>
            <a:miter lim="800000"/>
            <a:headEnd/>
            <a:tailEnd/>
          </a:ln>
        </p:spPr>
      </p:pic>
      <p:sp>
        <p:nvSpPr>
          <p:cNvPr id="18" name="직사각형 17"/>
          <p:cNvSpPr/>
          <p:nvPr/>
        </p:nvSpPr>
        <p:spPr>
          <a:xfrm>
            <a:off x="2051720" y="1988840"/>
            <a:ext cx="1728192" cy="954107"/>
          </a:xfrm>
          <a:prstGeom prst="rect">
            <a:avLst/>
          </a:prstGeom>
        </p:spPr>
        <p:txBody>
          <a:bodyPr wrap="square">
            <a:spAutoFit/>
          </a:bodyPr>
          <a:lstStyle/>
          <a:p>
            <a:pPr fontAlgn="base">
              <a:spcBef>
                <a:spcPct val="0"/>
              </a:spcBef>
              <a:spcAft>
                <a:spcPct val="0"/>
              </a:spcAft>
              <a:buFont typeface="Arial" pitchFamily="34" charset="0"/>
              <a:buChar char="•"/>
            </a:pPr>
            <a:r>
              <a:rPr kumimoji="1" lang="en-US" altLang="ko-KR" sz="800" b="1" dirty="0">
                <a:solidFill>
                  <a:srgbClr val="000000"/>
                </a:solidFill>
                <a:latin typeface="맑은 고딕" pitchFamily="50" charset="-127"/>
                <a:ea typeface="맑은 고딕" pitchFamily="50" charset="-127"/>
              </a:rPr>
              <a:t> Maximum current </a:t>
            </a:r>
          </a:p>
          <a:p>
            <a:pPr fontAlgn="base">
              <a:spcBef>
                <a:spcPct val="0"/>
              </a:spcBef>
              <a:spcAft>
                <a:spcPct val="0"/>
              </a:spcAft>
              <a:buFont typeface="Arial" pitchFamily="34" charset="0"/>
              <a:buChar char="•"/>
            </a:pPr>
            <a:endParaRPr kumimoji="1" lang="en-US" altLang="ko-KR" sz="800" b="1" dirty="0">
              <a:solidFill>
                <a:srgbClr val="000000"/>
              </a:solidFill>
              <a:latin typeface="맑은 고딕" pitchFamily="50" charset="-127"/>
              <a:ea typeface="맑은 고딕" pitchFamily="50" charset="-127"/>
            </a:endParaRPr>
          </a:p>
          <a:p>
            <a:pPr fontAlgn="base">
              <a:spcBef>
                <a:spcPct val="0"/>
              </a:spcBef>
              <a:spcAft>
                <a:spcPct val="0"/>
              </a:spcAft>
            </a:pPr>
            <a:r>
              <a:rPr kumimoji="1" lang="en-US" altLang="ko-KR" sz="800" b="1" dirty="0">
                <a:solidFill>
                  <a:srgbClr val="0000FF"/>
                </a:solidFill>
                <a:latin typeface="맑은 고딕" pitchFamily="50" charset="-127"/>
                <a:ea typeface="맑은 고딕" pitchFamily="50" charset="-127"/>
              </a:rPr>
              <a:t>First - </a:t>
            </a:r>
            <a:r>
              <a:rPr kumimoji="1" lang="el-GR" altLang="ko-KR" sz="800" b="1" dirty="0">
                <a:solidFill>
                  <a:srgbClr val="0000FF"/>
                </a:solidFill>
                <a:latin typeface="맑은 고딕" pitchFamily="50" charset="-127"/>
                <a:ea typeface="맑은 고딕" pitchFamily="50" charset="-127"/>
              </a:rPr>
              <a:t>2.14 ± 0.11 μ</a:t>
            </a:r>
            <a:r>
              <a:rPr kumimoji="1" lang="en-US" altLang="ko-KR" sz="800" b="1" dirty="0">
                <a:solidFill>
                  <a:srgbClr val="0000FF"/>
                </a:solidFill>
                <a:latin typeface="맑은 고딕" pitchFamily="50" charset="-127"/>
                <a:ea typeface="맑은 고딕" pitchFamily="50" charset="-127"/>
              </a:rPr>
              <a:t>A/cm</a:t>
            </a:r>
            <a:r>
              <a:rPr kumimoji="1" lang="en-US" altLang="ko-KR" sz="800" b="1" baseline="30000" dirty="0">
                <a:solidFill>
                  <a:srgbClr val="0000FF"/>
                </a:solidFill>
                <a:latin typeface="맑은 고딕" pitchFamily="50" charset="-127"/>
                <a:ea typeface="맑은 고딕" pitchFamily="50" charset="-127"/>
              </a:rPr>
              <a:t>2</a:t>
            </a:r>
            <a:r>
              <a:rPr kumimoji="1" lang="en-US" altLang="ko-KR" sz="800" b="1" dirty="0">
                <a:solidFill>
                  <a:srgbClr val="0000FF"/>
                </a:solidFill>
                <a:latin typeface="맑은 고딕" pitchFamily="50" charset="-127"/>
                <a:ea typeface="맑은 고딕" pitchFamily="50" charset="-127"/>
              </a:rPr>
              <a:t> </a:t>
            </a:r>
          </a:p>
          <a:p>
            <a:pPr fontAlgn="base">
              <a:spcBef>
                <a:spcPct val="0"/>
              </a:spcBef>
              <a:spcAft>
                <a:spcPct val="0"/>
              </a:spcAft>
            </a:pPr>
            <a:r>
              <a:rPr kumimoji="1" lang="en-US" altLang="ko-KR" sz="800" b="1" dirty="0" err="1">
                <a:solidFill>
                  <a:srgbClr val="0000FF"/>
                </a:solidFill>
                <a:latin typeface="맑은 고딕" pitchFamily="50" charset="-127"/>
                <a:ea typeface="맑은 고딕" pitchFamily="50" charset="-127"/>
              </a:rPr>
              <a:t>Seocond</a:t>
            </a:r>
            <a:r>
              <a:rPr kumimoji="1" lang="en-US" altLang="ko-KR" sz="800" b="1" dirty="0">
                <a:solidFill>
                  <a:srgbClr val="0000FF"/>
                </a:solidFill>
                <a:latin typeface="맑은 고딕" pitchFamily="50" charset="-127"/>
                <a:ea typeface="맑은 고딕" pitchFamily="50" charset="-127"/>
              </a:rPr>
              <a:t> - </a:t>
            </a:r>
            <a:r>
              <a:rPr kumimoji="1" lang="el-GR" altLang="ko-KR" sz="800" b="1" dirty="0">
                <a:solidFill>
                  <a:srgbClr val="0000FF"/>
                </a:solidFill>
                <a:latin typeface="맑은 고딕" pitchFamily="50" charset="-127"/>
                <a:ea typeface="맑은 고딕" pitchFamily="50" charset="-127"/>
              </a:rPr>
              <a:t>2.46 ± 0.10 μ</a:t>
            </a:r>
            <a:r>
              <a:rPr kumimoji="1" lang="en-US" altLang="ko-KR" sz="800" b="1" dirty="0">
                <a:solidFill>
                  <a:srgbClr val="0000FF"/>
                </a:solidFill>
                <a:latin typeface="맑은 고딕" pitchFamily="50" charset="-127"/>
                <a:ea typeface="맑은 고딕" pitchFamily="50" charset="-127"/>
              </a:rPr>
              <a:t>A/cm</a:t>
            </a:r>
            <a:r>
              <a:rPr kumimoji="1" lang="en-US" altLang="ko-KR" sz="800" b="1" baseline="30000" dirty="0">
                <a:solidFill>
                  <a:srgbClr val="0000FF"/>
                </a:solidFill>
                <a:latin typeface="맑은 고딕" pitchFamily="50" charset="-127"/>
                <a:ea typeface="맑은 고딕" pitchFamily="50" charset="-127"/>
              </a:rPr>
              <a:t>2</a:t>
            </a:r>
          </a:p>
          <a:p>
            <a:pPr fontAlgn="base">
              <a:spcBef>
                <a:spcPct val="0"/>
              </a:spcBef>
              <a:spcAft>
                <a:spcPct val="0"/>
              </a:spcAft>
            </a:pPr>
            <a:endParaRPr kumimoji="1" lang="en-US" altLang="ko-KR" sz="800" b="1" dirty="0">
              <a:solidFill>
                <a:srgbClr val="000000"/>
              </a:solidFill>
              <a:latin typeface="맑은 고딕" pitchFamily="50" charset="-127"/>
              <a:ea typeface="맑은 고딕" pitchFamily="50" charset="-127"/>
            </a:endParaRPr>
          </a:p>
          <a:p>
            <a:pPr fontAlgn="base">
              <a:spcBef>
                <a:spcPct val="0"/>
              </a:spcBef>
              <a:spcAft>
                <a:spcPct val="0"/>
              </a:spcAft>
            </a:pPr>
            <a:r>
              <a:rPr kumimoji="1" lang="en-US" altLang="ko-KR" sz="800" b="1" dirty="0">
                <a:solidFill>
                  <a:srgbClr val="FF0000"/>
                </a:solidFill>
                <a:latin typeface="맑은 고딕" pitchFamily="50" charset="-127"/>
                <a:ea typeface="맑은 고딕" pitchFamily="50" charset="-127"/>
              </a:rPr>
              <a:t>First - </a:t>
            </a:r>
            <a:r>
              <a:rPr kumimoji="1" lang="el-GR" altLang="ko-KR" sz="800" b="1" dirty="0">
                <a:solidFill>
                  <a:srgbClr val="FF0000"/>
                </a:solidFill>
                <a:latin typeface="맑은 고딕" pitchFamily="50" charset="-127"/>
                <a:ea typeface="맑은 고딕" pitchFamily="50" charset="-127"/>
              </a:rPr>
              <a:t>1.53 ± 0.13 μ</a:t>
            </a:r>
            <a:r>
              <a:rPr kumimoji="1" lang="en-US" altLang="ko-KR" sz="800" b="1" dirty="0">
                <a:solidFill>
                  <a:srgbClr val="FF0000"/>
                </a:solidFill>
                <a:latin typeface="맑은 고딕" pitchFamily="50" charset="-127"/>
                <a:ea typeface="맑은 고딕" pitchFamily="50" charset="-127"/>
              </a:rPr>
              <a:t>A/cm</a:t>
            </a:r>
            <a:r>
              <a:rPr kumimoji="1" lang="en-US" altLang="ko-KR" sz="800" b="1" baseline="30000" dirty="0">
                <a:solidFill>
                  <a:srgbClr val="FF0000"/>
                </a:solidFill>
                <a:latin typeface="맑은 고딕" pitchFamily="50" charset="-127"/>
                <a:ea typeface="맑은 고딕" pitchFamily="50" charset="-127"/>
              </a:rPr>
              <a:t>2</a:t>
            </a:r>
          </a:p>
          <a:p>
            <a:pPr fontAlgn="base">
              <a:spcBef>
                <a:spcPct val="0"/>
              </a:spcBef>
              <a:spcAft>
                <a:spcPct val="0"/>
              </a:spcAft>
            </a:pPr>
            <a:r>
              <a:rPr kumimoji="1" lang="en-US" altLang="ko-KR" sz="800" b="1" dirty="0" err="1">
                <a:solidFill>
                  <a:srgbClr val="FF0000"/>
                </a:solidFill>
                <a:latin typeface="맑은 고딕" pitchFamily="50" charset="-127"/>
                <a:ea typeface="맑은 고딕" pitchFamily="50" charset="-127"/>
              </a:rPr>
              <a:t>Seocond</a:t>
            </a:r>
            <a:r>
              <a:rPr kumimoji="1" lang="en-US" altLang="ko-KR" sz="800" b="1" dirty="0">
                <a:solidFill>
                  <a:srgbClr val="FF0000"/>
                </a:solidFill>
                <a:latin typeface="맑은 고딕" pitchFamily="50" charset="-127"/>
                <a:ea typeface="맑은 고딕" pitchFamily="50" charset="-127"/>
              </a:rPr>
              <a:t> - </a:t>
            </a:r>
            <a:r>
              <a:rPr kumimoji="1" lang="el-GR" altLang="ko-KR" sz="800" b="1" dirty="0">
                <a:solidFill>
                  <a:srgbClr val="FF0000"/>
                </a:solidFill>
                <a:latin typeface="맑은 고딕" pitchFamily="50" charset="-127"/>
                <a:ea typeface="맑은 고딕" pitchFamily="50" charset="-127"/>
              </a:rPr>
              <a:t>0.90 ± 0.14 μ</a:t>
            </a:r>
            <a:r>
              <a:rPr kumimoji="1" lang="en-US" altLang="ko-KR" sz="800" b="1" dirty="0">
                <a:solidFill>
                  <a:srgbClr val="FF0000"/>
                </a:solidFill>
                <a:latin typeface="맑은 고딕" pitchFamily="50" charset="-127"/>
                <a:ea typeface="맑은 고딕" pitchFamily="50" charset="-127"/>
              </a:rPr>
              <a:t>A/cm</a:t>
            </a:r>
            <a:r>
              <a:rPr kumimoji="1" lang="en-US" altLang="ko-KR" sz="800" b="1" baseline="30000" dirty="0">
                <a:solidFill>
                  <a:srgbClr val="FF0000"/>
                </a:solidFill>
                <a:latin typeface="맑은 고딕" pitchFamily="50" charset="-127"/>
                <a:ea typeface="맑은 고딕" pitchFamily="50" charset="-127"/>
              </a:rPr>
              <a:t>2</a:t>
            </a:r>
            <a:endParaRPr kumimoji="1" lang="ko-KR" altLang="en-US" sz="800" b="1" baseline="30000" dirty="0">
              <a:solidFill>
                <a:srgbClr val="FF0000"/>
              </a:solidFill>
              <a:latin typeface="맑은 고딕" pitchFamily="50" charset="-127"/>
              <a:ea typeface="맑은 고딕" pitchFamily="50" charset="-127"/>
            </a:endParaRPr>
          </a:p>
        </p:txBody>
      </p:sp>
      <p:sp>
        <p:nvSpPr>
          <p:cNvPr id="19" name="모서리가 둥근 직사각형 18"/>
          <p:cNvSpPr/>
          <p:nvPr/>
        </p:nvSpPr>
        <p:spPr>
          <a:xfrm>
            <a:off x="7164288" y="908720"/>
            <a:ext cx="1296144" cy="12961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Tree>
    <p:extLst>
      <p:ext uri="{BB962C8B-B14F-4D97-AF65-F5344CB8AC3E}">
        <p14:creationId xmlns:p14="http://schemas.microsoft.com/office/powerpoint/2010/main" val="64098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500034"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467544" y="285750"/>
            <a:ext cx="314325" cy="314325"/>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35495" y="1734065"/>
            <a:ext cx="3781450" cy="3749907"/>
          </a:xfrm>
          <a:prstGeom prst="rect">
            <a:avLst/>
          </a:prstGeom>
          <a:noFill/>
          <a:ln w="9525">
            <a:noFill/>
            <a:miter lim="800000"/>
            <a:headEnd/>
            <a:tailEnd/>
          </a:ln>
        </p:spPr>
      </p:pic>
      <p:pic>
        <p:nvPicPr>
          <p:cNvPr id="4" name="그림 3"/>
          <p:cNvPicPr>
            <a:picLocks noChangeAspect="1"/>
          </p:cNvPicPr>
          <p:nvPr/>
        </p:nvPicPr>
        <p:blipFill>
          <a:blip r:embed="rId5"/>
          <a:stretch>
            <a:fillRect/>
          </a:stretch>
        </p:blipFill>
        <p:spPr>
          <a:xfrm>
            <a:off x="3888953" y="1412776"/>
            <a:ext cx="5255047" cy="4392488"/>
          </a:xfrm>
          <a:prstGeom prst="rect">
            <a:avLst/>
          </a:prstGeom>
        </p:spPr>
      </p:pic>
      <p:sp>
        <p:nvSpPr>
          <p:cNvPr id="16" name="모서리가 둥근 직사각형 15"/>
          <p:cNvSpPr/>
          <p:nvPr/>
        </p:nvSpPr>
        <p:spPr>
          <a:xfrm>
            <a:off x="4032970" y="3284983"/>
            <a:ext cx="5011878" cy="648072"/>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7" name="모서리가 둥근 직사각형 16"/>
          <p:cNvSpPr/>
          <p:nvPr/>
        </p:nvSpPr>
        <p:spPr>
          <a:xfrm>
            <a:off x="4032970" y="3965809"/>
            <a:ext cx="5011878" cy="8293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Tree>
    <p:extLst>
      <p:ext uri="{BB962C8B-B14F-4D97-AF65-F5344CB8AC3E}">
        <p14:creationId xmlns:p14="http://schemas.microsoft.com/office/powerpoint/2010/main" val="1041453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500034"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C</a:t>
            </a:r>
            <a:r>
              <a:rPr kumimoji="1" lang="en-US" altLang="ko-KR" sz="2000" b="1"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onclusion.</a:t>
            </a:r>
            <a:endParaRPr kumimoji="1" lang="ko-KR" altLang="en-US"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571500" y="285750"/>
            <a:ext cx="314325" cy="314325"/>
          </a:xfrm>
          <a:prstGeom prst="rect">
            <a:avLst/>
          </a:prstGeom>
          <a:noFill/>
          <a:ln w="9525">
            <a:noFill/>
            <a:miter lim="800000"/>
            <a:headEnd/>
            <a:tailEnd/>
          </a:ln>
        </p:spPr>
      </p:pic>
      <p:sp>
        <p:nvSpPr>
          <p:cNvPr id="10" name="직사각형 9"/>
          <p:cNvSpPr/>
          <p:nvPr/>
        </p:nvSpPr>
        <p:spPr>
          <a:xfrm>
            <a:off x="338858" y="1536352"/>
            <a:ext cx="8441586" cy="4093428"/>
          </a:xfrm>
          <a:prstGeom prst="rect">
            <a:avLst/>
          </a:prstGeom>
        </p:spPr>
        <p:txBody>
          <a:bodyPr wrap="square">
            <a:spAutoFit/>
          </a:bodyPr>
          <a:lstStyle/>
          <a:p>
            <a:pPr algn="just" fontAlgn="base">
              <a:spcBef>
                <a:spcPct val="0"/>
              </a:spcBef>
              <a:spcAft>
                <a:spcPct val="0"/>
              </a:spcAft>
              <a:buFont typeface="Arial" pitchFamily="34" charset="0"/>
              <a:buChar char="•"/>
            </a:pP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Thylakoids were successfully entrapped in a vapor deposited silica matrix on a </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Toray </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carbon paper electrode to make an anode for a </a:t>
            </a:r>
            <a:r>
              <a:rPr kumimoji="1" lang="en-US" altLang="ko-KR" sz="2000" dirty="0" err="1">
                <a:solidFill>
                  <a:srgbClr val="000000"/>
                </a:solidFill>
                <a:latin typeface="Times New Roman" panose="02020603050405020304" pitchFamily="18" charset="0"/>
                <a:ea typeface="맑은 고딕" pitchFamily="50" charset="-127"/>
                <a:cs typeface="Times New Roman" panose="02020603050405020304" pitchFamily="18" charset="0"/>
              </a:rPr>
              <a:t>biosolar</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cell capable of direct </a:t>
            </a:r>
            <a:r>
              <a:rPr kumimoji="1" lang="en-US" altLang="ko-KR" sz="2000" dirty="0" err="1" smtClean="0">
                <a:solidFill>
                  <a:srgbClr val="000000"/>
                </a:solidFill>
                <a:latin typeface="Times New Roman" panose="02020603050405020304" pitchFamily="18" charset="0"/>
                <a:ea typeface="맑은 고딕" pitchFamily="50" charset="-127"/>
                <a:cs typeface="Times New Roman" panose="02020603050405020304" pitchFamily="18" charset="0"/>
              </a:rPr>
              <a:t>photobioelectrocatalysis</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a:t>
            </a:r>
          </a:p>
          <a:p>
            <a:pPr algn="just" fontAlgn="base">
              <a:spcBef>
                <a:spcPct val="0"/>
              </a:spcBef>
              <a:spcAft>
                <a:spcPct val="0"/>
              </a:spcAft>
              <a:buFont typeface="Arial" pitchFamily="34" charset="0"/>
              <a:buChar char="•"/>
            </a:pPr>
            <a:endPar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algn="just" fontAlgn="base">
              <a:spcBef>
                <a:spcPct val="0"/>
              </a:spcBef>
              <a:spcAft>
                <a:spcPct val="0"/>
              </a:spcAft>
              <a:buFont typeface="Arial" pitchFamily="34" charset="0"/>
              <a:buChar char="•"/>
            </a:pPr>
            <a:endPar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algn="just" fontAlgn="base">
              <a:spcBef>
                <a:spcPct val="0"/>
              </a:spcBef>
              <a:spcAft>
                <a:spcPct val="0"/>
              </a:spcAft>
              <a:buFont typeface="Arial" pitchFamily="34" charset="0"/>
              <a:buChar char="•"/>
            </a:pP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When combined with an air-breathing cathode, the cell was able to produce a </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maximum </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current density of 2.46 ± 0.10 </a:t>
            </a:r>
            <a:r>
              <a:rPr kumimoji="1" lang="en-US" altLang="ko-KR" sz="2000" dirty="0" err="1">
                <a:solidFill>
                  <a:srgbClr val="000000"/>
                </a:solidFill>
                <a:latin typeface="Times New Roman" panose="02020603050405020304" pitchFamily="18" charset="0"/>
                <a:ea typeface="맑은 고딕" pitchFamily="50" charset="-127"/>
                <a:cs typeface="Times New Roman" panose="02020603050405020304" pitchFamily="18" charset="0"/>
              </a:rPr>
              <a:t>μA</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/cm</a:t>
            </a:r>
            <a:r>
              <a:rPr kumimoji="1" lang="en-US" altLang="ko-KR" sz="20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with an open circuit voltage of 0.46 ± </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0.3 </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V.</a:t>
            </a:r>
          </a:p>
          <a:p>
            <a:pPr algn="just" fontAlgn="base">
              <a:spcBef>
                <a:spcPct val="0"/>
              </a:spcBef>
              <a:spcAft>
                <a:spcPct val="0"/>
              </a:spcAft>
              <a:buFont typeface="Arial" pitchFamily="34" charset="0"/>
              <a:buChar char="•"/>
            </a:pPr>
            <a:endPar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algn="just" fontAlgn="base">
              <a:spcBef>
                <a:spcPct val="0"/>
              </a:spcBef>
              <a:spcAft>
                <a:spcPct val="0"/>
              </a:spcAft>
              <a:buFont typeface="Arial" pitchFamily="34" charset="0"/>
              <a:buChar char="•"/>
            </a:pPr>
            <a:endPar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algn="just" fontAlgn="base">
              <a:spcBef>
                <a:spcPct val="0"/>
              </a:spcBef>
              <a:spcAft>
                <a:spcPct val="0"/>
              </a:spcAft>
              <a:buFont typeface="Arial" pitchFamily="34" charset="0"/>
              <a:buChar char="•"/>
            </a:pP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The current was not stable due to the formation of reactive oxygen species. The </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addition </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of the enzyme catalase to the anode corrected this problem allowing for a </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stable </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current density and extending the feasible lifetime of this bio-solar cell</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a:t>
            </a:r>
            <a:endParaRPr kumimoji="1" lang="ko-KR" altLang="en-US"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Tree>
    <p:extLst>
      <p:ext uri="{BB962C8B-B14F-4D97-AF65-F5344CB8AC3E}">
        <p14:creationId xmlns:p14="http://schemas.microsoft.com/office/powerpoint/2010/main" val="1448533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246032" y="835016"/>
            <a:ext cx="8786874" cy="800219"/>
          </a:xfrm>
          <a:prstGeom prst="rect">
            <a:avLst/>
          </a:prstGeom>
        </p:spPr>
        <p:txBody>
          <a:bodyPr wrap="square">
            <a:spAutoFit/>
          </a:bodyPr>
          <a:lstStyle/>
          <a:p>
            <a:pPr fontAlgn="base">
              <a:spcBef>
                <a:spcPct val="0"/>
              </a:spcBef>
              <a:spcAft>
                <a:spcPct val="0"/>
              </a:spcAft>
            </a:pPr>
            <a:r>
              <a:rPr kumimoji="1" lang="en-US" altLang="ko-KR" sz="2300" b="1" dirty="0">
                <a:solidFill>
                  <a:srgbClr val="000000"/>
                </a:solidFill>
                <a:latin typeface="맑은 고딕" pitchFamily="50" charset="-127"/>
                <a:ea typeface="맑은 고딕" pitchFamily="50" charset="-127"/>
              </a:rPr>
              <a:t>High photo-electrochemical activity of </a:t>
            </a:r>
            <a:r>
              <a:rPr kumimoji="1" lang="en-US" altLang="ko-KR" sz="2300" b="1" dirty="0" err="1">
                <a:solidFill>
                  <a:srgbClr val="000000"/>
                </a:solidFill>
                <a:latin typeface="맑은 고딕" pitchFamily="50" charset="-127"/>
                <a:ea typeface="맑은 고딕" pitchFamily="50" charset="-127"/>
              </a:rPr>
              <a:t>thylakoid</a:t>
            </a:r>
            <a:r>
              <a:rPr kumimoji="1" lang="en-US" altLang="ko-KR" sz="2300" b="1" dirty="0">
                <a:solidFill>
                  <a:srgbClr val="000000"/>
                </a:solidFill>
                <a:latin typeface="맑은 고딕" pitchFamily="50" charset="-127"/>
                <a:ea typeface="맑은 고딕" pitchFamily="50" charset="-127"/>
              </a:rPr>
              <a:t>–carbon </a:t>
            </a:r>
            <a:r>
              <a:rPr kumimoji="1" lang="en-US" altLang="ko-KR" sz="2300" b="1" dirty="0" err="1">
                <a:solidFill>
                  <a:srgbClr val="000000"/>
                </a:solidFill>
                <a:latin typeface="맑은 고딕" pitchFamily="50" charset="-127"/>
                <a:ea typeface="맑은 고딕" pitchFamily="50" charset="-127"/>
              </a:rPr>
              <a:t>nanotube</a:t>
            </a:r>
            <a:r>
              <a:rPr kumimoji="1" lang="en-US" altLang="ko-KR" sz="2300" b="1" dirty="0">
                <a:solidFill>
                  <a:srgbClr val="000000"/>
                </a:solidFill>
                <a:latin typeface="맑은 고딕" pitchFamily="50" charset="-127"/>
                <a:ea typeface="맑은 고딕" pitchFamily="50" charset="-127"/>
              </a:rPr>
              <a:t> composites for photosynthetic energy conversion†</a:t>
            </a:r>
            <a:endParaRPr kumimoji="1" lang="ko-KR" altLang="en-US" sz="2300" b="1" dirty="0">
              <a:solidFill>
                <a:srgbClr val="000000"/>
              </a:solidFill>
              <a:latin typeface="맑은 고딕" pitchFamily="50" charset="-127"/>
              <a:ea typeface="맑은 고딕" pitchFamily="50" charset="-127"/>
            </a:endParaRPr>
          </a:p>
        </p:txBody>
      </p:sp>
      <p:sp>
        <p:nvSpPr>
          <p:cNvPr id="2" name="직사각형 1"/>
          <p:cNvSpPr/>
          <p:nvPr/>
        </p:nvSpPr>
        <p:spPr>
          <a:xfrm>
            <a:off x="1883868" y="1797520"/>
            <a:ext cx="5333847" cy="261610"/>
          </a:xfrm>
          <a:prstGeom prst="rect">
            <a:avLst/>
          </a:prstGeom>
        </p:spPr>
        <p:txBody>
          <a:bodyPr wrap="square">
            <a:spAutoFit/>
          </a:bodyPr>
          <a:lstStyle/>
          <a:p>
            <a:r>
              <a:rPr lang="en-US" altLang="ko-KR" sz="1100" dirty="0">
                <a:latin typeface="Times New Roman" panose="02020603050405020304" pitchFamily="18" charset="0"/>
                <a:cs typeface="Times New Roman" panose="02020603050405020304" pitchFamily="18" charset="0"/>
              </a:rPr>
              <a:t>Jessica O. </a:t>
            </a:r>
            <a:r>
              <a:rPr lang="en-US" altLang="ko-KR" sz="1100" dirty="0" err="1">
                <a:latin typeface="Times New Roman" panose="02020603050405020304" pitchFamily="18" charset="0"/>
                <a:cs typeface="Times New Roman" panose="02020603050405020304" pitchFamily="18" charset="0"/>
              </a:rPr>
              <a:t>Calkins,</a:t>
            </a:r>
            <a:r>
              <a:rPr lang="en-US" altLang="ko-KR" sz="1100" baseline="30000" dirty="0" err="1">
                <a:latin typeface="Times New Roman" panose="02020603050405020304" pitchFamily="18" charset="0"/>
                <a:cs typeface="Times New Roman" panose="02020603050405020304" pitchFamily="18" charset="0"/>
              </a:rPr>
              <a:t>a</a:t>
            </a:r>
            <a:r>
              <a:rPr lang="en-US" altLang="ko-KR" sz="1100" dirty="0">
                <a:latin typeface="Times New Roman" panose="02020603050405020304" pitchFamily="18" charset="0"/>
                <a:cs typeface="Times New Roman" panose="02020603050405020304" pitchFamily="18" charset="0"/>
              </a:rPr>
              <a:t> </a:t>
            </a:r>
            <a:r>
              <a:rPr lang="en-US" altLang="ko-KR" sz="1100" dirty="0" err="1">
                <a:latin typeface="Times New Roman" panose="02020603050405020304" pitchFamily="18" charset="0"/>
                <a:cs typeface="Times New Roman" panose="02020603050405020304" pitchFamily="18" charset="0"/>
              </a:rPr>
              <a:t>Yogeswaran</a:t>
            </a:r>
            <a:r>
              <a:rPr lang="en-US" altLang="ko-KR" sz="1100" dirty="0">
                <a:latin typeface="Times New Roman" panose="02020603050405020304" pitchFamily="18" charset="0"/>
                <a:cs typeface="Times New Roman" panose="02020603050405020304" pitchFamily="18" charset="0"/>
              </a:rPr>
              <a:t> </a:t>
            </a:r>
            <a:r>
              <a:rPr lang="en-US" altLang="ko-KR" sz="1100" dirty="0" err="1">
                <a:latin typeface="Times New Roman" panose="02020603050405020304" pitchFamily="18" charset="0"/>
                <a:cs typeface="Times New Roman" panose="02020603050405020304" pitchFamily="18" charset="0"/>
              </a:rPr>
              <a:t>Umasankar,</a:t>
            </a:r>
            <a:r>
              <a:rPr lang="en-US" altLang="ko-KR" sz="1100" baseline="30000" dirty="0" err="1">
                <a:latin typeface="Times New Roman" panose="02020603050405020304" pitchFamily="18" charset="0"/>
                <a:cs typeface="Times New Roman" panose="02020603050405020304" pitchFamily="18" charset="0"/>
              </a:rPr>
              <a:t>a</a:t>
            </a:r>
            <a:r>
              <a:rPr lang="en-US" altLang="ko-KR" sz="1100" dirty="0">
                <a:latin typeface="Times New Roman" panose="02020603050405020304" pitchFamily="18" charset="0"/>
                <a:cs typeface="Times New Roman" panose="02020603050405020304" pitchFamily="18" charset="0"/>
              </a:rPr>
              <a:t> Hugh </a:t>
            </a:r>
            <a:r>
              <a:rPr lang="en-US" altLang="ko-KR" sz="1100" dirty="0" err="1" smtClean="0">
                <a:latin typeface="Times New Roman" panose="02020603050405020304" pitchFamily="18" charset="0"/>
                <a:cs typeface="Times New Roman" panose="02020603050405020304" pitchFamily="18" charset="0"/>
              </a:rPr>
              <a:t>O’Neill</a:t>
            </a:r>
            <a:r>
              <a:rPr lang="en-US" altLang="ko-KR" sz="1100" baseline="30000" dirty="0" err="1" smtClean="0">
                <a:latin typeface="Times New Roman" panose="02020603050405020304" pitchFamily="18" charset="0"/>
                <a:cs typeface="Times New Roman" panose="02020603050405020304" pitchFamily="18" charset="0"/>
              </a:rPr>
              <a:t>b</a:t>
            </a:r>
            <a:r>
              <a:rPr lang="en-US" altLang="ko-KR" sz="1100" dirty="0" smtClean="0">
                <a:latin typeface="Times New Roman" panose="02020603050405020304" pitchFamily="18" charset="0"/>
                <a:cs typeface="Times New Roman" panose="02020603050405020304" pitchFamily="18" charset="0"/>
              </a:rPr>
              <a:t> and </a:t>
            </a:r>
            <a:r>
              <a:rPr lang="en-US" altLang="ko-KR" sz="1100" dirty="0" err="1">
                <a:latin typeface="Times New Roman" panose="02020603050405020304" pitchFamily="18" charset="0"/>
                <a:cs typeface="Times New Roman" panose="02020603050405020304" pitchFamily="18" charset="0"/>
              </a:rPr>
              <a:t>Ramaraja</a:t>
            </a:r>
            <a:r>
              <a:rPr lang="en-US" altLang="ko-KR" sz="1100" dirty="0">
                <a:latin typeface="Times New Roman" panose="02020603050405020304" pitchFamily="18" charset="0"/>
                <a:cs typeface="Times New Roman" panose="02020603050405020304" pitchFamily="18" charset="0"/>
              </a:rPr>
              <a:t> P. </a:t>
            </a:r>
            <a:r>
              <a:rPr lang="en-US" altLang="ko-KR" sz="1100" dirty="0" err="1">
                <a:latin typeface="Times New Roman" panose="02020603050405020304" pitchFamily="18" charset="0"/>
                <a:cs typeface="Times New Roman" panose="02020603050405020304" pitchFamily="18" charset="0"/>
              </a:rPr>
              <a:t>Ramasamy</a:t>
            </a:r>
            <a:r>
              <a:rPr lang="en-US" altLang="ko-KR" sz="1100" baseline="30000" dirty="0">
                <a:latin typeface="Times New Roman" panose="02020603050405020304" pitchFamily="18" charset="0"/>
                <a:cs typeface="Times New Roman" panose="02020603050405020304" pitchFamily="18" charset="0"/>
              </a:rPr>
              <a:t>*a</a:t>
            </a:r>
            <a:endParaRPr lang="ko-KR" altLang="en-US" sz="1100" baseline="30000" dirty="0">
              <a:latin typeface="Times New Roman" panose="02020603050405020304" pitchFamily="18" charset="0"/>
              <a:cs typeface="Times New Roman" panose="02020603050405020304" pitchFamily="18" charset="0"/>
            </a:endParaRPr>
          </a:p>
        </p:txBody>
      </p:sp>
      <p:sp>
        <p:nvSpPr>
          <p:cNvPr id="5" name="직사각형 4"/>
          <p:cNvSpPr/>
          <p:nvPr/>
        </p:nvSpPr>
        <p:spPr>
          <a:xfrm>
            <a:off x="322232" y="446096"/>
            <a:ext cx="3024218" cy="307777"/>
          </a:xfrm>
          <a:prstGeom prst="rect">
            <a:avLst/>
          </a:prstGeom>
        </p:spPr>
        <p:txBody>
          <a:bodyPr wrap="square">
            <a:spAutoFit/>
          </a:bodyPr>
          <a:lstStyle/>
          <a:p>
            <a:pPr marL="285750" indent="-285750">
              <a:buFont typeface="Wingdings" panose="05000000000000000000" pitchFamily="2" charset="2"/>
              <a:buChar char="Ø"/>
            </a:pPr>
            <a:r>
              <a:rPr lang="fr-FR" altLang="ko-KR" sz="1400" dirty="0">
                <a:latin typeface="Times New Roman" panose="02020603050405020304" pitchFamily="18" charset="0"/>
                <a:cs typeface="Times New Roman" panose="02020603050405020304" pitchFamily="18" charset="0"/>
              </a:rPr>
              <a:t>Energy Environ. Sci., 2013, </a:t>
            </a:r>
            <a:r>
              <a:rPr lang="fr-FR" altLang="ko-KR" sz="1400" dirty="0" smtClean="0">
                <a:latin typeface="Times New Roman" panose="02020603050405020304" pitchFamily="18" charset="0"/>
                <a:cs typeface="Times New Roman" panose="02020603050405020304" pitchFamily="18" charset="0"/>
              </a:rPr>
              <a:t>6, </a:t>
            </a:r>
            <a:r>
              <a:rPr lang="en-US" altLang="ko-KR" sz="1400" dirty="0" smtClean="0">
                <a:latin typeface="Times New Roman" panose="02020603050405020304" pitchFamily="18" charset="0"/>
                <a:cs typeface="Times New Roman" panose="02020603050405020304" pitchFamily="18" charset="0"/>
              </a:rPr>
              <a:t>1891</a:t>
            </a:r>
            <a:endParaRPr lang="ko-KR" altLang="en-US" sz="1400" dirty="0">
              <a:latin typeface="Times New Roman" panose="02020603050405020304" pitchFamily="18" charset="0"/>
              <a:cs typeface="Times New Roman" panose="02020603050405020304" pitchFamily="18" charset="0"/>
            </a:endParaRPr>
          </a:p>
        </p:txBody>
      </p:sp>
      <p:pic>
        <p:nvPicPr>
          <p:cNvPr id="16" name="Picture 2"/>
          <p:cNvPicPr>
            <a:picLocks noChangeAspect="1" noChangeArrowheads="1"/>
          </p:cNvPicPr>
          <p:nvPr/>
        </p:nvPicPr>
        <p:blipFill rotWithShape="1">
          <a:blip r:embed="rId3">
            <a:lum contrast="10000"/>
          </a:blip>
          <a:srcRect b="8667"/>
          <a:stretch/>
        </p:blipFill>
        <p:spPr bwMode="auto">
          <a:xfrm>
            <a:off x="1220090" y="2617770"/>
            <a:ext cx="6661402" cy="3847976"/>
          </a:xfrm>
          <a:prstGeom prst="rect">
            <a:avLst/>
          </a:prstGeom>
          <a:noFill/>
          <a:ln w="9525">
            <a:noFill/>
            <a:miter lim="800000"/>
            <a:headEnd/>
            <a:tailEnd/>
          </a:ln>
          <a:effectLst/>
        </p:spPr>
      </p:pic>
    </p:spTree>
    <p:extLst>
      <p:ext uri="{BB962C8B-B14F-4D97-AF65-F5344CB8AC3E}">
        <p14:creationId xmlns:p14="http://schemas.microsoft.com/office/powerpoint/2010/main" val="2118259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371</TotalTime>
  <Words>5795</Words>
  <Application>Microsoft Office PowerPoint</Application>
  <PresentationFormat>화면 슬라이드 쇼(4:3)</PresentationFormat>
  <Paragraphs>498</Paragraphs>
  <Slides>36</Slides>
  <Notes>35</Notes>
  <HiddenSlides>0</HiddenSlides>
  <MMClips>0</MMClips>
  <ScaleCrop>false</ScaleCrop>
  <HeadingPairs>
    <vt:vector size="6" baseType="variant">
      <vt:variant>
        <vt:lpstr>사용한 글꼴</vt:lpstr>
      </vt:variant>
      <vt:variant>
        <vt:i4>15</vt:i4>
      </vt:variant>
      <vt:variant>
        <vt:lpstr>테마</vt:lpstr>
      </vt:variant>
      <vt:variant>
        <vt:i4>5</vt:i4>
      </vt:variant>
      <vt:variant>
        <vt:lpstr>슬라이드 제목</vt:lpstr>
      </vt:variant>
      <vt:variant>
        <vt:i4>36</vt:i4>
      </vt:variant>
    </vt:vector>
  </HeadingPairs>
  <TitlesOfParts>
    <vt:vector size="56" baseType="lpstr">
      <vt:lpstr>Adobe 고딕 Std B</vt:lpstr>
      <vt:lpstr>AdvOT999035f4</vt:lpstr>
      <vt:lpstr>AdvOT999035f4+fb</vt:lpstr>
      <vt:lpstr>AdvOTd3a5f740</vt:lpstr>
      <vt:lpstr>Arial Unicode MS</vt:lpstr>
      <vt:lpstr>Microsoft JhengHei UI</vt:lpstr>
      <vt:lpstr>Times New Roman,Bold</vt:lpstr>
      <vt:lpstr>굴림</vt:lpstr>
      <vt:lpstr>돋움</vt:lpstr>
      <vt:lpstr>맑은 고딕</vt:lpstr>
      <vt:lpstr>Arial</vt:lpstr>
      <vt:lpstr>Calibri</vt:lpstr>
      <vt:lpstr>Calibri Light</vt:lpstr>
      <vt:lpstr>Times New Roman</vt:lpstr>
      <vt:lpstr>Wingdings</vt:lpstr>
      <vt:lpstr>Office 테마</vt:lpstr>
      <vt:lpstr>기본 디자인</vt:lpstr>
      <vt:lpstr>1_기본 디자인</vt:lpstr>
      <vt:lpstr>3_기본 디자인</vt:lpstr>
      <vt:lpstr>4_기본 디자인</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user</cp:lastModifiedBy>
  <cp:revision>25</cp:revision>
  <dcterms:created xsi:type="dcterms:W3CDTF">2017-05-08T11:41:47Z</dcterms:created>
  <dcterms:modified xsi:type="dcterms:W3CDTF">2017-05-31T22:56:11Z</dcterms:modified>
</cp:coreProperties>
</file>