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53685;&#54633;%20&#47928;&#49436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37489889235544"/>
          <c:y val="0.19205981269540773"/>
          <c:w val="0.66780220868617834"/>
          <c:h val="0.63262614369685966"/>
        </c:manualLayout>
      </c:layout>
      <c:scatterChart>
        <c:scatterStyle val="smoothMarker"/>
        <c:varyColors val="0"/>
        <c:ser>
          <c:idx val="0"/>
          <c:order val="0"/>
          <c:xVal>
            <c:numRef>
              <c:f>Sheet1!$C$2:$C$28</c:f>
              <c:numCache>
                <c:formatCode>General</c:formatCode>
                <c:ptCount val="27"/>
                <c:pt idx="0">
                  <c:v>2.968460111317254</c:v>
                </c:pt>
                <c:pt idx="1">
                  <c:v>2.9154518950437316</c:v>
                </c:pt>
                <c:pt idx="2">
                  <c:v>2.8643036161833151</c:v>
                </c:pt>
                <c:pt idx="3">
                  <c:v>2.8149190710767065</c:v>
                </c:pt>
                <c:pt idx="4">
                  <c:v>2.767208578346593</c:v>
                </c:pt>
                <c:pt idx="5">
                  <c:v>2.7210884353741496</c:v>
                </c:pt>
                <c:pt idx="6">
                  <c:v>2.3323615160349855</c:v>
                </c:pt>
                <c:pt idx="7">
                  <c:v>2.0408163265306118</c:v>
                </c:pt>
                <c:pt idx="8">
                  <c:v>1.8140589569160996</c:v>
                </c:pt>
                <c:pt idx="9">
                  <c:v>1.6326530612244896</c:v>
                </c:pt>
                <c:pt idx="10">
                  <c:v>1.484230055658627</c:v>
                </c:pt>
                <c:pt idx="11">
                  <c:v>1.3605442176870748</c:v>
                </c:pt>
                <c:pt idx="12">
                  <c:v>1.2558869701726842</c:v>
                </c:pt>
                <c:pt idx="13">
                  <c:v>1.1661807580174928</c:v>
                </c:pt>
                <c:pt idx="14">
                  <c:v>1.0884353741496597</c:v>
                </c:pt>
                <c:pt idx="15">
                  <c:v>1.0204081632653059</c:v>
                </c:pt>
                <c:pt idx="16">
                  <c:v>0.96038415366146468</c:v>
                </c:pt>
                <c:pt idx="17">
                  <c:v>0.90702947845804982</c:v>
                </c:pt>
                <c:pt idx="18">
                  <c:v>0.8592910848549945</c:v>
                </c:pt>
                <c:pt idx="19">
                  <c:v>0.65306122448979587</c:v>
                </c:pt>
                <c:pt idx="20">
                  <c:v>0.54421768707482987</c:v>
                </c:pt>
                <c:pt idx="21">
                  <c:v>0.46647230320699712</c:v>
                </c:pt>
                <c:pt idx="22">
                  <c:v>0.36281179138321995</c:v>
                </c:pt>
                <c:pt idx="23">
                  <c:v>0.29684601113172543</c:v>
                </c:pt>
                <c:pt idx="24">
                  <c:v>0.25117739403453687</c:v>
                </c:pt>
                <c:pt idx="25">
                  <c:v>0.1554907677356657</c:v>
                </c:pt>
                <c:pt idx="26">
                  <c:v>7.9641612742658033E-2</c:v>
                </c:pt>
              </c:numCache>
            </c:numRef>
          </c:xVal>
          <c:yVal>
            <c:numRef>
              <c:f>Sheet1!$E$2:$E$28</c:f>
              <c:numCache>
                <c:formatCode>General</c:formatCode>
                <c:ptCount val="27"/>
                <c:pt idx="0">
                  <c:v>2158.880080958003</c:v>
                </c:pt>
                <c:pt idx="1">
                  <c:v>2498.958767180342</c:v>
                </c:pt>
                <c:pt idx="2">
                  <c:v>2814.0526755485203</c:v>
                </c:pt>
                <c:pt idx="3">
                  <c:v>3106.1175956708498</c:v>
                </c:pt>
                <c:pt idx="4">
                  <c:v>3376.9325023890628</c:v>
                </c:pt>
                <c:pt idx="5">
                  <c:v>3628.1179138322004</c:v>
                </c:pt>
                <c:pt idx="6">
                  <c:v>5331.1120366513951</c:v>
                </c:pt>
                <c:pt idx="7">
                  <c:v>6122.4489795918371</c:v>
                </c:pt>
                <c:pt idx="8">
                  <c:v>6449.9874023683551</c:v>
                </c:pt>
                <c:pt idx="9">
                  <c:v>6530.6122448979586</c:v>
                </c:pt>
                <c:pt idx="10">
                  <c:v>6476.6402428740093</c:v>
                </c:pt>
                <c:pt idx="11">
                  <c:v>6349.2063492063508</c:v>
                </c:pt>
                <c:pt idx="12">
                  <c:v>6182.8281608501393</c:v>
                </c:pt>
                <c:pt idx="13">
                  <c:v>5997.5010412328193</c:v>
                </c:pt>
                <c:pt idx="14">
                  <c:v>5804.9886621315209</c:v>
                </c:pt>
                <c:pt idx="15">
                  <c:v>5612.2448979591845</c:v>
                </c:pt>
                <c:pt idx="16">
                  <c:v>5423.3458089118012</c:v>
                </c:pt>
                <c:pt idx="17">
                  <c:v>5240.6147644242883</c:v>
                </c:pt>
                <c:pt idx="18">
                  <c:v>5065.2948159873367</c:v>
                </c:pt>
                <c:pt idx="19">
                  <c:v>4179.591836734694</c:v>
                </c:pt>
                <c:pt idx="20">
                  <c:v>3628.1179138322004</c:v>
                </c:pt>
                <c:pt idx="21">
                  <c:v>3198.6672219908378</c:v>
                </c:pt>
                <c:pt idx="22">
                  <c:v>2579.9949609473424</c:v>
                </c:pt>
                <c:pt idx="23">
                  <c:v>2158.8800809580034</c:v>
                </c:pt>
                <c:pt idx="24">
                  <c:v>1854.8484482550418</c:v>
                </c:pt>
                <c:pt idx="25">
                  <c:v>1184.6915637003101</c:v>
                </c:pt>
                <c:pt idx="26">
                  <c:v>621.59307506464825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933-44DE-8CC4-18AF48E8FD7F}"/>
            </c:ext>
          </c:extLst>
        </c:ser>
        <c:ser>
          <c:idx val="1"/>
          <c:order val="1"/>
          <c:xVal>
            <c:numRef>
              <c:f>Sheet1!$I$2:$I$27</c:f>
              <c:numCache>
                <c:formatCode>General</c:formatCode>
                <c:ptCount val="26"/>
                <c:pt idx="0">
                  <c:v>1.5549076773566568</c:v>
                </c:pt>
                <c:pt idx="1">
                  <c:v>1.5402387370042356</c:v>
                </c:pt>
                <c:pt idx="2">
                  <c:v>1.5258439824527941</c:v>
                </c:pt>
                <c:pt idx="3">
                  <c:v>1.5117157974300832</c:v>
                </c:pt>
                <c:pt idx="4">
                  <c:v>1.4978468451600824</c:v>
                </c:pt>
                <c:pt idx="5">
                  <c:v>1.484230055658627</c:v>
                </c:pt>
                <c:pt idx="6">
                  <c:v>1.3605442176870748</c:v>
                </c:pt>
                <c:pt idx="7">
                  <c:v>1.2558869701726842</c:v>
                </c:pt>
                <c:pt idx="8">
                  <c:v>1.1661807580174928</c:v>
                </c:pt>
                <c:pt idx="9">
                  <c:v>1.0884353741496597</c:v>
                </c:pt>
                <c:pt idx="10">
                  <c:v>1.0204081632653059</c:v>
                </c:pt>
                <c:pt idx="11">
                  <c:v>0.96038415366146468</c:v>
                </c:pt>
                <c:pt idx="12">
                  <c:v>0.90702947845804982</c:v>
                </c:pt>
                <c:pt idx="13">
                  <c:v>0.8592910848549945</c:v>
                </c:pt>
                <c:pt idx="14">
                  <c:v>0.81632653061224481</c:v>
                </c:pt>
                <c:pt idx="15">
                  <c:v>0.7774538386783284</c:v>
                </c:pt>
                <c:pt idx="16">
                  <c:v>0.74211502782931349</c:v>
                </c:pt>
                <c:pt idx="17">
                  <c:v>0.70984915705412599</c:v>
                </c:pt>
                <c:pt idx="18">
                  <c:v>0.68027210884353739</c:v>
                </c:pt>
                <c:pt idx="19">
                  <c:v>0.54421768707482987</c:v>
                </c:pt>
                <c:pt idx="20">
                  <c:v>0.4081632653061224</c:v>
                </c:pt>
                <c:pt idx="21">
                  <c:v>0.36281179138321995</c:v>
                </c:pt>
                <c:pt idx="22">
                  <c:v>0.32653061224489793</c:v>
                </c:pt>
                <c:pt idx="23">
                  <c:v>0.27210884353741494</c:v>
                </c:pt>
                <c:pt idx="24">
                  <c:v>0.23323615160349856</c:v>
                </c:pt>
                <c:pt idx="25">
                  <c:v>0.14842300556586271</c:v>
                </c:pt>
              </c:numCache>
            </c:numRef>
          </c:xVal>
          <c:yVal>
            <c:numRef>
              <c:f>Sheet1!$K$2:$K$28</c:f>
              <c:numCache>
                <c:formatCode>General</c:formatCode>
                <c:ptCount val="27"/>
                <c:pt idx="0">
                  <c:v>592.34578185015505</c:v>
                </c:pt>
                <c:pt idx="1">
                  <c:v>697.46659788871045</c:v>
                </c:pt>
                <c:pt idx="2">
                  <c:v>798.57255156407928</c:v>
                </c:pt>
                <c:pt idx="3">
                  <c:v>895.83158366227156</c:v>
                </c:pt>
                <c:pt idx="4">
                  <c:v>989.40342065620143</c:v>
                </c:pt>
                <c:pt idx="5">
                  <c:v>1079.4400404790015</c:v>
                </c:pt>
                <c:pt idx="6">
                  <c:v>1814.0589569161002</c:v>
                </c:pt>
                <c:pt idx="7">
                  <c:v>2318.5605603188023</c:v>
                </c:pt>
                <c:pt idx="8">
                  <c:v>2665.5560183256976</c:v>
                </c:pt>
                <c:pt idx="9">
                  <c:v>2902.4943310657604</c:v>
                </c:pt>
                <c:pt idx="10">
                  <c:v>3061.2244897959185</c:v>
                </c:pt>
                <c:pt idx="11">
                  <c:v>3163.6183885318837</c:v>
                </c:pt>
                <c:pt idx="12">
                  <c:v>3224.9937011841776</c:v>
                </c:pt>
                <c:pt idx="13">
                  <c:v>3256.2609531347161</c:v>
                </c:pt>
                <c:pt idx="14">
                  <c:v>3265.3061224489793</c:v>
                </c:pt>
                <c:pt idx="15">
                  <c:v>3257.9018001758523</c:v>
                </c:pt>
                <c:pt idx="16">
                  <c:v>3238.3201214370047</c:v>
                </c:pt>
                <c:pt idx="17">
                  <c:v>3209.7527101577875</c:v>
                </c:pt>
                <c:pt idx="18">
                  <c:v>3174.6031746031754</c:v>
                </c:pt>
                <c:pt idx="19">
                  <c:v>2902.4943310657604</c:v>
                </c:pt>
                <c:pt idx="20">
                  <c:v>2448.9795918367345</c:v>
                </c:pt>
                <c:pt idx="21">
                  <c:v>2257.4955908289244</c:v>
                </c:pt>
                <c:pt idx="22">
                  <c:v>2089.795918367347</c:v>
                </c:pt>
                <c:pt idx="23">
                  <c:v>1814.0589569161002</c:v>
                </c:pt>
                <c:pt idx="24">
                  <c:v>1599.3336109954189</c:v>
                </c:pt>
                <c:pt idx="25">
                  <c:v>1079.4400404790017</c:v>
                </c:pt>
                <c:pt idx="26">
                  <c:v>592.34578185015505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933-44DE-8CC4-18AF48E8F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325632"/>
        <c:axId val="96327168"/>
      </c:scatterChart>
      <c:valAx>
        <c:axId val="9632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6327168"/>
        <c:crosses val="autoZero"/>
        <c:crossBetween val="midCat"/>
      </c:valAx>
      <c:valAx>
        <c:axId val="96327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3256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0.35736</cdr:x>
      <cdr:y>0.89704</cdr:y>
    </cdr:from>
    <cdr:to>
      <cdr:x>0.80654</cdr:x>
      <cdr:y>0.95226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4854" y="4391472"/>
          <a:ext cx="2721061" cy="270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600" dirty="0"/>
            <a:t>Current (mA/cm2)</a:t>
          </a:r>
          <a:endParaRPr lang="ko-KR" altLang="en-US" sz="1600" dirty="0"/>
        </a:p>
      </cdr:txBody>
    </cdr:sp>
  </cdr:relSizeAnchor>
  <cdr:relSizeAnchor xmlns:cdr="http://schemas.openxmlformats.org/drawingml/2006/chartDrawing">
    <cdr:from>
      <cdr:x>0.03459</cdr:x>
      <cdr:y>0.29776</cdr:y>
    </cdr:from>
    <cdr:to>
      <cdr:x>0.1022</cdr:x>
      <cdr:y>0.61793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300034" y="1838326"/>
          <a:ext cx="142875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ko-KR" sz="1400"/>
            <a:t>Power</a:t>
          </a:r>
          <a:r>
            <a:rPr lang="en-US" altLang="ko-KR" sz="1400" baseline="0"/>
            <a:t> (mW/m2)</a:t>
          </a:r>
          <a:endParaRPr lang="ko-KR" altLang="en-US" sz="14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4BB6-CC41-4C14-8F8D-117EDC7FB4D6}" type="datetimeFigureOut">
              <a:rPr lang="ko-KR" altLang="en-US" smtClean="0"/>
              <a:t>2017-03-17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EC0-FC0B-4644-8DCB-9631C344F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20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4BB6-CC41-4C14-8F8D-117EDC7FB4D6}" type="datetimeFigureOut">
              <a:rPr lang="ko-KR" altLang="en-US" smtClean="0"/>
              <a:t>2017-03-17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EC0-FC0B-4644-8DCB-9631C344F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92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4BB6-CC41-4C14-8F8D-117EDC7FB4D6}" type="datetimeFigureOut">
              <a:rPr lang="ko-KR" altLang="en-US" smtClean="0"/>
              <a:t>2017-03-17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EC0-FC0B-4644-8DCB-9631C344F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760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4BB6-CC41-4C14-8F8D-117EDC7FB4D6}" type="datetimeFigureOut">
              <a:rPr lang="ko-KR" altLang="en-US" smtClean="0"/>
              <a:t>2017-03-17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EC0-FC0B-4644-8DCB-9631C344F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13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4BB6-CC41-4C14-8F8D-117EDC7FB4D6}" type="datetimeFigureOut">
              <a:rPr lang="ko-KR" altLang="en-US" smtClean="0"/>
              <a:t>2017-03-17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EC0-FC0B-4644-8DCB-9631C344F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789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4BB6-CC41-4C14-8F8D-117EDC7FB4D6}" type="datetimeFigureOut">
              <a:rPr lang="ko-KR" altLang="en-US" smtClean="0"/>
              <a:t>2017-03-17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EC0-FC0B-4644-8DCB-9631C344F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774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4BB6-CC41-4C14-8F8D-117EDC7FB4D6}" type="datetimeFigureOut">
              <a:rPr lang="ko-KR" altLang="en-US" smtClean="0"/>
              <a:t>2017-03-17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EC0-FC0B-4644-8DCB-9631C344F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834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4BB6-CC41-4C14-8F8D-117EDC7FB4D6}" type="datetimeFigureOut">
              <a:rPr lang="ko-KR" altLang="en-US" smtClean="0"/>
              <a:t>2017-03-17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EC0-FC0B-4644-8DCB-9631C344F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518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4BB6-CC41-4C14-8F8D-117EDC7FB4D6}" type="datetimeFigureOut">
              <a:rPr lang="ko-KR" altLang="en-US" smtClean="0"/>
              <a:t>2017-03-17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EC0-FC0B-4644-8DCB-9631C344F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42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4BB6-CC41-4C14-8F8D-117EDC7FB4D6}" type="datetimeFigureOut">
              <a:rPr lang="ko-KR" altLang="en-US" smtClean="0"/>
              <a:t>2017-03-17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EC0-FC0B-4644-8DCB-9631C344F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39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4BB6-CC41-4C14-8F8D-117EDC7FB4D6}" type="datetimeFigureOut">
              <a:rPr lang="ko-KR" altLang="en-US" smtClean="0"/>
              <a:t>2017-03-17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EC0-FC0B-4644-8DCB-9631C344F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974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C4BB6-CC41-4C14-8F8D-117EDC7FB4D6}" type="datetimeFigureOut">
              <a:rPr lang="ko-KR" altLang="en-US" smtClean="0"/>
              <a:t>2017-03-17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34EC0-FC0B-4644-8DCB-9631C344F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23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ko-KR" altLang="en-US" dirty="0"/>
              <a:t>장 전력의 생산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김성현</a:t>
            </a:r>
          </a:p>
        </p:txBody>
      </p:sp>
    </p:spTree>
    <p:extLst>
      <p:ext uri="{BB962C8B-B14F-4D97-AF65-F5344CB8AC3E}">
        <p14:creationId xmlns:p14="http://schemas.microsoft.com/office/powerpoint/2010/main" val="89234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64" y="2564904"/>
            <a:ext cx="6876256" cy="396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ko-KR" altLang="en-US" sz="3600" b="1" dirty="0" err="1"/>
              <a:t>분극</a:t>
            </a:r>
            <a:r>
              <a:rPr lang="en-US" altLang="ko-KR" sz="3600" b="1" dirty="0"/>
              <a:t> </a:t>
            </a:r>
            <a:r>
              <a:rPr lang="ko-KR" altLang="en-US" sz="3600" b="1" dirty="0"/>
              <a:t>및 전력밀도 곡선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dirty="0"/>
              <a:t>외부 저항 값을 바꿔가며 저항 양단의 전압</a:t>
            </a:r>
            <a:r>
              <a:rPr lang="en-US" altLang="ko-KR" dirty="0"/>
              <a:t>(E)</a:t>
            </a:r>
            <a:r>
              <a:rPr lang="ko-KR" altLang="en-US" dirty="0"/>
              <a:t>을 측정한다</a:t>
            </a:r>
            <a:r>
              <a:rPr lang="en-US" altLang="ko-KR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/>
              <a:t>I = E/</a:t>
            </a:r>
            <a:r>
              <a:rPr lang="en-US" altLang="ko-KR" dirty="0" err="1"/>
              <a:t>R</a:t>
            </a:r>
            <a:r>
              <a:rPr lang="en-US" altLang="ko-KR" baseline="-25000" dirty="0" err="1"/>
              <a:t>ext</a:t>
            </a:r>
            <a:r>
              <a:rPr lang="ko-KR" altLang="en-US" dirty="0"/>
              <a:t>를 이용하여 전류를 구한다</a:t>
            </a:r>
            <a:r>
              <a:rPr lang="en-US" altLang="ko-KR" dirty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/>
              <a:t>전력은 </a:t>
            </a:r>
            <a:r>
              <a:rPr lang="en-US" altLang="ko-KR" dirty="0"/>
              <a:t>P = I x E(=I</a:t>
            </a:r>
            <a:r>
              <a:rPr lang="en-US" altLang="ko-KR" baseline="30000" dirty="0"/>
              <a:t>2</a:t>
            </a:r>
            <a:r>
              <a:rPr lang="en-US" altLang="ko-KR" dirty="0"/>
              <a:t>R</a:t>
            </a:r>
            <a:r>
              <a:rPr lang="en-US" altLang="ko-KR" baseline="-25000" dirty="0"/>
              <a:t>ext </a:t>
            </a:r>
            <a:r>
              <a:rPr lang="en-US" altLang="ko-KR" dirty="0"/>
              <a:t>= E</a:t>
            </a:r>
            <a:r>
              <a:rPr lang="en-US" altLang="ko-KR" baseline="30000" dirty="0"/>
              <a:t>2</a:t>
            </a:r>
            <a:r>
              <a:rPr lang="en-US" altLang="ko-KR" dirty="0"/>
              <a:t>/</a:t>
            </a:r>
            <a:r>
              <a:rPr lang="en-US" altLang="ko-KR" dirty="0" err="1"/>
              <a:t>R</a:t>
            </a:r>
            <a:r>
              <a:rPr lang="en-US" altLang="ko-KR" baseline="-25000" dirty="0" err="1"/>
              <a:t>ext</a:t>
            </a:r>
            <a:r>
              <a:rPr lang="en-US" altLang="ko-KR" dirty="0"/>
              <a:t>)</a:t>
            </a:r>
            <a:r>
              <a:rPr lang="ko-KR" altLang="en-US" dirty="0"/>
              <a:t>로부터 구한다</a:t>
            </a:r>
            <a:r>
              <a:rPr lang="en-US" altLang="ko-KR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err="1"/>
              <a:t>분극곡선</a:t>
            </a:r>
            <a:r>
              <a:rPr lang="en-US" altLang="ko-KR" dirty="0"/>
              <a:t>: E vs. 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/>
              <a:t>전력밀도 곡선</a:t>
            </a:r>
            <a:r>
              <a:rPr lang="en-US" altLang="ko-KR" dirty="0"/>
              <a:t>: P vs. 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584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ko-KR" altLang="en-US" sz="3600" b="1" dirty="0"/>
              <a:t>셀</a:t>
            </a:r>
            <a:r>
              <a:rPr lang="en-US" altLang="ko-KR" sz="3600" b="1" dirty="0"/>
              <a:t> </a:t>
            </a:r>
            <a:r>
              <a:rPr lang="ko-KR" altLang="en-US" sz="3600" b="1" dirty="0"/>
              <a:t>전압에 영향을 미치는 요인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5" y="1124744"/>
            <a:ext cx="911828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205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392488" cy="285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393281" cy="32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793" y="409203"/>
            <a:ext cx="446370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dirty="0" err="1"/>
              <a:t>분극곡선은</a:t>
            </a:r>
            <a:r>
              <a:rPr lang="ko-KR" altLang="en-US" dirty="0"/>
              <a:t> 세 부분으로 나뉘어진다</a:t>
            </a:r>
            <a:r>
              <a:rPr lang="en-US" altLang="ko-KR" dirty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/>
              <a:t>낮은 전류밀도 영역</a:t>
            </a:r>
            <a:r>
              <a:rPr lang="en-US" altLang="ko-KR" dirty="0"/>
              <a:t>: Activation </a:t>
            </a:r>
            <a:r>
              <a:rPr lang="en-US" altLang="ko-KR" dirty="0" err="1"/>
              <a:t>overpotential</a:t>
            </a:r>
            <a:r>
              <a:rPr lang="ko-KR" altLang="en-US" dirty="0"/>
              <a:t>에 의한 손실</a:t>
            </a:r>
            <a:endParaRPr lang="en-US" altLang="ko-KR" dirty="0"/>
          </a:p>
          <a:p>
            <a:pPr lvl="1"/>
            <a:r>
              <a:rPr lang="en-US" altLang="ko-KR" dirty="0"/>
              <a:t>-</a:t>
            </a:r>
            <a:r>
              <a:rPr lang="ko-KR" altLang="en-US" dirty="0"/>
              <a:t>미생물 </a:t>
            </a:r>
            <a:r>
              <a:rPr lang="en-US" altLang="ko-KR" dirty="0">
                <a:sym typeface="Wingdings" pitchFamily="2" charset="2"/>
              </a:rPr>
              <a:t> </a:t>
            </a:r>
            <a:r>
              <a:rPr lang="ko-KR" altLang="en-US" dirty="0">
                <a:sym typeface="Wingdings" pitchFamily="2" charset="2"/>
              </a:rPr>
              <a:t>전극으로의 제한된 전자전달 속도</a:t>
            </a:r>
            <a:endParaRPr lang="en-US" altLang="ko-KR" dirty="0">
              <a:sym typeface="Wingdings" pitchFamily="2" charset="2"/>
            </a:endParaRPr>
          </a:p>
          <a:p>
            <a:pPr lvl="1"/>
            <a:endParaRPr lang="en-US" altLang="ko-KR" dirty="0"/>
          </a:p>
          <a:p>
            <a:pPr marL="263525" indent="-263525"/>
            <a:r>
              <a:rPr lang="en-US" altLang="ko-KR" dirty="0"/>
              <a:t>2. </a:t>
            </a:r>
            <a:r>
              <a:rPr lang="ko-KR" altLang="en-US" dirty="0"/>
              <a:t>중간</a:t>
            </a:r>
            <a:r>
              <a:rPr lang="en-US" altLang="ko-KR" dirty="0"/>
              <a:t> </a:t>
            </a:r>
            <a:r>
              <a:rPr lang="ko-KR" altLang="en-US" dirty="0"/>
              <a:t>전류밀도 영역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 err="1"/>
              <a:t>Ohmic</a:t>
            </a:r>
            <a:r>
              <a:rPr lang="en-US" altLang="ko-KR" dirty="0"/>
              <a:t> loss</a:t>
            </a:r>
            <a:r>
              <a:rPr lang="ko-KR" altLang="en-US" dirty="0"/>
              <a:t>에 의한 손실</a:t>
            </a:r>
            <a:endParaRPr lang="en-US" altLang="ko-KR" dirty="0"/>
          </a:p>
          <a:p>
            <a:pPr lvl="1"/>
            <a:r>
              <a:rPr lang="en-US" altLang="ko-KR" dirty="0"/>
              <a:t>-</a:t>
            </a:r>
            <a:r>
              <a:rPr lang="ko-KR" altLang="en-US" dirty="0"/>
              <a:t>용액의 전도도 증가로 감소</a:t>
            </a:r>
            <a:endParaRPr lang="en-US" altLang="ko-KR" dirty="0"/>
          </a:p>
          <a:p>
            <a:pPr lvl="1"/>
            <a:r>
              <a:rPr lang="en-US" altLang="ko-KR" dirty="0"/>
              <a:t>-</a:t>
            </a:r>
            <a:r>
              <a:rPr lang="ko-KR" altLang="en-US" dirty="0"/>
              <a:t>전극 사이의 간격을 좁힘으로 감소</a:t>
            </a:r>
            <a:endParaRPr lang="en-US" altLang="ko-KR" dirty="0"/>
          </a:p>
          <a:p>
            <a:pPr lvl="1"/>
            <a:r>
              <a:rPr lang="en-US" altLang="ko-KR" dirty="0"/>
              <a:t>-</a:t>
            </a:r>
            <a:r>
              <a:rPr lang="ko-KR" altLang="en-US" dirty="0" err="1"/>
              <a:t>멤브레인을</a:t>
            </a:r>
            <a:r>
              <a:rPr lang="ko-KR" altLang="en-US" dirty="0"/>
              <a:t> 사용하면 증가</a:t>
            </a:r>
            <a:endParaRPr lang="en-US" altLang="ko-KR" dirty="0"/>
          </a:p>
          <a:p>
            <a:pPr lvl="1"/>
            <a:endParaRPr lang="en-US" altLang="ko-KR" dirty="0"/>
          </a:p>
          <a:p>
            <a:pPr marL="263525" indent="-263525"/>
            <a:r>
              <a:rPr lang="en-US" altLang="ko-KR" dirty="0"/>
              <a:t>3. </a:t>
            </a:r>
            <a:r>
              <a:rPr lang="ko-KR" altLang="en-US" dirty="0"/>
              <a:t>높은 전류밀도 영역</a:t>
            </a:r>
            <a:r>
              <a:rPr lang="en-US" altLang="ko-KR" dirty="0"/>
              <a:t>: Concentration </a:t>
            </a:r>
            <a:r>
              <a:rPr lang="en-US" altLang="ko-KR" dirty="0" err="1"/>
              <a:t>overpotential</a:t>
            </a:r>
            <a:r>
              <a:rPr lang="ko-KR" altLang="en-US" dirty="0"/>
              <a:t>에 의한 손실</a:t>
            </a:r>
            <a:r>
              <a:rPr lang="en-US" altLang="ko-KR" dirty="0"/>
              <a:t>-mass transfer loss</a:t>
            </a:r>
          </a:p>
          <a:p>
            <a:pPr marL="720725" lvl="1" indent="-263525"/>
            <a:r>
              <a:rPr lang="en-US" altLang="ko-KR" dirty="0"/>
              <a:t>-</a:t>
            </a:r>
            <a:r>
              <a:rPr lang="ko-KR" altLang="en-US" dirty="0"/>
              <a:t>기질공급이 원활하지 않을 때</a:t>
            </a:r>
            <a:endParaRPr lang="en-US" altLang="ko-KR" dirty="0"/>
          </a:p>
          <a:p>
            <a:pPr marL="536575" lvl="1" indent="-79375"/>
            <a:r>
              <a:rPr lang="en-US" altLang="ko-KR" dirty="0"/>
              <a:t>-anode</a:t>
            </a:r>
            <a:r>
              <a:rPr lang="ko-KR" altLang="en-US" dirty="0"/>
              <a:t>표면에서 생성된 양성자를 신속히 제거해 주어야 함</a:t>
            </a:r>
            <a:endParaRPr lang="en-US" altLang="ko-KR" dirty="0"/>
          </a:p>
          <a:p>
            <a:pPr marL="720725" lvl="1" indent="-263525"/>
            <a:r>
              <a:rPr lang="en-US" altLang="ko-KR" dirty="0"/>
              <a:t>-</a:t>
            </a:r>
            <a:r>
              <a:rPr lang="ko-KR" altLang="en-US" dirty="0"/>
              <a:t>완충용액을 </a:t>
            </a:r>
            <a:r>
              <a:rPr lang="ko-KR" altLang="en-US" dirty="0" err="1"/>
              <a:t>사용하는게</a:t>
            </a:r>
            <a:r>
              <a:rPr lang="ko-KR" altLang="en-US" dirty="0"/>
              <a:t> 중요</a:t>
            </a:r>
            <a:endParaRPr lang="en-US" altLang="ko-KR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602128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Chem. Soc. Rev., 2009, 38, 1926–1939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462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b="1" dirty="0"/>
              <a:t>전력 계산법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2066653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sz="2400" dirty="0"/>
              <a:t>표면적을 고려할 경우</a:t>
            </a:r>
            <a:r>
              <a:rPr lang="en-US" altLang="ko-KR" sz="2400" dirty="0"/>
              <a:t>-</a:t>
            </a:r>
            <a:r>
              <a:rPr lang="ko-KR" altLang="en-US" sz="2400" dirty="0"/>
              <a:t>전력밀도</a:t>
            </a:r>
            <a:endParaRPr lang="en-US" altLang="ko-KR" sz="2400" dirty="0"/>
          </a:p>
          <a:p>
            <a:pPr marL="342900" indent="-342900">
              <a:buFont typeface="Arial" pitchFamily="34" charset="0"/>
              <a:buChar char="•"/>
            </a:pPr>
            <a:endParaRPr lang="en-US" altLang="ko-KR" sz="2400" dirty="0"/>
          </a:p>
          <a:p>
            <a:pPr marL="342900" indent="-342900">
              <a:buFont typeface="Arial" pitchFamily="34" charset="0"/>
              <a:buChar char="•"/>
            </a:pPr>
            <a:endParaRPr lang="en-US" altLang="ko-KR" sz="2400" dirty="0"/>
          </a:p>
          <a:p>
            <a:pPr marL="342900" indent="-342900">
              <a:buFont typeface="Arial" pitchFamily="34" charset="0"/>
              <a:buChar char="•"/>
            </a:pPr>
            <a:endParaRPr lang="en-US" altLang="ko-KR" sz="2400" dirty="0"/>
          </a:p>
          <a:p>
            <a:pPr marL="342900" indent="-342900">
              <a:buFont typeface="Arial" pitchFamily="34" charset="0"/>
              <a:buChar char="•"/>
            </a:pPr>
            <a:endParaRPr lang="en-US" altLang="ko-KR" sz="2000" dirty="0">
              <a:latin typeface="+mn-ea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ko-KR" altLang="en-US" sz="2000" dirty="0">
                <a:latin typeface="+mn-ea"/>
              </a:rPr>
              <a:t>실제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표면적 계산에 어려움이 있다</a:t>
            </a:r>
            <a:r>
              <a:rPr lang="en-US" altLang="ko-KR" sz="2000" dirty="0">
                <a:latin typeface="+mn-ea"/>
              </a:rPr>
              <a:t>.-</a:t>
            </a:r>
            <a:r>
              <a:rPr lang="ko-KR" altLang="en-US" sz="2000" dirty="0" err="1">
                <a:latin typeface="+mn-ea"/>
              </a:rPr>
              <a:t>다공성</a:t>
            </a:r>
            <a:r>
              <a:rPr lang="ko-KR" altLang="en-US" sz="2000" dirty="0">
                <a:latin typeface="+mn-ea"/>
              </a:rPr>
              <a:t> 전극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와이어 전극 등의 경우</a:t>
            </a:r>
            <a:endParaRPr lang="en-US" altLang="ko-KR" sz="2000" dirty="0">
              <a:latin typeface="+mn-ea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ko-KR" altLang="en-US" sz="2000" dirty="0">
                <a:latin typeface="+mn-ea"/>
              </a:rPr>
              <a:t>각종 표면적 측정의 결과를 곧 실제 표면적으로 취급하기 어렵다</a:t>
            </a:r>
            <a:r>
              <a:rPr lang="en-US" altLang="ko-KR" sz="2000" dirty="0">
                <a:latin typeface="+mn-ea"/>
              </a:rPr>
              <a:t>-</a:t>
            </a:r>
            <a:r>
              <a:rPr lang="ko-KR" altLang="en-US" sz="2000" dirty="0">
                <a:latin typeface="+mn-ea"/>
              </a:rPr>
              <a:t>미생물의 크기를 고려해야 함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ko-KR" altLang="en-US" sz="2000" dirty="0">
                <a:latin typeface="+mn-ea"/>
              </a:rPr>
              <a:t>일반적으로 투영표면적을 사용한다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400" dirty="0">
                <a:latin typeface="+mn-ea"/>
              </a:rPr>
              <a:t>반응기의 부피로 전력밀도를 표시하기도 한다</a:t>
            </a:r>
            <a:r>
              <a:rPr lang="en-US" altLang="ko-KR" sz="2400" dirty="0">
                <a:latin typeface="+mn-ea"/>
              </a:rPr>
              <a:t>.</a:t>
            </a:r>
            <a:endParaRPr lang="ko-KR" altLang="en-US" sz="2400" dirty="0">
              <a:latin typeface="+mn-ea"/>
            </a:endParaRPr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373146"/>
              </p:ext>
            </p:extLst>
          </p:nvPr>
        </p:nvGraphicFramePr>
        <p:xfrm>
          <a:off x="1835150" y="2636838"/>
          <a:ext cx="41354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수식" r:id="rId3" imgW="2019240" imgH="457200" progId="Equation.3">
                  <p:embed/>
                </p:oleObj>
              </mc:Choice>
              <mc:Fallback>
                <p:oleObj name="수식" r:id="rId3" imgW="20192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150" y="2636838"/>
                        <a:ext cx="4135438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287495"/>
              </p:ext>
            </p:extLst>
          </p:nvPr>
        </p:nvGraphicFramePr>
        <p:xfrm>
          <a:off x="1907704" y="1081934"/>
          <a:ext cx="4264657" cy="95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수식" r:id="rId5" imgW="2044440" imgH="457200" progId="Equation.3">
                  <p:embed/>
                </p:oleObj>
              </mc:Choice>
              <mc:Fallback>
                <p:oleObj name="수식" r:id="rId5" imgW="20444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7704" y="1081934"/>
                        <a:ext cx="4264657" cy="95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431429"/>
              </p:ext>
            </p:extLst>
          </p:nvPr>
        </p:nvGraphicFramePr>
        <p:xfrm>
          <a:off x="3082925" y="5732463"/>
          <a:ext cx="16383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수식" r:id="rId7" imgW="799920" imgH="457200" progId="Equation.3">
                  <p:embed/>
                </p:oleObj>
              </mc:Choice>
              <mc:Fallback>
                <p:oleObj name="수식" r:id="rId7" imgW="799920" imgH="457200" progId="Equation.3">
                  <p:embed/>
                  <p:pic>
                    <p:nvPicPr>
                      <p:cNvPr id="0" name="개체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5732463"/>
                        <a:ext cx="16383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135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664"/>
            <a:ext cx="9144000" cy="610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ko-KR" altLang="en-US" sz="3600" b="1" dirty="0"/>
              <a:t>내부 저항과 </a:t>
            </a:r>
            <a:r>
              <a:rPr lang="en-US" altLang="ko-KR" sz="3600" b="1" dirty="0"/>
              <a:t>OCV</a:t>
            </a:r>
            <a:r>
              <a:rPr lang="ko-KR" altLang="en-US" sz="3600" b="1" dirty="0"/>
              <a:t>의 영향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/>
              <a:t>MFC</a:t>
            </a:r>
            <a:r>
              <a:rPr lang="ko-KR" altLang="en-US" sz="2400" dirty="0"/>
              <a:t>에는 내부저항</a:t>
            </a:r>
            <a:r>
              <a:rPr lang="en-US" altLang="ko-KR" sz="2400" dirty="0"/>
              <a:t>(internal resistance)</a:t>
            </a:r>
            <a:r>
              <a:rPr lang="ko-KR" altLang="en-US" sz="2400" dirty="0"/>
              <a:t>이 있어 전력생산에 영향을 미친다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531394"/>
              </p:ext>
            </p:extLst>
          </p:nvPr>
        </p:nvGraphicFramePr>
        <p:xfrm>
          <a:off x="1259632" y="1844824"/>
          <a:ext cx="6215062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수식" r:id="rId3" imgW="3035160" imgH="939600" progId="Equation.3">
                  <p:embed/>
                </p:oleObj>
              </mc:Choice>
              <mc:Fallback>
                <p:oleObj name="수식" r:id="rId3" imgW="3035160" imgH="939600" progId="Equation.3">
                  <p:embed/>
                  <p:pic>
                    <p:nvPicPr>
                      <p:cNvPr id="0" name="개체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844824"/>
                        <a:ext cx="6215062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3820155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err="1"/>
              <a:t>P</a:t>
            </a:r>
            <a:r>
              <a:rPr lang="en-US" altLang="ko-KR" sz="2800" b="1" baseline="-25000" dirty="0" err="1"/>
              <a:t>emf</a:t>
            </a:r>
            <a:r>
              <a:rPr lang="en-US" altLang="ko-KR" sz="2800" b="1" dirty="0"/>
              <a:t> &gt; P</a:t>
            </a:r>
            <a:r>
              <a:rPr lang="en-US" altLang="ko-KR" sz="2800" b="1" baseline="-25000" dirty="0"/>
              <a:t>OCV</a:t>
            </a:r>
            <a:endParaRPr lang="ko-KR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1205" y="4343375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2400" dirty="0"/>
              <a:t>실제 사용하는 전압은 외부저항에 걸리는 전압이다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38267"/>
              </p:ext>
            </p:extLst>
          </p:nvPr>
        </p:nvGraphicFramePr>
        <p:xfrm>
          <a:off x="1259632" y="4784066"/>
          <a:ext cx="6319837" cy="202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수식" r:id="rId5" imgW="3085920" imgH="990360" progId="Equation.3">
                  <p:embed/>
                </p:oleObj>
              </mc:Choice>
              <mc:Fallback>
                <p:oleObj name="수식" r:id="rId5" imgW="3085920" imgH="990360" progId="Equation.3">
                  <p:embed/>
                  <p:pic>
                    <p:nvPicPr>
                      <p:cNvPr id="0" name="개체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784066"/>
                        <a:ext cx="6319837" cy="202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95936" y="602128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solidFill>
                  <a:srgbClr val="FF0000"/>
                </a:solidFill>
              </a:rPr>
              <a:t>내부 저항이 최소일 때 최대의 전력이 얻어진다</a:t>
            </a:r>
          </a:p>
        </p:txBody>
      </p:sp>
    </p:spTree>
    <p:extLst>
      <p:ext uri="{BB962C8B-B14F-4D97-AF65-F5344CB8AC3E}">
        <p14:creationId xmlns:p14="http://schemas.microsoft.com/office/powerpoint/2010/main" val="392779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l"/>
            <a:r>
              <a:rPr lang="ko-KR" altLang="en-US" sz="3200" b="1"/>
              <a:t>최대 전력밀도를 얻기 위한 외부저항의 크기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05273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dirty="0"/>
              <a:t>내부저항 </a:t>
            </a:r>
            <a:r>
              <a:rPr lang="en-US" altLang="ko-KR" dirty="0" err="1"/>
              <a:t>R</a:t>
            </a:r>
            <a:r>
              <a:rPr lang="en-US" altLang="ko-KR" baseline="-25000" dirty="0" err="1"/>
              <a:t>int</a:t>
            </a:r>
            <a:r>
              <a:rPr lang="en-US" altLang="ko-KR" baseline="-25000" dirty="0"/>
              <a:t>, </a:t>
            </a:r>
            <a:r>
              <a:rPr lang="en-US" altLang="ko-KR" dirty="0"/>
              <a:t>OCV</a:t>
            </a:r>
            <a:r>
              <a:rPr lang="ko-KR" altLang="en-US" dirty="0"/>
              <a:t>를 갖는 </a:t>
            </a:r>
            <a:r>
              <a:rPr lang="en-US" altLang="ko-KR" dirty="0"/>
              <a:t>MFC</a:t>
            </a:r>
            <a:r>
              <a:rPr lang="ko-KR" altLang="en-US" dirty="0"/>
              <a:t>로부터 최대 전력을 얻기 위한 </a:t>
            </a:r>
            <a:r>
              <a:rPr lang="en-US" altLang="ko-KR" dirty="0" err="1"/>
              <a:t>R</a:t>
            </a:r>
            <a:r>
              <a:rPr lang="en-US" altLang="ko-KR" baseline="-25000" dirty="0" err="1"/>
              <a:t>ext</a:t>
            </a:r>
            <a:r>
              <a:rPr lang="ko-KR" altLang="en-US" dirty="0"/>
              <a:t>를 계산할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756367" y="2690303"/>
            <a:ext cx="5040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866589" y="2842703"/>
            <a:ext cx="2520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자유형 8"/>
          <p:cNvSpPr/>
          <p:nvPr/>
        </p:nvSpPr>
        <p:spPr>
          <a:xfrm>
            <a:off x="930081" y="3266367"/>
            <a:ext cx="188536" cy="627376"/>
          </a:xfrm>
          <a:custGeom>
            <a:avLst/>
            <a:gdLst>
              <a:gd name="connsiteX0" fmla="*/ 160256 w 377072"/>
              <a:gd name="connsiteY0" fmla="*/ 0 h 942680"/>
              <a:gd name="connsiteX1" fmla="*/ 377072 w 377072"/>
              <a:gd name="connsiteY1" fmla="*/ 160255 h 942680"/>
              <a:gd name="connsiteX2" fmla="*/ 0 w 377072"/>
              <a:gd name="connsiteY2" fmla="*/ 358218 h 942680"/>
              <a:gd name="connsiteX3" fmla="*/ 367645 w 377072"/>
              <a:gd name="connsiteY3" fmla="*/ 593888 h 942680"/>
              <a:gd name="connsiteX4" fmla="*/ 0 w 377072"/>
              <a:gd name="connsiteY4" fmla="*/ 791851 h 942680"/>
              <a:gd name="connsiteX5" fmla="*/ 235670 w 377072"/>
              <a:gd name="connsiteY5" fmla="*/ 942680 h 94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072" h="942680">
                <a:moveTo>
                  <a:pt x="160256" y="0"/>
                </a:moveTo>
                <a:lnTo>
                  <a:pt x="377072" y="160255"/>
                </a:lnTo>
                <a:lnTo>
                  <a:pt x="0" y="358218"/>
                </a:lnTo>
                <a:lnTo>
                  <a:pt x="367645" y="593888"/>
                </a:lnTo>
                <a:lnTo>
                  <a:pt x="0" y="791851"/>
                </a:lnTo>
                <a:lnTo>
                  <a:pt x="235670" y="94268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 flipV="1">
            <a:off x="992603" y="2842703"/>
            <a:ext cx="0" cy="4236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자유형 11"/>
          <p:cNvSpPr/>
          <p:nvPr/>
        </p:nvSpPr>
        <p:spPr>
          <a:xfrm>
            <a:off x="1022292" y="3186260"/>
            <a:ext cx="1366887" cy="1027522"/>
          </a:xfrm>
          <a:custGeom>
            <a:avLst/>
            <a:gdLst>
              <a:gd name="connsiteX0" fmla="*/ 0 w 1366887"/>
              <a:gd name="connsiteY0" fmla="*/ 716437 h 1027522"/>
              <a:gd name="connsiteX1" fmla="*/ 9427 w 1366887"/>
              <a:gd name="connsiteY1" fmla="*/ 1027522 h 1027522"/>
              <a:gd name="connsiteX2" fmla="*/ 1357460 w 1366887"/>
              <a:gd name="connsiteY2" fmla="*/ 1027522 h 1027522"/>
              <a:gd name="connsiteX3" fmla="*/ 1366887 w 1366887"/>
              <a:gd name="connsiteY3" fmla="*/ 0 h 102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887" h="1027522">
                <a:moveTo>
                  <a:pt x="0" y="716437"/>
                </a:moveTo>
                <a:lnTo>
                  <a:pt x="9427" y="1027522"/>
                </a:lnTo>
                <a:lnTo>
                  <a:pt x="1357460" y="1027522"/>
                </a:lnTo>
                <a:cubicBezTo>
                  <a:pt x="1360602" y="685015"/>
                  <a:pt x="1363745" y="342507"/>
                  <a:pt x="1366887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 12"/>
          <p:cNvSpPr/>
          <p:nvPr/>
        </p:nvSpPr>
        <p:spPr>
          <a:xfrm>
            <a:off x="2294911" y="2558884"/>
            <a:ext cx="188536" cy="627376"/>
          </a:xfrm>
          <a:custGeom>
            <a:avLst/>
            <a:gdLst>
              <a:gd name="connsiteX0" fmla="*/ 160256 w 377072"/>
              <a:gd name="connsiteY0" fmla="*/ 0 h 942680"/>
              <a:gd name="connsiteX1" fmla="*/ 377072 w 377072"/>
              <a:gd name="connsiteY1" fmla="*/ 160255 h 942680"/>
              <a:gd name="connsiteX2" fmla="*/ 0 w 377072"/>
              <a:gd name="connsiteY2" fmla="*/ 358218 h 942680"/>
              <a:gd name="connsiteX3" fmla="*/ 367645 w 377072"/>
              <a:gd name="connsiteY3" fmla="*/ 593888 h 942680"/>
              <a:gd name="connsiteX4" fmla="*/ 0 w 377072"/>
              <a:gd name="connsiteY4" fmla="*/ 791851 h 942680"/>
              <a:gd name="connsiteX5" fmla="*/ 235670 w 377072"/>
              <a:gd name="connsiteY5" fmla="*/ 942680 h 94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072" h="942680">
                <a:moveTo>
                  <a:pt x="160256" y="0"/>
                </a:moveTo>
                <a:lnTo>
                  <a:pt x="377072" y="160255"/>
                </a:lnTo>
                <a:lnTo>
                  <a:pt x="0" y="358218"/>
                </a:lnTo>
                <a:lnTo>
                  <a:pt x="367645" y="593888"/>
                </a:lnTo>
                <a:lnTo>
                  <a:pt x="0" y="791851"/>
                </a:lnTo>
                <a:lnTo>
                  <a:pt x="235670" y="94268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자유형 13"/>
          <p:cNvSpPr/>
          <p:nvPr/>
        </p:nvSpPr>
        <p:spPr>
          <a:xfrm>
            <a:off x="994012" y="1838227"/>
            <a:ext cx="1404594" cy="810705"/>
          </a:xfrm>
          <a:custGeom>
            <a:avLst/>
            <a:gdLst>
              <a:gd name="connsiteX0" fmla="*/ 0 w 1404594"/>
              <a:gd name="connsiteY0" fmla="*/ 810705 h 810705"/>
              <a:gd name="connsiteX1" fmla="*/ 0 w 1404594"/>
              <a:gd name="connsiteY1" fmla="*/ 0 h 810705"/>
              <a:gd name="connsiteX2" fmla="*/ 1395167 w 1404594"/>
              <a:gd name="connsiteY2" fmla="*/ 0 h 810705"/>
              <a:gd name="connsiteX3" fmla="*/ 1404594 w 1404594"/>
              <a:gd name="connsiteY3" fmla="*/ 678730 h 81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94" h="810705">
                <a:moveTo>
                  <a:pt x="0" y="810705"/>
                </a:moveTo>
                <a:lnTo>
                  <a:pt x="0" y="0"/>
                </a:lnTo>
                <a:lnTo>
                  <a:pt x="1395167" y="0"/>
                </a:lnTo>
                <a:lnTo>
                  <a:pt x="1404594" y="67873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30707" y="25604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OCV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1607" y="3330689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R</a:t>
            </a:r>
            <a:r>
              <a:rPr lang="en-US" altLang="ko-KR" baseline="-25000" dirty="0" err="1"/>
              <a:t>int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54505" y="2694523"/>
            <a:ext cx="52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R</a:t>
            </a:r>
            <a:r>
              <a:rPr lang="en-US" altLang="ko-KR" baseline="-25000" dirty="0" err="1"/>
              <a:t>ext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130707" y="2243579"/>
            <a:ext cx="1272941" cy="18334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84054" y="4293096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MFC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2" name="직선 화살표 연결선 21"/>
          <p:cNvCxnSpPr>
            <a:endCxn id="20" idx="0"/>
          </p:cNvCxnSpPr>
          <p:nvPr/>
        </p:nvCxnSpPr>
        <p:spPr>
          <a:xfrm>
            <a:off x="604201" y="4077072"/>
            <a:ext cx="1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75856" y="1725027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000" dirty="0"/>
              <a:t>MFC</a:t>
            </a:r>
            <a:r>
              <a:rPr lang="ko-KR" altLang="en-US" sz="2000" dirty="0"/>
              <a:t>가 생산하는 최대 전력</a:t>
            </a:r>
            <a:endParaRPr lang="en-US" altLang="ko-KR" sz="2000" dirty="0"/>
          </a:p>
          <a:p>
            <a:r>
              <a:rPr lang="en-US" altLang="ko-KR" sz="2000" dirty="0"/>
              <a:t>    = OCV</a:t>
            </a:r>
            <a:r>
              <a:rPr lang="en-US" altLang="ko-KR" sz="2000" baseline="30000" dirty="0"/>
              <a:t>2</a:t>
            </a:r>
            <a:r>
              <a:rPr lang="en-US" altLang="ko-KR" sz="2000" dirty="0"/>
              <a:t>/</a:t>
            </a:r>
            <a:r>
              <a:rPr lang="en-US" altLang="ko-KR" sz="2000" dirty="0" err="1"/>
              <a:t>R</a:t>
            </a:r>
            <a:r>
              <a:rPr lang="en-US" altLang="ko-KR" sz="2000" baseline="-25000" dirty="0" err="1"/>
              <a:t>int</a:t>
            </a:r>
            <a:endParaRPr lang="en-US" altLang="ko-K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ko-KR" sz="2000" dirty="0" err="1"/>
              <a:t>R</a:t>
            </a:r>
            <a:r>
              <a:rPr lang="en-US" altLang="ko-KR" sz="2000" baseline="-25000" dirty="0" err="1"/>
              <a:t>ext</a:t>
            </a:r>
            <a:r>
              <a:rPr lang="ko-KR" altLang="en-US" sz="2000" dirty="0"/>
              <a:t>에서 얻을 수 있는 전력</a:t>
            </a:r>
            <a:endParaRPr lang="en-US" altLang="ko-KR" sz="2000" dirty="0"/>
          </a:p>
          <a:p>
            <a:r>
              <a:rPr lang="en-US" altLang="ko-KR" sz="2000" dirty="0"/>
              <a:t>    P = I</a:t>
            </a:r>
            <a:r>
              <a:rPr lang="en-US" altLang="ko-KR" sz="2000" baseline="30000" dirty="0"/>
              <a:t>2</a:t>
            </a:r>
            <a:r>
              <a:rPr lang="en-US" altLang="ko-KR" sz="2000" dirty="0"/>
              <a:t>R = I</a:t>
            </a:r>
            <a:r>
              <a:rPr lang="en-US" altLang="ko-KR" sz="2000" baseline="30000" dirty="0"/>
              <a:t>2</a:t>
            </a:r>
            <a:r>
              <a:rPr lang="en-US" altLang="ko-KR" sz="2000" dirty="0"/>
              <a:t>R</a:t>
            </a:r>
            <a:r>
              <a:rPr lang="en-US" altLang="ko-KR" sz="2000" baseline="-25000" dirty="0"/>
              <a:t>ext</a:t>
            </a:r>
            <a:endParaRPr lang="en-US" altLang="ko-KR" sz="2000" dirty="0"/>
          </a:p>
          <a:p>
            <a:r>
              <a:rPr lang="en-US" altLang="ko-KR" sz="2000" dirty="0"/>
              <a:t>    I = OCV/(</a:t>
            </a:r>
            <a:r>
              <a:rPr lang="en-US" altLang="ko-KR" sz="2000" dirty="0" err="1"/>
              <a:t>R</a:t>
            </a:r>
            <a:r>
              <a:rPr lang="en-US" altLang="ko-KR" sz="2000" baseline="-25000" dirty="0" err="1"/>
              <a:t>int</a:t>
            </a:r>
            <a:r>
              <a:rPr lang="en-US" altLang="ko-KR" sz="2000" dirty="0"/>
              <a:t> + </a:t>
            </a:r>
            <a:r>
              <a:rPr lang="en-US" altLang="ko-KR" sz="2000" dirty="0" err="1"/>
              <a:t>R</a:t>
            </a:r>
            <a:r>
              <a:rPr lang="en-US" altLang="ko-KR" sz="2000" baseline="-25000" dirty="0" err="1"/>
              <a:t>ext</a:t>
            </a:r>
            <a:r>
              <a:rPr lang="en-US" altLang="ko-KR" sz="2000" dirty="0"/>
              <a:t>)</a:t>
            </a:r>
          </a:p>
          <a:p>
            <a:r>
              <a:rPr lang="en-US" altLang="ko-KR" sz="2000" dirty="0"/>
              <a:t>    </a:t>
            </a:r>
            <a:r>
              <a:rPr lang="ko-KR" altLang="en-US" sz="2000" dirty="0"/>
              <a:t>따라서</a:t>
            </a:r>
            <a:endParaRPr lang="en-US" altLang="ko-KR" sz="2000" dirty="0"/>
          </a:p>
        </p:txBody>
      </p:sp>
      <p:cxnSp>
        <p:nvCxnSpPr>
          <p:cNvPr id="25" name="직선 화살표 연결선 24"/>
          <p:cNvCxnSpPr/>
          <p:nvPr/>
        </p:nvCxnSpPr>
        <p:spPr>
          <a:xfrm>
            <a:off x="2123728" y="2132856"/>
            <a:ext cx="0" cy="144719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25782" y="267178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I</a:t>
            </a:r>
            <a:endParaRPr lang="ko-KR" altLang="en-US" dirty="0"/>
          </a:p>
        </p:txBody>
      </p:sp>
      <p:graphicFrame>
        <p:nvGraphicFramePr>
          <p:cNvPr id="27" name="개체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261916"/>
              </p:ext>
            </p:extLst>
          </p:nvPr>
        </p:nvGraphicFramePr>
        <p:xfrm>
          <a:off x="4067944" y="3660353"/>
          <a:ext cx="263366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수식" r:id="rId3" imgW="1447560" imgH="457200" progId="Equation.3">
                  <p:embed/>
                </p:oleObj>
              </mc:Choice>
              <mc:Fallback>
                <p:oleObj name="수식" r:id="rId3" imgW="144756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7944" y="3660353"/>
                        <a:ext cx="2633663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511936" y="4570095"/>
            <a:ext cx="6533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</a:t>
            </a:r>
            <a:r>
              <a:rPr lang="ko-KR" altLang="en-US" dirty="0"/>
              <a:t>를 최대로 하는 </a:t>
            </a:r>
            <a:r>
              <a:rPr lang="en-US" altLang="ko-KR" dirty="0" err="1"/>
              <a:t>R</a:t>
            </a:r>
            <a:r>
              <a:rPr lang="en-US" altLang="ko-KR" baseline="-25000" dirty="0" err="1"/>
              <a:t>ext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구해야 한다</a:t>
            </a:r>
            <a:r>
              <a:rPr lang="en-US" altLang="ko-KR" dirty="0"/>
              <a:t>. </a:t>
            </a:r>
            <a:r>
              <a:rPr lang="en-US" altLang="ko-KR" dirty="0" err="1"/>
              <a:t>R</a:t>
            </a:r>
            <a:r>
              <a:rPr lang="en-US" altLang="ko-KR" baseline="-25000" dirty="0" err="1"/>
              <a:t>ext</a:t>
            </a:r>
            <a:r>
              <a:rPr lang="ko-KR" altLang="en-US" dirty="0"/>
              <a:t>에 대해 </a:t>
            </a:r>
            <a:r>
              <a:rPr lang="en-US" altLang="ko-KR" dirty="0"/>
              <a:t>P</a:t>
            </a:r>
            <a:r>
              <a:rPr lang="ko-KR" altLang="en-US" dirty="0"/>
              <a:t>를 미분하면</a:t>
            </a:r>
          </a:p>
        </p:txBody>
      </p:sp>
      <p:graphicFrame>
        <p:nvGraphicFramePr>
          <p:cNvPr id="29" name="개체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073192"/>
              </p:ext>
            </p:extLst>
          </p:nvPr>
        </p:nvGraphicFramePr>
        <p:xfrm>
          <a:off x="1579848" y="4939427"/>
          <a:ext cx="605631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수식" r:id="rId5" imgW="3327120" imgH="457200" progId="Equation.3">
                  <p:embed/>
                </p:oleObj>
              </mc:Choice>
              <mc:Fallback>
                <p:oleObj name="수식" r:id="rId5" imgW="3327120" imgH="457200" progId="Equation.3">
                  <p:embed/>
                  <p:pic>
                    <p:nvPicPr>
                      <p:cNvPr id="0" name="개체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848" y="4939427"/>
                        <a:ext cx="6056312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866589" y="6021288"/>
            <a:ext cx="471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0066FF"/>
                </a:solidFill>
              </a:rPr>
              <a:t>즉</a:t>
            </a:r>
            <a:r>
              <a:rPr lang="en-US" altLang="ko-KR" dirty="0">
                <a:solidFill>
                  <a:srgbClr val="0066FF"/>
                </a:solidFill>
              </a:rPr>
              <a:t>, </a:t>
            </a:r>
            <a:r>
              <a:rPr lang="en-US" altLang="ko-KR" dirty="0" err="1">
                <a:solidFill>
                  <a:srgbClr val="0066FF"/>
                </a:solidFill>
              </a:rPr>
              <a:t>R</a:t>
            </a:r>
            <a:r>
              <a:rPr lang="en-US" altLang="ko-KR" baseline="-25000" dirty="0" err="1">
                <a:solidFill>
                  <a:srgbClr val="0066FF"/>
                </a:solidFill>
              </a:rPr>
              <a:t>int</a:t>
            </a:r>
            <a:r>
              <a:rPr lang="en-US" altLang="ko-KR" dirty="0">
                <a:solidFill>
                  <a:srgbClr val="0066FF"/>
                </a:solidFill>
              </a:rPr>
              <a:t>=</a:t>
            </a:r>
            <a:r>
              <a:rPr lang="en-US" altLang="ko-KR" dirty="0" err="1">
                <a:solidFill>
                  <a:srgbClr val="0066FF"/>
                </a:solidFill>
              </a:rPr>
              <a:t>R</a:t>
            </a:r>
            <a:r>
              <a:rPr lang="en-US" altLang="ko-KR" baseline="-25000" dirty="0" err="1">
                <a:solidFill>
                  <a:srgbClr val="0066FF"/>
                </a:solidFill>
              </a:rPr>
              <a:t>ext</a:t>
            </a:r>
            <a:r>
              <a:rPr lang="ko-KR" altLang="en-US" dirty="0">
                <a:solidFill>
                  <a:srgbClr val="0066FF"/>
                </a:solidFill>
              </a:rPr>
              <a:t>일 때 최대 전력을 얻을 수 있다</a:t>
            </a:r>
            <a:r>
              <a:rPr lang="en-US" altLang="ko-KR" dirty="0">
                <a:solidFill>
                  <a:srgbClr val="0066FF"/>
                </a:solidFill>
              </a:rPr>
              <a:t>!</a:t>
            </a:r>
            <a:endParaRPr lang="ko-KR" altLang="en-US" dirty="0">
              <a:solidFill>
                <a:srgbClr val="0066FF"/>
              </a:solidFill>
            </a:endParaRPr>
          </a:p>
        </p:txBody>
      </p:sp>
      <p:graphicFrame>
        <p:nvGraphicFramePr>
          <p:cNvPr id="31" name="개체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826153"/>
              </p:ext>
            </p:extLst>
          </p:nvPr>
        </p:nvGraphicFramePr>
        <p:xfrm>
          <a:off x="5670654" y="5805264"/>
          <a:ext cx="16637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수식" r:id="rId7" imgW="914400" imgH="457200" progId="Equation.3">
                  <p:embed/>
                </p:oleObj>
              </mc:Choice>
              <mc:Fallback>
                <p:oleObj name="수식" r:id="rId7" imgW="914400" imgH="457200" progId="Equation.3">
                  <p:embed/>
                  <p:pic>
                    <p:nvPicPr>
                      <p:cNvPr id="0" name="개체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654" y="5805264"/>
                        <a:ext cx="1663700" cy="8334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6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5168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332656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/>
              <a:t>예제</a:t>
            </a:r>
            <a:r>
              <a:rPr lang="en-US" altLang="ko-KR" sz="2200" dirty="0"/>
              <a:t> 4.1</a:t>
            </a:r>
          </a:p>
          <a:p>
            <a:r>
              <a:rPr lang="en-US" altLang="ko-KR" sz="2200" dirty="0"/>
              <a:t>Q: MFC</a:t>
            </a:r>
            <a:r>
              <a:rPr lang="ko-KR" altLang="en-US" sz="2200" dirty="0"/>
              <a:t>의 전력밀도</a:t>
            </a:r>
            <a:r>
              <a:rPr lang="en-US" altLang="ko-KR" sz="2200" dirty="0"/>
              <a:t>(</a:t>
            </a:r>
            <a:r>
              <a:rPr lang="en-US" altLang="ko-KR" sz="2200" dirty="0" err="1"/>
              <a:t>mW</a:t>
            </a:r>
            <a:r>
              <a:rPr lang="en-US" altLang="ko-KR" sz="2200" dirty="0"/>
              <a:t>/m</a:t>
            </a:r>
            <a:r>
              <a:rPr lang="en-US" altLang="ko-KR" sz="2200" baseline="30000" dirty="0"/>
              <a:t>2</a:t>
            </a:r>
            <a:r>
              <a:rPr lang="en-US" altLang="ko-KR" sz="2200" dirty="0"/>
              <a:t>)</a:t>
            </a:r>
            <a:r>
              <a:rPr lang="ko-KR" altLang="en-US" sz="2200" dirty="0"/>
              <a:t> 계산</a:t>
            </a:r>
            <a:r>
              <a:rPr lang="en-US" altLang="ko-KR" sz="2200" dirty="0"/>
              <a:t>.</a:t>
            </a:r>
          </a:p>
          <a:p>
            <a:r>
              <a:rPr lang="en-US" altLang="ko-KR" sz="2200" dirty="0"/>
              <a:t>    Area=4.9 cm</a:t>
            </a:r>
            <a:r>
              <a:rPr lang="en-US" altLang="ko-KR" sz="2200" baseline="30000" dirty="0"/>
              <a:t>2</a:t>
            </a:r>
            <a:r>
              <a:rPr lang="en-US" altLang="ko-KR" sz="2200" dirty="0"/>
              <a:t>, OCV=0.8 V. </a:t>
            </a:r>
            <a:r>
              <a:rPr lang="en-US" altLang="ko-KR" sz="2200" dirty="0" err="1"/>
              <a:t>R</a:t>
            </a:r>
            <a:r>
              <a:rPr lang="en-US" altLang="ko-KR" sz="2200" baseline="-25000" dirty="0" err="1"/>
              <a:t>int</a:t>
            </a:r>
            <a:r>
              <a:rPr lang="en-US" altLang="ko-KR" sz="2200" dirty="0"/>
              <a:t>=50 </a:t>
            </a:r>
            <a:r>
              <a:rPr lang="el-GR" altLang="ko-KR" sz="2200" dirty="0"/>
              <a:t>Ω</a:t>
            </a:r>
            <a:r>
              <a:rPr lang="en-US" altLang="ko-KR" sz="2200" dirty="0"/>
              <a:t>, 100 </a:t>
            </a:r>
            <a:r>
              <a:rPr lang="el-GR" altLang="ko-KR" sz="2200" dirty="0"/>
              <a:t>Ω</a:t>
            </a:r>
            <a:endParaRPr lang="ko-KR" alt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820915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 err="1"/>
              <a:t>R</a:t>
            </a:r>
            <a:r>
              <a:rPr lang="en-US" altLang="ko-KR" baseline="-25000" dirty="0" err="1"/>
              <a:t>int</a:t>
            </a:r>
            <a:r>
              <a:rPr lang="en-US" altLang="ko-KR" dirty="0"/>
              <a:t>=50 </a:t>
            </a:r>
            <a:r>
              <a:rPr lang="el-GR" altLang="ko-KR" dirty="0"/>
              <a:t>Ω</a:t>
            </a:r>
            <a:r>
              <a:rPr lang="ko-KR" altLang="en-US" dirty="0"/>
              <a:t>일 경우 최대 전력 </a:t>
            </a:r>
            <a:r>
              <a:rPr lang="en-US" altLang="ko-KR" dirty="0"/>
              <a:t>: </a:t>
            </a:r>
            <a:r>
              <a:rPr lang="en-US" altLang="ko-KR" dirty="0" err="1"/>
              <a:t>R</a:t>
            </a:r>
            <a:r>
              <a:rPr lang="en-US" altLang="ko-KR" baseline="-25000" dirty="0" err="1"/>
              <a:t>ext</a:t>
            </a:r>
            <a:r>
              <a:rPr lang="en-US" altLang="ko-KR" dirty="0"/>
              <a:t> = 50 </a:t>
            </a:r>
            <a:r>
              <a:rPr lang="el-GR" altLang="ko-KR" dirty="0"/>
              <a:t>Ω</a:t>
            </a:r>
            <a:r>
              <a:rPr lang="ko-KR" altLang="en-US" dirty="0"/>
              <a:t>일 </a:t>
            </a:r>
            <a:r>
              <a:rPr lang="ko-KR" altLang="en-US" dirty="0" err="1"/>
              <a:t>떄</a:t>
            </a:r>
            <a:r>
              <a:rPr lang="ko-KR" altLang="en-US" dirty="0"/>
              <a:t> 얻어지며</a:t>
            </a:r>
            <a:endParaRPr lang="en-US" altLang="ko-KR" dirty="0"/>
          </a:p>
          <a:p>
            <a:r>
              <a:rPr lang="en-US" altLang="ko-KR" dirty="0"/>
              <a:t>    </a:t>
            </a:r>
            <a:r>
              <a:rPr lang="en-US" altLang="ko-KR" dirty="0" err="1"/>
              <a:t>P</a:t>
            </a:r>
            <a:r>
              <a:rPr lang="en-US" altLang="ko-KR" baseline="-25000" dirty="0" err="1"/>
              <a:t>max</a:t>
            </a:r>
            <a:r>
              <a:rPr lang="en-US" altLang="ko-KR" dirty="0"/>
              <a:t> = OCV</a:t>
            </a:r>
            <a:r>
              <a:rPr lang="en-US" altLang="ko-KR" baseline="30000" dirty="0"/>
              <a:t>2</a:t>
            </a:r>
            <a:r>
              <a:rPr lang="en-US" altLang="ko-KR" dirty="0"/>
              <a:t>/(4R</a:t>
            </a:r>
            <a:r>
              <a:rPr lang="en-US" altLang="ko-KR" baseline="-25000" dirty="0"/>
              <a:t>int</a:t>
            </a:r>
            <a:r>
              <a:rPr lang="en-US" altLang="ko-KR" dirty="0"/>
              <a:t>) = 0.8</a:t>
            </a:r>
            <a:r>
              <a:rPr lang="en-US" altLang="ko-KR" baseline="30000" dirty="0"/>
              <a:t>2</a:t>
            </a:r>
            <a:r>
              <a:rPr lang="en-US" altLang="ko-KR" dirty="0"/>
              <a:t>/(4x50) = 0.0032 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/>
              <a:t>환원전극</a:t>
            </a:r>
            <a:r>
              <a:rPr lang="en-US" altLang="ko-KR" dirty="0"/>
              <a:t> </a:t>
            </a:r>
            <a:r>
              <a:rPr lang="ko-KR" altLang="en-US" dirty="0"/>
              <a:t>표면적 당 전력은</a:t>
            </a:r>
            <a:endParaRPr lang="en-US" altLang="ko-KR" dirty="0"/>
          </a:p>
          <a:p>
            <a:r>
              <a:rPr lang="en-US" altLang="ko-KR" dirty="0"/>
              <a:t>    </a:t>
            </a:r>
            <a:r>
              <a:rPr lang="en-US" altLang="ko-KR" dirty="0" err="1"/>
              <a:t>P</a:t>
            </a:r>
            <a:r>
              <a:rPr lang="en-US" altLang="ko-KR" baseline="-25000" dirty="0" err="1"/>
              <a:t>max</a:t>
            </a:r>
            <a:r>
              <a:rPr lang="en-US" altLang="ko-KR" baseline="-25000" dirty="0"/>
              <a:t> cat</a:t>
            </a:r>
            <a:r>
              <a:rPr lang="en-US" altLang="ko-KR" dirty="0"/>
              <a:t> = </a:t>
            </a:r>
            <a:r>
              <a:rPr lang="en-US" altLang="ko-KR" dirty="0" err="1"/>
              <a:t>P</a:t>
            </a:r>
            <a:r>
              <a:rPr lang="en-US" altLang="ko-KR" baseline="-25000" dirty="0" err="1"/>
              <a:t>max</a:t>
            </a:r>
            <a:r>
              <a:rPr lang="en-US" altLang="ko-KR" dirty="0"/>
              <a:t>/(4.9x10</a:t>
            </a:r>
            <a:r>
              <a:rPr lang="en-US" altLang="ko-KR" baseline="30000" dirty="0"/>
              <a:t>-4</a:t>
            </a:r>
            <a:r>
              <a:rPr lang="en-US" altLang="ko-KR" dirty="0"/>
              <a:t> m</a:t>
            </a:r>
            <a:r>
              <a:rPr lang="en-US" altLang="ko-KR" baseline="30000" dirty="0"/>
              <a:t>2</a:t>
            </a:r>
            <a:r>
              <a:rPr lang="en-US" altLang="ko-KR" dirty="0"/>
              <a:t>) = 6.35 W/m</a:t>
            </a:r>
            <a:r>
              <a:rPr lang="en-US" altLang="ko-KR" baseline="30000" dirty="0"/>
              <a:t>2</a:t>
            </a:r>
            <a:r>
              <a:rPr lang="en-US" altLang="ko-KR" dirty="0"/>
              <a:t> = 6350 </a:t>
            </a:r>
            <a:r>
              <a:rPr lang="en-US" altLang="ko-KR" dirty="0" err="1"/>
              <a:t>mW</a:t>
            </a:r>
            <a:r>
              <a:rPr lang="en-US" altLang="ko-KR" dirty="0"/>
              <a:t>/m</a:t>
            </a:r>
            <a:r>
              <a:rPr lang="en-US" altLang="ko-KR" baseline="30000" dirty="0"/>
              <a:t>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/>
              <a:t>마찬가지로 </a:t>
            </a:r>
            <a:r>
              <a:rPr lang="en-US" altLang="ko-KR" dirty="0" err="1"/>
              <a:t>R</a:t>
            </a:r>
            <a:r>
              <a:rPr lang="en-US" altLang="ko-KR" baseline="-25000" dirty="0" err="1"/>
              <a:t>int</a:t>
            </a:r>
            <a:r>
              <a:rPr lang="en-US" altLang="ko-KR" dirty="0"/>
              <a:t>=100 </a:t>
            </a:r>
            <a:r>
              <a:rPr lang="el-GR" altLang="ko-KR" dirty="0"/>
              <a:t>Ω</a:t>
            </a:r>
            <a:r>
              <a:rPr lang="ko-KR" altLang="en-US" dirty="0"/>
              <a:t>일 경우에 대해 구하면</a:t>
            </a:r>
            <a:endParaRPr lang="en-US" altLang="ko-KR" dirty="0"/>
          </a:p>
          <a:p>
            <a:r>
              <a:rPr lang="en-US" altLang="ko-KR" dirty="0"/>
              <a:t>    </a:t>
            </a:r>
            <a:r>
              <a:rPr lang="en-US" altLang="ko-KR" dirty="0" err="1"/>
              <a:t>P</a:t>
            </a:r>
            <a:r>
              <a:rPr lang="en-US" altLang="ko-KR" baseline="-25000" dirty="0" err="1"/>
              <a:t>max</a:t>
            </a:r>
            <a:r>
              <a:rPr lang="en-US" altLang="ko-KR" dirty="0"/>
              <a:t> = OCV</a:t>
            </a:r>
            <a:r>
              <a:rPr lang="en-US" altLang="ko-KR" baseline="30000" dirty="0"/>
              <a:t>2</a:t>
            </a:r>
            <a:r>
              <a:rPr lang="en-US" altLang="ko-KR" dirty="0"/>
              <a:t>/(4R</a:t>
            </a:r>
            <a:r>
              <a:rPr lang="en-US" altLang="ko-KR" baseline="-25000" dirty="0"/>
              <a:t>int</a:t>
            </a:r>
            <a:r>
              <a:rPr lang="en-US" altLang="ko-KR" dirty="0"/>
              <a:t>) = 0.8</a:t>
            </a:r>
            <a:r>
              <a:rPr lang="en-US" altLang="ko-KR" baseline="30000" dirty="0"/>
              <a:t>2</a:t>
            </a:r>
            <a:r>
              <a:rPr lang="en-US" altLang="ko-KR" dirty="0"/>
              <a:t>/(4x100) = 0.0016 W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P</a:t>
            </a:r>
            <a:r>
              <a:rPr lang="en-US" altLang="ko-KR" baseline="-25000" dirty="0" err="1"/>
              <a:t>max</a:t>
            </a:r>
            <a:r>
              <a:rPr lang="en-US" altLang="ko-KR" baseline="-25000" dirty="0"/>
              <a:t> cat</a:t>
            </a:r>
            <a:r>
              <a:rPr lang="en-US" altLang="ko-KR" dirty="0"/>
              <a:t> = 3175 </a:t>
            </a:r>
            <a:r>
              <a:rPr lang="en-US" altLang="ko-KR" dirty="0" err="1"/>
              <a:t>mW</a:t>
            </a:r>
            <a:r>
              <a:rPr lang="en-US" altLang="ko-KR" dirty="0"/>
              <a:t>/m</a:t>
            </a:r>
            <a:r>
              <a:rPr lang="en-US" altLang="ko-KR" baseline="30000" dirty="0"/>
              <a:t>2</a:t>
            </a:r>
            <a:endParaRPr lang="en-US" altLang="ko-KR" dirty="0"/>
          </a:p>
          <a:p>
            <a:pPr marL="285750" indent="-285750">
              <a:buFont typeface="Arial" pitchFamily="34" charset="0"/>
              <a:buChar char="•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l"/>
            </a:pPr>
            <a:r>
              <a:rPr lang="ko-KR" altLang="en-US" dirty="0"/>
              <a:t>전류의</a:t>
            </a:r>
            <a:r>
              <a:rPr lang="en-US" altLang="ko-KR" dirty="0"/>
              <a:t> </a:t>
            </a:r>
            <a:r>
              <a:rPr lang="ko-KR" altLang="en-US" dirty="0"/>
              <a:t>계산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471" y="1451583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ko-KR" altLang="en-US" dirty="0"/>
              <a:t>전력밀도 계산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9297" y="429309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dirty="0"/>
              <a:t>외부저항</a:t>
            </a:r>
            <a:r>
              <a:rPr lang="en-US" altLang="ko-KR" dirty="0"/>
              <a:t> </a:t>
            </a:r>
            <a:r>
              <a:rPr lang="en-US" altLang="ko-KR" dirty="0" err="1"/>
              <a:t>R</a:t>
            </a:r>
            <a:r>
              <a:rPr lang="en-US" altLang="ko-KR" baseline="-25000" dirty="0" err="1"/>
              <a:t>ext</a:t>
            </a:r>
            <a:r>
              <a:rPr lang="ko-KR" altLang="en-US" dirty="0"/>
              <a:t>를 변화시키면 </a:t>
            </a:r>
            <a:r>
              <a:rPr lang="en-US" altLang="ko-KR" dirty="0"/>
              <a:t>I</a:t>
            </a:r>
            <a:r>
              <a:rPr lang="ko-KR" altLang="en-US" dirty="0"/>
              <a:t>와 </a:t>
            </a:r>
            <a:r>
              <a:rPr lang="en-US" altLang="ko-KR" dirty="0"/>
              <a:t>P</a:t>
            </a:r>
            <a:r>
              <a:rPr lang="ko-KR" altLang="en-US" dirty="0"/>
              <a:t>가 동시에 변한다</a:t>
            </a:r>
            <a:r>
              <a:rPr lang="en-US" altLang="ko-KR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/>
              <a:t>I = OCV/(</a:t>
            </a:r>
            <a:r>
              <a:rPr lang="en-US" altLang="ko-KR" dirty="0" err="1"/>
              <a:t>R</a:t>
            </a:r>
            <a:r>
              <a:rPr lang="en-US" altLang="ko-KR" baseline="-25000" dirty="0" err="1"/>
              <a:t>int</a:t>
            </a:r>
            <a:r>
              <a:rPr lang="en-US" altLang="ko-KR" dirty="0"/>
              <a:t> + </a:t>
            </a:r>
            <a:r>
              <a:rPr lang="en-US" altLang="ko-KR" dirty="0" err="1"/>
              <a:t>R</a:t>
            </a:r>
            <a:r>
              <a:rPr lang="en-US" altLang="ko-KR" baseline="-25000" dirty="0" err="1"/>
              <a:t>ext</a:t>
            </a:r>
            <a:r>
              <a:rPr lang="en-US" altLang="ko-KR" dirty="0"/>
              <a:t>), P = I</a:t>
            </a:r>
            <a:r>
              <a:rPr lang="en-US" altLang="ko-KR" baseline="30000" dirty="0"/>
              <a:t>2</a:t>
            </a:r>
            <a:r>
              <a:rPr lang="en-US" altLang="ko-KR" dirty="0"/>
              <a:t>R</a:t>
            </a:r>
            <a:r>
              <a:rPr lang="en-US" altLang="ko-KR" baseline="-25000" dirty="0"/>
              <a:t>ext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/>
              <a:t>다음 표는 </a:t>
            </a:r>
            <a:r>
              <a:rPr lang="en-US" altLang="ko-KR" dirty="0" err="1"/>
              <a:t>R</a:t>
            </a:r>
            <a:r>
              <a:rPr lang="en-US" altLang="ko-KR" baseline="-25000" dirty="0" err="1"/>
              <a:t>int</a:t>
            </a:r>
            <a:r>
              <a:rPr lang="en-US" altLang="ko-KR" dirty="0"/>
              <a:t> = 50 </a:t>
            </a:r>
            <a:r>
              <a:rPr lang="el-GR" altLang="ko-KR" dirty="0"/>
              <a:t>Ω</a:t>
            </a:r>
            <a:r>
              <a:rPr lang="ko-KR" altLang="en-US" dirty="0"/>
              <a:t>인 경우</a:t>
            </a:r>
            <a:r>
              <a:rPr lang="en-US" altLang="ko-KR" dirty="0"/>
              <a:t> </a:t>
            </a:r>
            <a:r>
              <a:rPr lang="en-US" altLang="ko-KR" dirty="0" err="1"/>
              <a:t>R</a:t>
            </a:r>
            <a:r>
              <a:rPr lang="en-US" altLang="ko-KR" baseline="-25000" dirty="0" err="1"/>
              <a:t>ext</a:t>
            </a:r>
            <a:r>
              <a:rPr lang="en-US" altLang="ko-KR" dirty="0"/>
              <a:t> </a:t>
            </a:r>
            <a:r>
              <a:rPr lang="ko-KR" altLang="en-US" dirty="0"/>
              <a:t>값을 </a:t>
            </a:r>
            <a:r>
              <a:rPr lang="en-US" altLang="ko-KR" dirty="0"/>
              <a:t>10 ~ 1000 </a:t>
            </a:r>
            <a:r>
              <a:rPr lang="el-GR" altLang="ko-KR" dirty="0"/>
              <a:t>Ω</a:t>
            </a:r>
            <a:r>
              <a:rPr lang="ko-KR" altLang="en-US" dirty="0"/>
              <a:t>까지 변화시키며 구한 전류와 </a:t>
            </a:r>
            <a:r>
              <a:rPr lang="ko-KR" altLang="en-US" dirty="0" err="1"/>
              <a:t>전력값이다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67710"/>
              </p:ext>
            </p:extLst>
          </p:nvPr>
        </p:nvGraphicFramePr>
        <p:xfrm>
          <a:off x="507645" y="5521643"/>
          <a:ext cx="832098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R</a:t>
                      </a:r>
                      <a:r>
                        <a:rPr lang="en-US" altLang="ko-KR" sz="1600" baseline="-25000" dirty="0" err="1"/>
                        <a:t>ext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10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20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30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40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ko-KR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60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70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80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90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100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1000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I(mA)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13.3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11.4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10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8.89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solidFill>
                            <a:srgbClr val="FF0000"/>
                          </a:solidFill>
                        </a:rPr>
                        <a:t>8.0</a:t>
                      </a:r>
                      <a:endParaRPr lang="ko-KR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7.27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6.67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6.15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5.71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5.33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0.76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P(</a:t>
                      </a:r>
                      <a:r>
                        <a:rPr lang="en-US" altLang="ko-KR" sz="1600" dirty="0" err="1"/>
                        <a:t>mW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1.77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2.60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3.0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3.16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solidFill>
                            <a:srgbClr val="FF0000"/>
                          </a:solidFill>
                        </a:rPr>
                        <a:t>3.2</a:t>
                      </a:r>
                      <a:endParaRPr lang="ko-KR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3.17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3.11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3.03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2.93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2.84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0.58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639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7667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dirty="0"/>
              <a:t>전류밀도와 전력밀도로 구하기 위해선 위 값들을 전극의 면적으로 나누면 된다</a:t>
            </a:r>
            <a:r>
              <a:rPr lang="en-US" altLang="ko-KR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err="1"/>
              <a:t>R</a:t>
            </a:r>
            <a:r>
              <a:rPr lang="en-US" altLang="ko-KR" baseline="-25000" dirty="0" err="1"/>
              <a:t>int</a:t>
            </a:r>
            <a:r>
              <a:rPr lang="en-US" altLang="ko-KR" dirty="0"/>
              <a:t> = 100 </a:t>
            </a:r>
            <a:r>
              <a:rPr lang="el-GR" altLang="ko-KR" dirty="0"/>
              <a:t>Ω</a:t>
            </a:r>
            <a:r>
              <a:rPr lang="ko-KR" altLang="en-US" dirty="0"/>
              <a:t>에 대해서도 동일한 계산을 하여 </a:t>
            </a:r>
            <a:r>
              <a:rPr lang="en-US" altLang="ko-KR" dirty="0"/>
              <a:t>P vs. I</a:t>
            </a:r>
            <a:r>
              <a:rPr lang="ko-KR" altLang="en-US" dirty="0"/>
              <a:t>를 그래프로 그리면</a:t>
            </a:r>
          </a:p>
        </p:txBody>
      </p:sp>
      <p:graphicFrame>
        <p:nvGraphicFramePr>
          <p:cNvPr id="4" name="차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194465"/>
              </p:ext>
            </p:extLst>
          </p:nvPr>
        </p:nvGraphicFramePr>
        <p:xfrm>
          <a:off x="1543050" y="1197768"/>
          <a:ext cx="6057900" cy="489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67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ko-KR" altLang="en-US" sz="3600" b="1" dirty="0" err="1">
                <a:solidFill>
                  <a:srgbClr val="FF0000"/>
                </a:solidFill>
              </a:rPr>
              <a:t>전하량</a:t>
            </a:r>
            <a:r>
              <a:rPr lang="ko-KR" altLang="en-US" sz="3600" b="1" dirty="0">
                <a:solidFill>
                  <a:srgbClr val="FF0000"/>
                </a:solidFill>
              </a:rPr>
              <a:t> 효율 </a:t>
            </a:r>
            <a:r>
              <a:rPr lang="en-US" altLang="ko-KR" sz="3600" b="1" dirty="0">
                <a:solidFill>
                  <a:srgbClr val="FF0000"/>
                </a:solidFill>
              </a:rPr>
              <a:t>(</a:t>
            </a:r>
            <a:r>
              <a:rPr lang="en-US" altLang="ko-KR" sz="3600" b="1" dirty="0" err="1">
                <a:solidFill>
                  <a:srgbClr val="FF0000"/>
                </a:solidFill>
              </a:rPr>
              <a:t>coulombic</a:t>
            </a:r>
            <a:r>
              <a:rPr lang="en-US" altLang="ko-KR" sz="3600" b="1" dirty="0">
                <a:solidFill>
                  <a:srgbClr val="FF0000"/>
                </a:solidFill>
              </a:rPr>
              <a:t> efficiency)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487685"/>
              </p:ext>
            </p:extLst>
          </p:nvPr>
        </p:nvGraphicFramePr>
        <p:xfrm>
          <a:off x="1116013" y="1304925"/>
          <a:ext cx="70453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수식" r:id="rId3" imgW="2971800" imgH="545760" progId="Equation.3">
                  <p:embed/>
                </p:oleObj>
              </mc:Choice>
              <mc:Fallback>
                <p:oleObj name="수식" r:id="rId3" imgW="2971800" imgH="545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013" y="1304925"/>
                        <a:ext cx="7045325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3068960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/>
              <a:t>M</a:t>
            </a:r>
            <a:r>
              <a:rPr lang="en-US" altLang="ko-KR" sz="2000" baseline="-25000" dirty="0" err="1"/>
              <a:t>s</a:t>
            </a:r>
            <a:r>
              <a:rPr lang="en-US" altLang="ko-KR" sz="2000" dirty="0"/>
              <a:t>: </a:t>
            </a:r>
            <a:r>
              <a:rPr lang="ko-KR" altLang="en-US" sz="2000" dirty="0"/>
              <a:t>기질의</a:t>
            </a:r>
            <a:r>
              <a:rPr lang="en-US" altLang="ko-KR" sz="2000" dirty="0"/>
              <a:t> </a:t>
            </a:r>
            <a:r>
              <a:rPr lang="ko-KR" altLang="en-US" sz="2000" dirty="0"/>
              <a:t>분자량</a:t>
            </a:r>
            <a:endParaRPr lang="en-US" altLang="ko-KR" sz="2000" dirty="0"/>
          </a:p>
          <a:p>
            <a:r>
              <a:rPr lang="en-US" altLang="ko-KR" sz="2000" dirty="0" err="1"/>
              <a:t>t</a:t>
            </a:r>
            <a:r>
              <a:rPr lang="en-US" altLang="ko-KR" sz="2000" baseline="-25000" dirty="0" err="1"/>
              <a:t>b</a:t>
            </a:r>
            <a:r>
              <a:rPr lang="en-US" altLang="ko-KR" sz="2000" dirty="0"/>
              <a:t>: </a:t>
            </a:r>
            <a:r>
              <a:rPr lang="ko-KR" altLang="en-US" sz="2000" dirty="0"/>
              <a:t>시간</a:t>
            </a:r>
            <a:endParaRPr lang="en-US" altLang="ko-KR" sz="2000" dirty="0"/>
          </a:p>
          <a:p>
            <a:r>
              <a:rPr lang="en-US" altLang="ko-KR" sz="2000" dirty="0"/>
              <a:t>b: </a:t>
            </a:r>
            <a:r>
              <a:rPr lang="ko-KR" altLang="en-US" sz="2000" dirty="0"/>
              <a:t>기질이</a:t>
            </a:r>
            <a:r>
              <a:rPr lang="en-US" altLang="ko-KR" sz="2000" dirty="0"/>
              <a:t> </a:t>
            </a:r>
            <a:r>
              <a:rPr lang="ko-KR" altLang="en-US" sz="2000" dirty="0" err="1"/>
              <a:t>완전산화될</a:t>
            </a:r>
            <a:r>
              <a:rPr lang="ko-KR" altLang="en-US" sz="2000" dirty="0"/>
              <a:t> 때 발생하는 </a:t>
            </a:r>
            <a:r>
              <a:rPr lang="ko-KR" altLang="en-US" sz="2000" dirty="0" err="1"/>
              <a:t>전자수</a:t>
            </a:r>
            <a:r>
              <a:rPr lang="en-US" altLang="ko-KR" sz="2000" dirty="0"/>
              <a:t>. Acetate: 8, glucose: 24</a:t>
            </a:r>
          </a:p>
          <a:p>
            <a:r>
              <a:rPr lang="en-US" altLang="ko-KR" sz="2000" dirty="0" err="1"/>
              <a:t>v</a:t>
            </a:r>
            <a:r>
              <a:rPr lang="en-US" altLang="ko-KR" sz="2000" baseline="-25000" dirty="0" err="1"/>
              <a:t>An</a:t>
            </a:r>
            <a:r>
              <a:rPr lang="en-US" altLang="ko-KR" sz="2000" dirty="0"/>
              <a:t>: </a:t>
            </a:r>
            <a:r>
              <a:rPr lang="ko-KR" altLang="en-US" sz="2000" dirty="0"/>
              <a:t>산화전극의</a:t>
            </a:r>
            <a:r>
              <a:rPr lang="en-US" altLang="ko-KR" sz="2000" dirty="0"/>
              <a:t> </a:t>
            </a:r>
            <a:r>
              <a:rPr lang="ko-KR" altLang="en-US" sz="2000" dirty="0"/>
              <a:t>용액 부피</a:t>
            </a:r>
            <a:endParaRPr lang="en-US" altLang="ko-KR" sz="2000" dirty="0"/>
          </a:p>
          <a:p>
            <a:r>
              <a:rPr lang="en-US" altLang="ko-KR" sz="2000" dirty="0">
                <a:latin typeface="Symbol" pitchFamily="18" charset="2"/>
              </a:rPr>
              <a:t>D</a:t>
            </a:r>
            <a:r>
              <a:rPr lang="en-US" altLang="ko-KR" sz="2000" dirty="0"/>
              <a:t>c: </a:t>
            </a:r>
            <a:r>
              <a:rPr lang="ko-KR" altLang="en-US" sz="2000" dirty="0"/>
              <a:t>소모된 기질 농도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479715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/>
              <a:t>COD(chemical oxygen demand)</a:t>
            </a:r>
            <a:r>
              <a:rPr lang="ko-KR" altLang="en-US" dirty="0"/>
              <a:t>의 </a:t>
            </a:r>
            <a:r>
              <a:rPr lang="ko-KR" altLang="en-US" dirty="0" err="1"/>
              <a:t>변화량으로</a:t>
            </a:r>
            <a:r>
              <a:rPr lang="ko-KR" altLang="en-US" dirty="0"/>
              <a:t> </a:t>
            </a:r>
            <a:r>
              <a:rPr lang="ko-KR" altLang="en-US" dirty="0" err="1"/>
              <a:t>표시하는게</a:t>
            </a:r>
            <a:r>
              <a:rPr lang="ko-KR" altLang="en-US" dirty="0"/>
              <a:t> 일반적</a:t>
            </a: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354951"/>
              </p:ext>
            </p:extLst>
          </p:nvPr>
        </p:nvGraphicFramePr>
        <p:xfrm>
          <a:off x="3081338" y="5326063"/>
          <a:ext cx="232727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수식" r:id="rId5" imgW="1104840" imgH="545760" progId="Equation.3">
                  <p:embed/>
                </p:oleObj>
              </mc:Choice>
              <mc:Fallback>
                <p:oleObj name="수식" r:id="rId5" imgW="1104840" imgH="545760" progId="Equation.3">
                  <p:embed/>
                  <p:pic>
                    <p:nvPicPr>
                      <p:cNvPr id="0" name="개체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5326063"/>
                        <a:ext cx="232727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312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예제 </a:t>
            </a:r>
            <a:r>
              <a:rPr lang="en-US" altLang="ko-KR" dirty="0"/>
              <a:t>4.2</a:t>
            </a:r>
          </a:p>
          <a:p>
            <a:r>
              <a:rPr lang="en-US" altLang="ko-KR" dirty="0"/>
              <a:t>Q: Fed-batch MFC</a:t>
            </a:r>
            <a:r>
              <a:rPr lang="ko-KR" altLang="en-US" dirty="0"/>
              <a:t>에서 </a:t>
            </a:r>
            <a:r>
              <a:rPr lang="en-US" altLang="ko-KR" dirty="0"/>
              <a:t>28 mL</a:t>
            </a:r>
            <a:r>
              <a:rPr lang="ko-KR" altLang="en-US" dirty="0"/>
              <a:t>의 아세테이트 </a:t>
            </a:r>
            <a:r>
              <a:rPr lang="en-US" altLang="ko-KR" dirty="0"/>
              <a:t>1 g/L</a:t>
            </a:r>
            <a:r>
              <a:rPr lang="ko-KR" altLang="en-US" dirty="0"/>
              <a:t>를 기질로 </a:t>
            </a:r>
            <a:r>
              <a:rPr lang="en-US" altLang="ko-KR" dirty="0"/>
              <a:t>35</a:t>
            </a:r>
            <a:r>
              <a:rPr lang="ko-KR" altLang="en-US" dirty="0"/>
              <a:t>시간 운전주기 동안 평균 </a:t>
            </a:r>
            <a:r>
              <a:rPr lang="en-US" altLang="ko-KR" dirty="0"/>
              <a:t>0.2 mA/cm</a:t>
            </a:r>
            <a:r>
              <a:rPr lang="en-US" altLang="ko-KR" baseline="30000" dirty="0"/>
              <a:t>2</a:t>
            </a:r>
            <a:r>
              <a:rPr lang="ko-KR" altLang="en-US" dirty="0"/>
              <a:t>의 전류가 발생</a:t>
            </a:r>
            <a:r>
              <a:rPr lang="en-US" altLang="ko-KR" dirty="0"/>
              <a:t>. </a:t>
            </a:r>
            <a:r>
              <a:rPr lang="ko-KR" altLang="en-US" dirty="0"/>
              <a:t>아세테이트가 완전 분해되었다고 가정할 때 </a:t>
            </a:r>
            <a:r>
              <a:rPr lang="ko-KR" altLang="en-US" dirty="0" err="1"/>
              <a:t>전하량</a:t>
            </a:r>
            <a:r>
              <a:rPr lang="ko-KR" altLang="en-US" dirty="0"/>
              <a:t> 효율은</a:t>
            </a:r>
            <a:r>
              <a:rPr lang="en-US" altLang="ko-KR" dirty="0"/>
              <a:t>? </a:t>
            </a:r>
            <a:r>
              <a:rPr lang="ko-KR" altLang="en-US" dirty="0"/>
              <a:t>전극면적</a:t>
            </a:r>
            <a:r>
              <a:rPr lang="en-US" altLang="ko-KR" dirty="0"/>
              <a:t>=7.1 cm</a:t>
            </a:r>
            <a:r>
              <a:rPr lang="en-US" altLang="ko-KR" baseline="30000" dirty="0"/>
              <a:t>2</a:t>
            </a: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577415"/>
              </p:ext>
            </p:extLst>
          </p:nvPr>
        </p:nvGraphicFramePr>
        <p:xfrm>
          <a:off x="2024063" y="1649413"/>
          <a:ext cx="4252912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수식" r:id="rId3" imgW="2171520" imgH="545760" progId="Equation.3">
                  <p:embed/>
                </p:oleObj>
              </mc:Choice>
              <mc:Fallback>
                <p:oleObj name="수식" r:id="rId3" imgW="2171520" imgH="545760" progId="Equation.3">
                  <p:embed/>
                  <p:pic>
                    <p:nvPicPr>
                      <p:cNvPr id="0" name="개체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1649413"/>
                        <a:ext cx="4252912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9656" y="2852936"/>
            <a:ext cx="793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M</a:t>
            </a:r>
            <a:r>
              <a:rPr lang="en-US" altLang="ko-KR" baseline="-25000" dirty="0" err="1"/>
              <a:t>s</a:t>
            </a:r>
            <a:r>
              <a:rPr lang="en-US" altLang="ko-KR" dirty="0"/>
              <a:t> = 59 g/</a:t>
            </a:r>
            <a:r>
              <a:rPr lang="en-US" altLang="ko-KR" dirty="0" err="1"/>
              <a:t>mol</a:t>
            </a:r>
            <a:r>
              <a:rPr lang="en-US" altLang="ko-KR" dirty="0"/>
              <a:t> (acetate </a:t>
            </a:r>
            <a:r>
              <a:rPr lang="ko-KR" altLang="en-US" dirty="0"/>
              <a:t>분자량</a:t>
            </a:r>
            <a:r>
              <a:rPr lang="en-US" altLang="ko-KR" dirty="0"/>
              <a:t>), I = 0.2 mA/cm</a:t>
            </a:r>
            <a:r>
              <a:rPr lang="en-US" altLang="ko-KR" baseline="30000" dirty="0"/>
              <a:t>2</a:t>
            </a:r>
            <a:r>
              <a:rPr lang="en-US" altLang="ko-KR" dirty="0"/>
              <a:t> x 7.1 cm</a:t>
            </a:r>
            <a:r>
              <a:rPr lang="en-US" altLang="ko-KR" baseline="30000" dirty="0"/>
              <a:t>2</a:t>
            </a:r>
            <a:r>
              <a:rPr lang="en-US" altLang="ko-KR" dirty="0"/>
              <a:t> = 1.42 mA</a:t>
            </a:r>
          </a:p>
          <a:p>
            <a:r>
              <a:rPr lang="en-US" altLang="ko-KR" dirty="0" err="1"/>
              <a:t>t</a:t>
            </a:r>
            <a:r>
              <a:rPr lang="en-US" altLang="ko-KR" baseline="-25000" dirty="0" err="1"/>
              <a:t>b</a:t>
            </a:r>
            <a:r>
              <a:rPr lang="en-US" altLang="ko-KR" dirty="0"/>
              <a:t> = 35 h = 35 x 3600 s = 126000 s, b = 8</a:t>
            </a:r>
          </a:p>
          <a:p>
            <a:r>
              <a:rPr lang="en-US" altLang="ko-KR" dirty="0"/>
              <a:t>F = 96485 C/</a:t>
            </a:r>
            <a:r>
              <a:rPr lang="en-US" altLang="ko-KR" dirty="0" err="1"/>
              <a:t>mol</a:t>
            </a:r>
            <a:r>
              <a:rPr lang="en-US" altLang="ko-KR" dirty="0"/>
              <a:t>, </a:t>
            </a:r>
            <a:r>
              <a:rPr lang="en-US" altLang="ko-KR" dirty="0" err="1"/>
              <a:t>v</a:t>
            </a:r>
            <a:r>
              <a:rPr lang="en-US" altLang="ko-KR" baseline="-25000" dirty="0" err="1"/>
              <a:t>An</a:t>
            </a:r>
            <a:r>
              <a:rPr lang="en-US" altLang="ko-KR" dirty="0"/>
              <a:t> = 0.028 L, </a:t>
            </a:r>
            <a:r>
              <a:rPr lang="en-US" altLang="ko-KR" dirty="0">
                <a:latin typeface="Symbol" pitchFamily="18" charset="2"/>
              </a:rPr>
              <a:t>D</a:t>
            </a:r>
            <a:r>
              <a:rPr lang="en-US" altLang="ko-KR" dirty="0"/>
              <a:t>c = 1 g/L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93305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에너지 효율 </a:t>
            </a:r>
            <a:r>
              <a:rPr lang="en-US" altLang="ko-KR" sz="2400" b="1" dirty="0">
                <a:solidFill>
                  <a:srgbClr val="FF0000"/>
                </a:solidFill>
              </a:rPr>
              <a:t>(energy</a:t>
            </a:r>
            <a:r>
              <a:rPr lang="ko-KR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ko-KR" sz="2400" b="1" dirty="0">
                <a:solidFill>
                  <a:srgbClr val="FF0000"/>
                </a:solidFill>
              </a:rPr>
              <a:t>efficiency), </a:t>
            </a:r>
            <a:r>
              <a:rPr lang="en-US" altLang="ko-KR" sz="2400" b="1" dirty="0" err="1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altLang="ko-KR" sz="2400" b="1" baseline="-25000" dirty="0" err="1">
                <a:solidFill>
                  <a:srgbClr val="FF0000"/>
                </a:solidFill>
              </a:rPr>
              <a:t>MFC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548" y="450912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2000" dirty="0"/>
              <a:t>생성된</a:t>
            </a:r>
            <a:r>
              <a:rPr lang="en-US" altLang="ko-KR" sz="2000" dirty="0"/>
              <a:t> </a:t>
            </a:r>
            <a:r>
              <a:rPr lang="ko-KR" altLang="en-US" sz="2000" dirty="0"/>
              <a:t>에너지</a:t>
            </a:r>
            <a:r>
              <a:rPr lang="en-US" altLang="ko-KR" sz="2000" dirty="0"/>
              <a:t>(</a:t>
            </a:r>
            <a:r>
              <a:rPr lang="ko-KR" altLang="en-US" sz="2000" dirty="0"/>
              <a:t>전력을 시간에 대해 적분한 값</a:t>
            </a:r>
            <a:r>
              <a:rPr lang="en-US" altLang="ko-KR" sz="2000" dirty="0"/>
              <a:t>)</a:t>
            </a:r>
            <a:r>
              <a:rPr lang="ko-KR" altLang="en-US" sz="2000" dirty="0"/>
              <a:t>을 유기물의 </a:t>
            </a:r>
            <a:r>
              <a:rPr lang="ko-KR" altLang="en-US" sz="2000" dirty="0" err="1"/>
              <a:t>연소열</a:t>
            </a:r>
            <a:r>
              <a:rPr lang="en-US" altLang="ko-KR" sz="2000" dirty="0"/>
              <a:t>(</a:t>
            </a:r>
            <a:r>
              <a:rPr lang="en-US" altLang="ko-KR" sz="2000" dirty="0">
                <a:latin typeface="Symbol" pitchFamily="18" charset="2"/>
              </a:rPr>
              <a:t>D</a:t>
            </a:r>
            <a:r>
              <a:rPr lang="en-US" altLang="ko-KR" sz="2000" dirty="0"/>
              <a:t>H) </a:t>
            </a:r>
            <a:r>
              <a:rPr lang="ko-KR" altLang="en-US" sz="2000" dirty="0"/>
              <a:t>로 나눈 값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212957"/>
              </p:ext>
            </p:extLst>
          </p:nvPr>
        </p:nvGraphicFramePr>
        <p:xfrm>
          <a:off x="1115616" y="5445224"/>
          <a:ext cx="2304256" cy="1165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수식" r:id="rId5" imgW="1079280" imgH="545760" progId="Equation.3">
                  <p:embed/>
                </p:oleObj>
              </mc:Choice>
              <mc:Fallback>
                <p:oleObj name="수식" r:id="rId5" imgW="1079280" imgH="545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5616" y="5445224"/>
                        <a:ext cx="2304256" cy="1165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83968" y="525095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>
                <a:latin typeface="Symbol" pitchFamily="18" charset="2"/>
              </a:rPr>
              <a:t>D</a:t>
            </a:r>
            <a:r>
              <a:rPr lang="en-US" altLang="ko-KR" dirty="0"/>
              <a:t>H : </a:t>
            </a:r>
            <a:r>
              <a:rPr lang="ko-KR" altLang="en-US" dirty="0"/>
              <a:t>기질의</a:t>
            </a:r>
            <a:r>
              <a:rPr lang="en-US" altLang="ko-KR" dirty="0"/>
              <a:t> </a:t>
            </a:r>
            <a:r>
              <a:rPr lang="ko-KR" altLang="en-US" dirty="0" err="1"/>
              <a:t>연소열</a:t>
            </a:r>
            <a:endParaRPr lang="en-US" altLang="ko-KR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/>
              <a:t>n</a:t>
            </a:r>
            <a:r>
              <a:rPr lang="en-US" altLang="ko-KR" baseline="-25000" dirty="0"/>
              <a:t>s</a:t>
            </a:r>
            <a:r>
              <a:rPr lang="en-US" altLang="ko-KR" dirty="0"/>
              <a:t> : </a:t>
            </a:r>
            <a:r>
              <a:rPr lang="ko-KR" altLang="en-US" dirty="0"/>
              <a:t>유입된</a:t>
            </a:r>
            <a:r>
              <a:rPr lang="en-US" altLang="ko-KR" dirty="0"/>
              <a:t> </a:t>
            </a:r>
            <a:r>
              <a:rPr lang="ko-KR" altLang="en-US" dirty="0"/>
              <a:t>기질의 몰수</a:t>
            </a:r>
            <a:endParaRPr lang="en-US" altLang="ko-KR" dirty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err="1"/>
              <a:t>하폐수에</a:t>
            </a:r>
            <a:r>
              <a:rPr lang="ko-KR" altLang="en-US" dirty="0"/>
              <a:t> 대한 </a:t>
            </a:r>
            <a:r>
              <a:rPr lang="en-US" altLang="ko-KR" dirty="0">
                <a:latin typeface="Symbol" pitchFamily="18" charset="2"/>
              </a:rPr>
              <a:t>D</a:t>
            </a:r>
            <a:r>
              <a:rPr lang="en-US" altLang="ko-KR" dirty="0"/>
              <a:t>H </a:t>
            </a:r>
            <a:r>
              <a:rPr lang="ko-KR" altLang="en-US" dirty="0"/>
              <a:t>값은 알려져 있지 않음</a:t>
            </a:r>
          </a:p>
        </p:txBody>
      </p:sp>
    </p:spTree>
    <p:extLst>
      <p:ext uri="{BB962C8B-B14F-4D97-AF65-F5344CB8AC3E}">
        <p14:creationId xmlns:p14="http://schemas.microsoft.com/office/powerpoint/2010/main" val="921917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760</Words>
  <Application>Microsoft Office PowerPoint</Application>
  <PresentationFormat>화면 슬라이드 쇼(4:3)</PresentationFormat>
  <Paragraphs>126</Paragraphs>
  <Slides>12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맑은 고딕</vt:lpstr>
      <vt:lpstr>Arial</vt:lpstr>
      <vt:lpstr>Symbol</vt:lpstr>
      <vt:lpstr>Wingdings</vt:lpstr>
      <vt:lpstr>Office 테마</vt:lpstr>
      <vt:lpstr>수식</vt:lpstr>
      <vt:lpstr>4장 전력의 생산</vt:lpstr>
      <vt:lpstr>전력 계산법</vt:lpstr>
      <vt:lpstr>PowerPoint 프레젠테이션</vt:lpstr>
      <vt:lpstr>내부 저항과 OCV의 영향</vt:lpstr>
      <vt:lpstr>최대 전력밀도를 얻기 위한 외부저항의 크기</vt:lpstr>
      <vt:lpstr>PowerPoint 프레젠테이션</vt:lpstr>
      <vt:lpstr>PowerPoint 프레젠테이션</vt:lpstr>
      <vt:lpstr>전하량 효율 (coulombic efficiency)</vt:lpstr>
      <vt:lpstr>PowerPoint 프레젠테이션</vt:lpstr>
      <vt:lpstr>분극 및 전력밀도 곡선</vt:lpstr>
      <vt:lpstr>셀 전압에 영향을 미치는 요인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4장 전력의 생산</dc:title>
  <dc:creator>Sunghyun Kim</dc:creator>
  <cp:lastModifiedBy>Sunghyun Kim</cp:lastModifiedBy>
  <cp:revision>30</cp:revision>
  <dcterms:created xsi:type="dcterms:W3CDTF">2017-03-15T01:44:33Z</dcterms:created>
  <dcterms:modified xsi:type="dcterms:W3CDTF">2017-03-17T01:06:12Z</dcterms:modified>
</cp:coreProperties>
</file>