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7"/>
  </p:handout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2" r:id="rId19"/>
    <p:sldId id="301" r:id="rId20"/>
    <p:sldId id="303" r:id="rId21"/>
    <p:sldId id="304" r:id="rId22"/>
    <p:sldId id="305" r:id="rId23"/>
    <p:sldId id="306" r:id="rId24"/>
    <p:sldId id="308" r:id="rId25"/>
    <p:sldId id="307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8" r:id="rId35"/>
    <p:sldId id="317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</p:sldIdLst>
  <p:sldSz cx="9144000" cy="6858000" type="screen4x3"/>
  <p:notesSz cx="6888163" cy="100203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D1A71FE-CA8D-49BF-A3D6-8A900CE9E7E2}">
          <p14:sldIdLst>
            <p14:sldId id="256"/>
            <p14:sldId id="257"/>
            <p14:sldId id="258"/>
            <p14:sldId id="259"/>
            <p14:sldId id="263"/>
            <p14:sldId id="264"/>
            <p14:sldId id="265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2"/>
            <p14:sldId id="301"/>
            <p14:sldId id="303"/>
            <p14:sldId id="304"/>
            <p14:sldId id="305"/>
            <p14:sldId id="306"/>
            <p14:sldId id="308"/>
            <p14:sldId id="307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8"/>
            <p14:sldId id="317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FFFA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4" autoAdjust="0"/>
    <p:restoredTop sz="95024" autoAdjust="0"/>
  </p:normalViewPr>
  <p:slideViewPr>
    <p:cSldViewPr>
      <p:cViewPr varScale="1">
        <p:scale>
          <a:sx n="100" d="100"/>
          <a:sy n="100" d="100"/>
        </p:scale>
        <p:origin x="3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6601" tIns="48301" rIns="96601" bIns="4830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6601" tIns="48301" rIns="96601" bIns="48301" rtlCol="0"/>
          <a:lstStyle>
            <a:lvl1pPr algn="r">
              <a:defRPr sz="1300"/>
            </a:lvl1pPr>
          </a:lstStyle>
          <a:p>
            <a:fld id="{7D234541-DC26-446C-A0CA-D0E1C1C4208A}" type="datetimeFigureOut">
              <a:rPr lang="ko-KR" altLang="en-US" smtClean="0"/>
              <a:t>2017-04-22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517548"/>
            <a:ext cx="2984871" cy="501015"/>
          </a:xfrm>
          <a:prstGeom prst="rect">
            <a:avLst/>
          </a:prstGeom>
        </p:spPr>
        <p:txBody>
          <a:bodyPr vert="horz" lIns="96601" tIns="48301" rIns="96601" bIns="4830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01699" y="9517548"/>
            <a:ext cx="2984871" cy="501015"/>
          </a:xfrm>
          <a:prstGeom prst="rect">
            <a:avLst/>
          </a:prstGeom>
        </p:spPr>
        <p:txBody>
          <a:bodyPr vert="horz" lIns="96601" tIns="48301" rIns="96601" bIns="48301" rtlCol="0" anchor="b"/>
          <a:lstStyle>
            <a:lvl1pPr algn="r">
              <a:defRPr sz="1300"/>
            </a:lvl1pPr>
          </a:lstStyle>
          <a:p>
            <a:fld id="{B21C1BD9-7733-4F5C-893E-310B8135E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0381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9DCB-B4E1-4D89-A55C-AF99E988968F}" type="datetimeFigureOut">
              <a:rPr lang="ko-KR" altLang="en-US" smtClean="0"/>
              <a:t>2017-04-22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8622-DA03-4E08-9B2B-BE081106C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88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9DCB-B4E1-4D89-A55C-AF99E988968F}" type="datetimeFigureOut">
              <a:rPr lang="ko-KR" altLang="en-US" smtClean="0"/>
              <a:t>2017-04-22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8622-DA03-4E08-9B2B-BE081106C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7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9DCB-B4E1-4D89-A55C-AF99E988968F}" type="datetimeFigureOut">
              <a:rPr lang="ko-KR" altLang="en-US" smtClean="0"/>
              <a:t>2017-04-22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8622-DA03-4E08-9B2B-BE081106C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13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9DCB-B4E1-4D89-A55C-AF99E988968F}" type="datetimeFigureOut">
              <a:rPr lang="ko-KR" altLang="en-US" smtClean="0"/>
              <a:t>2017-04-22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8622-DA03-4E08-9B2B-BE081106C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66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9DCB-B4E1-4D89-A55C-AF99E988968F}" type="datetimeFigureOut">
              <a:rPr lang="ko-KR" altLang="en-US" smtClean="0"/>
              <a:t>2017-04-22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8622-DA03-4E08-9B2B-BE081106C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75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9DCB-B4E1-4D89-A55C-AF99E988968F}" type="datetimeFigureOut">
              <a:rPr lang="ko-KR" altLang="en-US" smtClean="0"/>
              <a:t>2017-04-22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8622-DA03-4E08-9B2B-BE081106C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39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9DCB-B4E1-4D89-A55C-AF99E988968F}" type="datetimeFigureOut">
              <a:rPr lang="ko-KR" altLang="en-US" smtClean="0"/>
              <a:t>2017-04-22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8622-DA03-4E08-9B2B-BE081106C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91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9DCB-B4E1-4D89-A55C-AF99E988968F}" type="datetimeFigureOut">
              <a:rPr lang="ko-KR" altLang="en-US" smtClean="0"/>
              <a:t>2017-04-22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8622-DA03-4E08-9B2B-BE081106C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386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9DCB-B4E1-4D89-A55C-AF99E988968F}" type="datetimeFigureOut">
              <a:rPr lang="ko-KR" altLang="en-US" smtClean="0"/>
              <a:t>2017-04-22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8622-DA03-4E08-9B2B-BE081106C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055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9DCB-B4E1-4D89-A55C-AF99E988968F}" type="datetimeFigureOut">
              <a:rPr lang="ko-KR" altLang="en-US" smtClean="0"/>
              <a:t>2017-04-22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8622-DA03-4E08-9B2B-BE081106C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699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9DCB-B4E1-4D89-A55C-AF99E988968F}" type="datetimeFigureOut">
              <a:rPr lang="ko-KR" altLang="en-US" smtClean="0"/>
              <a:t>2017-04-22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8622-DA03-4E08-9B2B-BE081106C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44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49DCB-B4E1-4D89-A55C-AF99E988968F}" type="datetimeFigureOut">
              <a:rPr lang="ko-KR" altLang="en-US" smtClean="0"/>
              <a:t>2017-04-22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88622-DA03-4E08-9B2B-BE081106C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927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346264"/>
            <a:ext cx="2100062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sz="3200" b="1" dirty="0" smtClean="0"/>
              <a:t>Chapter 7</a:t>
            </a:r>
            <a:endParaRPr lang="ko-KR" alt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23590" y="346264"/>
            <a:ext cx="661290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Arial Rounded MT Bold" pitchFamily="34" charset="0"/>
                <a:ea typeface="굴림" pitchFamily="50" charset="-127"/>
              </a:rPr>
              <a:t>Atomic </a:t>
            </a:r>
            <a:r>
              <a:rPr lang="en-US" altLang="ko-KR" sz="3200" dirty="0" smtClean="0">
                <a:latin typeface="Arial Rounded MT Bold" pitchFamily="34" charset="0"/>
                <a:ea typeface="굴림" pitchFamily="50" charset="-127"/>
              </a:rPr>
              <a:t>Structure and </a:t>
            </a:r>
            <a:r>
              <a:rPr lang="en-US" altLang="ko-KR" sz="3200" dirty="0">
                <a:latin typeface="Arial Rounded MT Bold" pitchFamily="34" charset="0"/>
                <a:ea typeface="굴림" pitchFamily="50" charset="-127"/>
              </a:rPr>
              <a:t>Periodicity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143000"/>
            <a:ext cx="8229600" cy="5246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9963" indent="-969963">
              <a:buFontTx/>
              <a:buNone/>
            </a:pPr>
            <a:r>
              <a:rPr lang="en-US" altLang="ko-KR" sz="2200" dirty="0" smtClean="0">
                <a:ea typeface="굴림" pitchFamily="50" charset="-127"/>
                <a:hlinkClick r:id="rId2" action="ppaction://hlinksldjump"/>
              </a:rPr>
              <a:t>7.1 	Electromagnetic Radiation</a:t>
            </a:r>
            <a:endParaRPr lang="en-US" altLang="ko-KR" sz="2200" dirty="0" smtClean="0">
              <a:ea typeface="굴림" pitchFamily="50" charset="-127"/>
            </a:endParaRPr>
          </a:p>
          <a:p>
            <a:pPr marL="969963" indent="-969963">
              <a:buFontTx/>
              <a:buNone/>
            </a:pPr>
            <a:r>
              <a:rPr lang="en-US" altLang="ko-KR" sz="2200" dirty="0" smtClean="0">
                <a:ea typeface="굴림" pitchFamily="50" charset="-127"/>
                <a:hlinkClick r:id="rId3" action="ppaction://hlinksldjump"/>
              </a:rPr>
              <a:t>7.2 	The Nature of Matter</a:t>
            </a:r>
            <a:endParaRPr lang="en-US" altLang="ko-KR" sz="2200" dirty="0" smtClean="0">
              <a:ea typeface="굴림" pitchFamily="50" charset="-127"/>
            </a:endParaRPr>
          </a:p>
          <a:p>
            <a:pPr marL="969963" indent="-969963">
              <a:buFontTx/>
              <a:buNone/>
            </a:pPr>
            <a:r>
              <a:rPr lang="en-US" altLang="ko-KR" sz="2200" dirty="0" smtClean="0">
                <a:ea typeface="굴림" pitchFamily="50" charset="-127"/>
                <a:hlinkClick r:id="rId4" action="ppaction://hlinksldjump"/>
              </a:rPr>
              <a:t>7.3 	The Atomic Spectrum of Hydrogen</a:t>
            </a:r>
            <a:endParaRPr lang="en-US" altLang="ko-KR" sz="2200" dirty="0" smtClean="0">
              <a:ea typeface="굴림" pitchFamily="50" charset="-127"/>
            </a:endParaRPr>
          </a:p>
          <a:p>
            <a:pPr marL="969963" indent="-969963">
              <a:buFontTx/>
              <a:buNone/>
            </a:pPr>
            <a:r>
              <a:rPr lang="en-US" altLang="ko-KR" sz="2200" dirty="0" smtClean="0">
                <a:ea typeface="굴림" pitchFamily="50" charset="-127"/>
                <a:hlinkClick r:id="rId5" action="ppaction://hlinksldjump"/>
              </a:rPr>
              <a:t>7.4 	The Bohr Model</a:t>
            </a:r>
            <a:endParaRPr lang="en-US" altLang="ko-KR" sz="2200" dirty="0" smtClean="0">
              <a:ea typeface="굴림" pitchFamily="50" charset="-127"/>
            </a:endParaRPr>
          </a:p>
          <a:p>
            <a:pPr marL="969963" indent="-969963">
              <a:buFontTx/>
              <a:buNone/>
            </a:pPr>
            <a:r>
              <a:rPr lang="en-US" altLang="ko-KR" sz="2200" dirty="0" smtClean="0">
                <a:ea typeface="굴림" pitchFamily="50" charset="-127"/>
                <a:hlinkClick r:id="rId6" action="ppaction://hlinksldjump"/>
              </a:rPr>
              <a:t>7.5 	The Quantum Mechanical Model of the Atom</a:t>
            </a:r>
            <a:endParaRPr lang="en-US" altLang="ko-KR" sz="2200" dirty="0" smtClean="0">
              <a:ea typeface="굴림" pitchFamily="50" charset="-127"/>
            </a:endParaRPr>
          </a:p>
          <a:p>
            <a:pPr marL="969963" indent="-969963">
              <a:buFontTx/>
              <a:buNone/>
            </a:pPr>
            <a:r>
              <a:rPr lang="en-US" altLang="ko-KR" sz="2200" dirty="0" smtClean="0">
                <a:ea typeface="굴림" pitchFamily="50" charset="-127"/>
                <a:hlinkClick r:id="" action="ppaction://noaction"/>
              </a:rPr>
              <a:t>7.6	Quantum Numbers</a:t>
            </a:r>
            <a:endParaRPr lang="en-US" altLang="ko-KR" sz="2200" dirty="0" smtClean="0">
              <a:ea typeface="굴림" pitchFamily="50" charset="-127"/>
            </a:endParaRPr>
          </a:p>
          <a:p>
            <a:pPr marL="969963" indent="-969963">
              <a:buFontTx/>
              <a:buNone/>
            </a:pPr>
            <a:r>
              <a:rPr lang="en-US" altLang="ko-KR" sz="2200" dirty="0" smtClean="0">
                <a:ea typeface="굴림" pitchFamily="50" charset="-127"/>
                <a:hlinkClick r:id="" action="ppaction://noaction"/>
              </a:rPr>
              <a:t>7.7	Orbital Shapes and Energies</a:t>
            </a:r>
            <a:endParaRPr lang="en-US" altLang="ko-KR" sz="2200" dirty="0" smtClean="0">
              <a:ea typeface="굴림" pitchFamily="50" charset="-127"/>
            </a:endParaRPr>
          </a:p>
          <a:p>
            <a:pPr marL="969963" indent="-969963">
              <a:buFontTx/>
              <a:buNone/>
            </a:pPr>
            <a:r>
              <a:rPr lang="en-US" altLang="ko-KR" sz="2200" dirty="0" smtClean="0">
                <a:ea typeface="굴림" pitchFamily="50" charset="-127"/>
                <a:hlinkClick r:id="" action="ppaction://noaction"/>
              </a:rPr>
              <a:t>7.8	Electron Spin and the Pauli Principle</a:t>
            </a:r>
            <a:endParaRPr lang="en-US" altLang="ko-KR" sz="2200" dirty="0" smtClean="0">
              <a:ea typeface="굴림" pitchFamily="50" charset="-127"/>
            </a:endParaRPr>
          </a:p>
          <a:p>
            <a:pPr marL="969963" indent="-969963">
              <a:buFontTx/>
              <a:buNone/>
            </a:pPr>
            <a:r>
              <a:rPr lang="en-US" altLang="ko-KR" sz="2200" dirty="0" smtClean="0">
                <a:ea typeface="굴림" pitchFamily="50" charset="-127"/>
                <a:hlinkClick r:id="" action="ppaction://noaction"/>
              </a:rPr>
              <a:t>7.9	</a:t>
            </a:r>
            <a:r>
              <a:rPr lang="en-US" altLang="ko-KR" sz="2200" dirty="0" err="1" smtClean="0">
                <a:ea typeface="굴림" pitchFamily="50" charset="-127"/>
                <a:hlinkClick r:id="" action="ppaction://noaction"/>
              </a:rPr>
              <a:t>Polyelectronic</a:t>
            </a:r>
            <a:r>
              <a:rPr lang="en-US" altLang="ko-KR" sz="2200" dirty="0" smtClean="0">
                <a:ea typeface="굴림" pitchFamily="50" charset="-127"/>
                <a:hlinkClick r:id="" action="ppaction://noaction"/>
              </a:rPr>
              <a:t> Atoms</a:t>
            </a:r>
            <a:endParaRPr lang="en-US" altLang="ko-KR" sz="2200" dirty="0" smtClean="0">
              <a:ea typeface="굴림" pitchFamily="50" charset="-127"/>
            </a:endParaRPr>
          </a:p>
          <a:p>
            <a:pPr marL="969963" indent="-969963">
              <a:buFontTx/>
              <a:buNone/>
            </a:pPr>
            <a:r>
              <a:rPr lang="en-US" altLang="ko-KR" sz="2200" dirty="0" smtClean="0">
                <a:ea typeface="굴림" pitchFamily="50" charset="-127"/>
                <a:hlinkClick r:id="" action="ppaction://noaction"/>
              </a:rPr>
              <a:t>7.10	The History of the Periodic Table</a:t>
            </a:r>
            <a:endParaRPr lang="en-US" altLang="ko-KR" sz="2200" dirty="0" smtClean="0">
              <a:ea typeface="굴림" pitchFamily="50" charset="-127"/>
            </a:endParaRPr>
          </a:p>
          <a:p>
            <a:pPr marL="969963" indent="-969963">
              <a:buFontTx/>
              <a:buNone/>
            </a:pPr>
            <a:r>
              <a:rPr lang="en-US" altLang="ko-KR" sz="2200" dirty="0" smtClean="0">
                <a:ea typeface="굴림" pitchFamily="50" charset="-127"/>
                <a:hlinkClick r:id="" action="ppaction://noaction"/>
              </a:rPr>
              <a:t>7.11	The </a:t>
            </a:r>
            <a:r>
              <a:rPr lang="en-US" altLang="ko-KR" sz="2200" dirty="0" err="1" smtClean="0">
                <a:ea typeface="굴림" pitchFamily="50" charset="-127"/>
                <a:hlinkClick r:id="" action="ppaction://noaction"/>
              </a:rPr>
              <a:t>Aufbau</a:t>
            </a:r>
            <a:r>
              <a:rPr lang="en-US" altLang="ko-KR" sz="2200" dirty="0" smtClean="0">
                <a:ea typeface="굴림" pitchFamily="50" charset="-127"/>
                <a:hlinkClick r:id="" action="ppaction://noaction"/>
              </a:rPr>
              <a:t> Principle and the Periodic Table</a:t>
            </a:r>
            <a:endParaRPr lang="en-US" altLang="ko-KR" sz="2200" dirty="0" smtClean="0">
              <a:ea typeface="굴림" pitchFamily="50" charset="-127"/>
            </a:endParaRPr>
          </a:p>
          <a:p>
            <a:pPr marL="969963" indent="-969963">
              <a:buFontTx/>
              <a:buNone/>
            </a:pPr>
            <a:r>
              <a:rPr lang="en-US" altLang="ko-KR" sz="2200" dirty="0" smtClean="0">
                <a:ea typeface="굴림" pitchFamily="50" charset="-127"/>
                <a:hlinkClick r:id="" action="ppaction://noaction"/>
              </a:rPr>
              <a:t>7.12	Periodic Trends in Atomic Properties</a:t>
            </a:r>
            <a:endParaRPr lang="en-US" altLang="ko-KR" sz="2200" dirty="0" smtClean="0">
              <a:ea typeface="굴림" pitchFamily="50" charset="-127"/>
            </a:endParaRPr>
          </a:p>
          <a:p>
            <a:pPr marL="969963" indent="-969963">
              <a:buFontTx/>
              <a:buNone/>
            </a:pPr>
            <a:r>
              <a:rPr lang="en-US" altLang="ko-KR" sz="2200" dirty="0" smtClean="0">
                <a:ea typeface="굴림" pitchFamily="50" charset="-127"/>
                <a:hlinkClick r:id="" action="ppaction://noaction"/>
              </a:rPr>
              <a:t>7.13	The Properties of a Group: The Alkali Metals</a:t>
            </a:r>
            <a:endParaRPr lang="en-US" altLang="ko-KR" sz="2200" dirty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11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71" y="159023"/>
            <a:ext cx="5487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Example 7.3 Calculations of Wavelength</a:t>
            </a:r>
            <a:endParaRPr lang="ko-KR" altLang="en-US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48680"/>
            <a:ext cx="885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Compare the wavelength for an electron traveling at a speed of 1.0 x 10</a:t>
            </a:r>
            <a:r>
              <a:rPr lang="en-US" altLang="ko-KR" sz="2200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m/s with that for a ball (mass = 0.10 kg) traveling at 35 m/s.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153" y="1268760"/>
            <a:ext cx="1141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ko-KR" altLang="en-US" sz="22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71" y="1772816"/>
            <a:ext cx="4572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Use an equation, </a:t>
            </a:r>
            <a:r>
              <a:rPr lang="en-US" altLang="ko-KR" sz="2200" dirty="0" smtClean="0">
                <a:latin typeface="Symbol" pitchFamily="18" charset="2"/>
                <a:cs typeface="Times New Roman" pitchFamily="18" charset="0"/>
              </a:rPr>
              <a:t>l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h/mv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For the electron, m = 9.11 x 10</a:t>
            </a:r>
            <a:r>
              <a:rPr lang="en-US" altLang="ko-KR" sz="2200" baseline="30000" dirty="0" smtClean="0">
                <a:latin typeface="Times New Roman" pitchFamily="18" charset="0"/>
                <a:cs typeface="Times New Roman" pitchFamily="18" charset="0"/>
              </a:rPr>
              <a:t>-31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kg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542258"/>
            <a:ext cx="6696744" cy="115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3820398"/>
            <a:ext cx="69797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Pretty short wavelength-Electron microscope is possible!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Atomic arrangement in a crystal can be monitored.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581128"/>
            <a:ext cx="17748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For the ball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5012015"/>
            <a:ext cx="5832326" cy="112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6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26714" y="260648"/>
            <a:ext cx="7817694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 smtClean="0">
                <a:solidFill>
                  <a:srgbClr val="0066FF"/>
                </a:solidFill>
                <a:ea typeface="굴림" charset="-127"/>
              </a:rPr>
              <a:t>Diffraction and Diffraction Pattern</a:t>
            </a:r>
            <a:endParaRPr lang="en-US" altLang="ko-KR" sz="3600" b="1" dirty="0">
              <a:solidFill>
                <a:srgbClr val="0066FF"/>
              </a:solidFill>
              <a:ea typeface="굴림" charset="-127"/>
            </a:endParaRPr>
          </a:p>
        </p:txBody>
      </p:sp>
      <p:pic>
        <p:nvPicPr>
          <p:cNvPr id="4" name="Picture 3" descr="Figure-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557338"/>
            <a:ext cx="6477000" cy="44672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4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9963" indent="-969963">
              <a:buFontTx/>
              <a:buNone/>
            </a:pPr>
            <a:r>
              <a:rPr lang="en-US" altLang="ko-KR" sz="2800" b="1" dirty="0">
                <a:latin typeface="Arial Rounded MT Bold" pitchFamily="34" charset="0"/>
                <a:ea typeface="굴림" pitchFamily="50" charset="-127"/>
                <a:hlinkClick r:id="" action="ppaction://noaction"/>
              </a:rPr>
              <a:t>7.3 	The Atomic Spectrum of Hydrogen</a:t>
            </a:r>
            <a:endParaRPr lang="en-US" altLang="ko-KR" sz="2800" b="1" dirty="0">
              <a:latin typeface="Arial Rounded MT Bold" pitchFamily="34" charset="0"/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763060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Continuous vs. Line Spectrum</a:t>
            </a:r>
            <a:endParaRPr lang="ko-KR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igure-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729391" cy="511256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76056" y="1370894"/>
            <a:ext cx="3888432" cy="44343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Continuous spectrum (when white light is passed through a prism) – contains all the wavelengths of visible light</a:t>
            </a:r>
          </a:p>
          <a:p>
            <a:r>
              <a:rPr lang="en-US" altLang="ko-KR" sz="240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Line spectrum – each line corresponds to a discrete wavelength: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ko-KR" sz="240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Hydrogen emission spectrum</a:t>
            </a:r>
            <a:endParaRPr lang="en-US" altLang="ko-KR" sz="240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2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188640"/>
            <a:ext cx="8229600" cy="12961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Only certain energies are allowed for the electron in the hydrogen atom.</a:t>
            </a:r>
          </a:p>
          <a:p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Energy of the electron in the hydrogen atom is quantized.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Figure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1916832"/>
            <a:ext cx="4830763" cy="37576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92097"/>
            <a:ext cx="3960440" cy="119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3781595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: energy level of an electron in an atom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is not evenly distributed.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6136" y="5178683"/>
            <a:ext cx="198002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altLang="ko-KR" sz="2800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ko-KR" sz="2800" b="1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z="2800" b="1" baseline="-250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ko-KR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ko-KR" sz="2800" b="1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z="28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ko-KR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3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9512" y="116632"/>
            <a:ext cx="3940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69963" indent="-969963">
              <a:buFontTx/>
              <a:buNone/>
            </a:pPr>
            <a:r>
              <a:rPr lang="en-US" altLang="ko-KR" sz="2800" b="1" dirty="0">
                <a:ea typeface="굴림" pitchFamily="50" charset="-127"/>
                <a:hlinkClick r:id="" action="ppaction://noaction"/>
              </a:rPr>
              <a:t>7.4 	The Bohr Model</a:t>
            </a:r>
            <a:endParaRPr lang="en-US" altLang="ko-KR" sz="2800" b="1" dirty="0">
              <a:ea typeface="굴림" pitchFamily="50" charset="-127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27784" y="797032"/>
            <a:ext cx="6480720" cy="57283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0"/>
              </a:spcBef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Applied classical mechanics to the hydrogen atom.</a:t>
            </a:r>
          </a:p>
          <a:p>
            <a:pPr marL="180975" indent="-180975">
              <a:spcBef>
                <a:spcPts val="0"/>
              </a:spcBef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Electron in a hydrogen atom moves around the nucleus only in 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certain allowed circular orbits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.</a:t>
            </a:r>
          </a:p>
          <a:p>
            <a:pPr marL="180975" indent="-180975">
              <a:spcBef>
                <a:spcPts val="0"/>
              </a:spcBef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Bohr’s model gave hydrogen atom energy levels consistent with the hydrogen emission spectrum.</a:t>
            </a:r>
          </a:p>
          <a:p>
            <a:pPr marL="180975" indent="-180975">
              <a:spcBef>
                <a:spcPts val="0"/>
              </a:spcBef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Ground state – lowest possible energy state (</a:t>
            </a:r>
            <a:r>
              <a:rPr lang="en-US" altLang="ko-KR" sz="2400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n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= 1)</a:t>
            </a:r>
          </a:p>
          <a:p>
            <a:pPr marL="180975" indent="-180975">
              <a:spcBef>
                <a:spcPts val="0"/>
              </a:spcBef>
            </a:pPr>
            <a:endParaRPr lang="en-US" altLang="ko-KR" sz="240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marL="180975" indent="-180975">
              <a:spcBef>
                <a:spcPts val="0"/>
              </a:spcBef>
            </a:pPr>
            <a:endParaRPr lang="en-US" altLang="ko-KR" sz="2400" dirty="0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marL="180975" indent="-180975">
              <a:spcBef>
                <a:spcPts val="0"/>
              </a:spcBef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If the electron is at an infinite distance from the nucleus, </a:t>
            </a:r>
            <a:r>
              <a:rPr lang="en-US" altLang="ko-KR" sz="2400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n = </a:t>
            </a:r>
            <a:r>
              <a:rPr lang="en-US" altLang="ko-KR" sz="2400" i="1" dirty="0" smtClean="0">
                <a:latin typeface="Times New Roman"/>
                <a:ea typeface="굴림" pitchFamily="50" charset="-127"/>
                <a:cs typeface="Times New Roman"/>
              </a:rPr>
              <a:t>∞,</a:t>
            </a:r>
            <a:r>
              <a:rPr lang="en-US" altLang="ko-KR" sz="2400" dirty="0" smtClean="0">
                <a:latin typeface="Times New Roman"/>
                <a:ea typeface="굴림" pitchFamily="50" charset="-127"/>
                <a:cs typeface="Times New Roman"/>
              </a:rPr>
              <a:t> there is no interaction and energy is zero.</a:t>
            </a:r>
          </a:p>
          <a:p>
            <a:pPr marL="180975" indent="-180975">
              <a:spcBef>
                <a:spcPts val="0"/>
              </a:spcBef>
            </a:pPr>
            <a:endParaRPr lang="en-US" altLang="ko-KR" sz="2400" dirty="0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Energy has the negative sign when electrons are bound in an orbit.</a:t>
            </a:r>
            <a:endParaRPr lang="en-US" altLang="ko-KR" sz="240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pic>
        <p:nvPicPr>
          <p:cNvPr id="4" name="Picture 3" descr="Figure-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39852"/>
            <a:ext cx="2520281" cy="617752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07158"/>
            <a:ext cx="3168352" cy="70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69160"/>
            <a:ext cx="3697771" cy="73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45926" y="3545900"/>
            <a:ext cx="13292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: integer</a:t>
            </a:r>
            <a:endParaRPr lang="ko-KR" altLang="en-US" sz="2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94321"/>
            <a:ext cx="6984776" cy="149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6538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the transition of electron from </a:t>
            </a:r>
            <a:r>
              <a:rPr lang="en-US" altLang="ko-KR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6 to </a:t>
            </a:r>
            <a:r>
              <a:rPr lang="en-US" altLang="ko-KR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1.</a:t>
            </a:r>
            <a:endParaRPr lang="ko-KR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11" y="2289870"/>
            <a:ext cx="7452828" cy="123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6969" y="357301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The negative sign indicates that the atom has lost energy and is in a more stable state.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The energy can be released in the form of EM radiation.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73345"/>
            <a:ext cx="3318719" cy="72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89240"/>
            <a:ext cx="8136904" cy="78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5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71" y="159023"/>
            <a:ext cx="6366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Example 7.4 Energy Quantization in Hydrogen</a:t>
            </a:r>
            <a:endParaRPr lang="ko-KR" altLang="en-US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3" y="692696"/>
            <a:ext cx="8784976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Calculate the energy required to excite the hydrogen electron from level 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= 1 to level 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= 2. Also calculate the wavelength of light that must be absorbed by a H atom in its ground state to reach this excited state.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7"/>
            <a:ext cx="8352928" cy="181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4" y="3645024"/>
            <a:ext cx="5781706" cy="71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12207" y="3773333"/>
            <a:ext cx="223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= 1.216 x 10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m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75" y="4363309"/>
            <a:ext cx="7488249" cy="247598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736" y="1484784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ko-KR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71" y="159023"/>
            <a:ext cx="4063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Example 7.5 Energy Energies</a:t>
            </a:r>
            <a:endParaRPr lang="ko-KR" altLang="en-US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72" y="620688"/>
            <a:ext cx="8586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Calculate the energy required to remove the electron from a H atom in its ground state.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736" y="1340768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ko-KR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51684"/>
            <a:ext cx="5894668" cy="183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00604" y="3800588"/>
            <a:ext cx="8637824" cy="22897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The 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Bohr’s model </a:t>
            </a:r>
            <a:r>
              <a:rPr lang="en-US" altLang="ko-KR" sz="24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correctly fits the quantized energy levels of the hydrogen atom and postulates only certain allowed circular orbits for the electron.</a:t>
            </a:r>
          </a:p>
          <a:p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Bohr’s model is 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incorrect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. This model 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only works for hydrogen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.</a:t>
            </a:r>
          </a:p>
          <a:p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Electrons </a:t>
            </a:r>
            <a:r>
              <a:rPr lang="en-US" altLang="ko-KR" sz="2400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do not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move around the nucleus in circular orbits.</a:t>
            </a:r>
            <a:endParaRPr lang="en-US" altLang="ko-KR" sz="240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4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7958" y="116632"/>
            <a:ext cx="8912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9963" indent="-969963">
              <a:buFontTx/>
              <a:buNone/>
            </a:pPr>
            <a:r>
              <a:rPr lang="en-US" altLang="ko-KR" sz="2800" dirty="0">
                <a:latin typeface="Arial Rounded MT Bold" pitchFamily="34" charset="0"/>
                <a:ea typeface="굴림" pitchFamily="50" charset="-127"/>
                <a:hlinkClick r:id="" action="ppaction://noaction"/>
              </a:rPr>
              <a:t>7.5 	The Quantum Mechanical Model of the Atom</a:t>
            </a:r>
            <a:endParaRPr lang="en-US" altLang="ko-KR" sz="2800" dirty="0">
              <a:latin typeface="Arial Rounded MT Bold" pitchFamily="34" charset="0"/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958" y="666433"/>
            <a:ext cx="8820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Three names associated with Quantum Mechanics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de Broglie: </a:t>
            </a:r>
            <a:r>
              <a:rPr lang="en-US" altLang="ko-KR" sz="2400" dirty="0" smtClean="0">
                <a:latin typeface="Symbol" pitchFamily="18" charset="2"/>
                <a:cs typeface="Times New Roman" pitchFamily="18" charset="0"/>
              </a:rPr>
              <a:t>l 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/m</a:t>
            </a:r>
            <a:r>
              <a:rPr lang="en-US" altLang="ko-KR" sz="2400" i="1" dirty="0" smtClean="0">
                <a:latin typeface="Book Antiqua" pitchFamily="18" charset="0"/>
                <a:cs typeface="Times New Roman" pitchFamily="18" charset="0"/>
              </a:rPr>
              <a:t>v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E. Schrödinger: </a:t>
            </a:r>
            <a:endParaRPr lang="en-US" altLang="ko-KR" sz="2400" dirty="0" smtClean="0">
              <a:latin typeface="Symbol" pitchFamily="18" charset="2"/>
              <a:cs typeface="Times New Roman" pitchFamily="18" charset="0"/>
            </a:endParaRPr>
          </a:p>
          <a:p>
            <a:pPr lvl="2"/>
            <a:r>
              <a:rPr lang="en-US" altLang="ko-KR" sz="2400" dirty="0" smtClean="0">
                <a:latin typeface="Symbol" pitchFamily="18" charset="2"/>
                <a:cs typeface="Times New Roman" pitchFamily="18" charset="0"/>
              </a:rPr>
              <a:t>y: 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wave function, 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: Hamiltonian operator</a:t>
            </a:r>
          </a:p>
          <a:p>
            <a:pPr lvl="2"/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Orbital: a specific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wavefunction</a:t>
            </a:r>
            <a:endParaRPr lang="en-US" altLang="ko-K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W. Heisenberg: uncertainty principle</a:t>
            </a:r>
          </a:p>
          <a:p>
            <a:pPr lvl="2"/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There is a fundamental limitation to just how precisely we can know both the position and momentum of a particle at a given time.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062" y="1412776"/>
            <a:ext cx="1368747" cy="46379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2146525" cy="66558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3982" y="4082753"/>
            <a:ext cx="7860426" cy="57038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b="1" dirty="0" smtClean="0">
                <a:solidFill>
                  <a:srgbClr val="0066FF"/>
                </a:solidFill>
                <a:ea typeface="굴림" charset="-127"/>
              </a:rPr>
              <a:t>The Physical Meaning of a Wave Function</a:t>
            </a:r>
            <a:endParaRPr lang="en-US" altLang="ko-KR" sz="2800" b="1" dirty="0">
              <a:solidFill>
                <a:srgbClr val="0066FF"/>
              </a:solidFill>
              <a:ea typeface="굴림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962" y="465313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The square of the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wavefunction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indicates the 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probability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of finding an electron near a particular point in space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Probability distribution-</a:t>
            </a:r>
            <a:r>
              <a:rPr lang="en-US" altLang="ko-KR" sz="2400" dirty="0">
                <a:ea typeface="굴림" pitchFamily="50" charset="-127"/>
              </a:rPr>
              <a:t> </a:t>
            </a:r>
            <a:r>
              <a:rPr lang="en-US" altLang="ko-KR" sz="24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intensity of color is used to indicate the probability value near a given point in space.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07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0"/>
            <a:ext cx="2867599" cy="416704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h07_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0769"/>
            <a:ext cx="5194920" cy="286201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57531" y="764704"/>
            <a:ext cx="5376634" cy="86959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en-US" altLang="ko-KR" sz="24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(a) Cross Section of Hydrogen 1s Orbital; (b) Radial Probability Distribution</a:t>
            </a:r>
            <a:endParaRPr lang="en-US" altLang="ko-KR" sz="2400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788" y="4581128"/>
            <a:ext cx="3888432" cy="1728192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en-US" altLang="ko-KR" sz="22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(a) Probability Distribution for Hydrogen 1s Orbital in 3D Space (b) Probability of Finding the Electron at Points Along a Line</a:t>
            </a:r>
            <a:endParaRPr lang="en-US" altLang="ko-KR" sz="2200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6782982" y="3051777"/>
            <a:ext cx="0" cy="881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6782982" y="3933056"/>
            <a:ext cx="0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24128" y="5044534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0.529 Å: Bohr radius</a:t>
            </a:r>
            <a:endParaRPr lang="ko-KR" altLang="en-US" dirty="0"/>
          </a:p>
        </p:txBody>
      </p:sp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175652"/>
              </p:ext>
            </p:extLst>
          </p:nvPr>
        </p:nvGraphicFramePr>
        <p:xfrm>
          <a:off x="4171950" y="3219450"/>
          <a:ext cx="800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수식" r:id="rId5" imgW="799920" imgH="419040" progId="Equation.3">
                  <p:embed/>
                </p:oleObj>
              </mc:Choice>
              <mc:Fallback>
                <p:oleObj name="수식" r:id="rId5" imgW="7999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71950" y="3219450"/>
                        <a:ext cx="8001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241592" y="5441738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H 1s orbital has no distinct size.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Radius of the sphere that encloses 90% of the total electron probability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2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0931" y="991047"/>
            <a:ext cx="8321749" cy="28700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/>
            <a:r>
              <a:rPr lang="en-US" altLang="ko-KR" sz="22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Democritus and Leucippus (400 B.C.) : proposed atoms mostly on intuition but no real convincing experimental evidence.</a:t>
            </a:r>
          </a:p>
          <a:p>
            <a:pPr marL="361950" indent="-361950"/>
            <a:r>
              <a:rPr lang="en-US" altLang="ko-KR" sz="22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Lavoisier and others : chemical experiment and stoichiometry</a:t>
            </a:r>
          </a:p>
          <a:p>
            <a:pPr marL="361950" indent="-361950"/>
            <a:r>
              <a:rPr lang="en-US" altLang="ko-KR" sz="22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Dalton : first systematic atomic theory</a:t>
            </a:r>
          </a:p>
          <a:p>
            <a:pPr marL="0" indent="0">
              <a:buNone/>
            </a:pPr>
            <a:r>
              <a:rPr lang="en-US" altLang="ko-KR" sz="2200" dirty="0">
                <a:latin typeface="Times New Roman" pitchFamily="18" charset="0"/>
                <a:ea typeface="굴림" charset="-127"/>
                <a:cs typeface="Times New Roman" pitchFamily="18" charset="0"/>
              </a:rPr>
              <a:t>	</a:t>
            </a:r>
            <a:r>
              <a:rPr lang="en-US" altLang="ko-KR" sz="2200" dirty="0" smtClean="0">
                <a:latin typeface="Times New Roman" pitchFamily="18" charset="0"/>
                <a:ea typeface="굴림" charset="-127"/>
                <a:cs typeface="Times New Roman" pitchFamily="18" charset="0"/>
                <a:sym typeface="Wingdings" pitchFamily="2" charset="2"/>
              </a:rPr>
              <a:t> What is the nature of an atom?</a:t>
            </a:r>
          </a:p>
          <a:p>
            <a:r>
              <a:rPr lang="en-US" altLang="ko-KR" sz="2200" dirty="0" smtClean="0">
                <a:latin typeface="Times New Roman" pitchFamily="18" charset="0"/>
                <a:ea typeface="굴림" charset="-127"/>
                <a:cs typeface="Times New Roman" pitchFamily="18" charset="0"/>
                <a:sym typeface="Wingdings" pitchFamily="2" charset="2"/>
              </a:rPr>
              <a:t>Thomson : pudding model</a:t>
            </a:r>
          </a:p>
          <a:p>
            <a:r>
              <a:rPr lang="en-US" altLang="ko-KR" sz="2200" dirty="0" smtClean="0">
                <a:latin typeface="Times New Roman" pitchFamily="18" charset="0"/>
                <a:ea typeface="굴림" charset="-127"/>
                <a:cs typeface="Times New Roman" pitchFamily="18" charset="0"/>
                <a:sym typeface="Wingdings" pitchFamily="2" charset="2"/>
              </a:rPr>
              <a:t>Rutherford : a nucleus is at the center of an atom</a:t>
            </a:r>
            <a:endParaRPr lang="en-US" altLang="ko-KR" sz="2200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26714" y="260648"/>
            <a:ext cx="356922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 smtClean="0">
                <a:solidFill>
                  <a:srgbClr val="0066FF"/>
                </a:solidFill>
                <a:ea typeface="굴림" charset="-127"/>
              </a:rPr>
              <a:t>Atomic Theory</a:t>
            </a:r>
            <a:endParaRPr lang="en-US" altLang="ko-KR" sz="3600" b="1" dirty="0">
              <a:solidFill>
                <a:srgbClr val="0066FF"/>
              </a:solidFill>
              <a:ea typeface="굴림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38" y="3933056"/>
            <a:ext cx="817773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altLang="ko-KR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Detailed atomic structure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Elements have periodic properties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findings in the late 19C and early 20C that could not be explained by classical mechanics (Newtonian mechanics)</a:t>
            </a:r>
          </a:p>
          <a:p>
            <a:pPr lvl="1"/>
            <a:r>
              <a:rPr lang="en-US" altLang="ko-KR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-Electromagnetic radiation</a:t>
            </a:r>
          </a:p>
          <a:p>
            <a:pPr lvl="1"/>
            <a:r>
              <a:rPr lang="en-US" altLang="ko-KR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-Heat capacity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Quantum mechanics </a:t>
            </a:r>
            <a:r>
              <a:rPr lang="en-US" altLang="ko-KR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 been developed in the early 20C</a:t>
            </a:r>
            <a:endParaRPr lang="ko-KR" alt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16268" y="230330"/>
            <a:ext cx="4927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69963" indent="-969963">
              <a:buFontTx/>
              <a:buNone/>
            </a:pPr>
            <a:r>
              <a:rPr lang="en-US" altLang="ko-KR" sz="3200" b="1" dirty="0">
                <a:ea typeface="굴림" pitchFamily="50" charset="-127"/>
                <a:hlinkClick r:id="" action="ppaction://noaction"/>
              </a:rPr>
              <a:t>7.6	Quantum Numbers</a:t>
            </a:r>
            <a:endParaRPr lang="en-US" altLang="ko-KR" sz="3200" b="1" dirty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836712"/>
            <a:ext cx="8964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Three quantum numbers are derived from the Schr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dinger equation.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altLang="ko-K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Principal quantum number, </a:t>
            </a:r>
            <a:r>
              <a:rPr lang="en-US" altLang="ko-KR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lvl="2"/>
            <a:r>
              <a:rPr lang="en-US" altLang="ko-KR" sz="2400" dirty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size and energy of the 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orbital</a:t>
            </a:r>
          </a:p>
          <a:p>
            <a:pPr lvl="2"/>
            <a:r>
              <a:rPr lang="en-US" altLang="ko-KR" sz="2400" i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n 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= 1 (K shell), 2 (L), 3 (M), 4 (N)</a:t>
            </a:r>
            <a:endParaRPr lang="en-US" altLang="ko-KR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US" altLang="ko-K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Angular momentum quantum number, </a:t>
            </a:r>
            <a:r>
              <a:rPr lang="en-US" altLang="ko-KR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lvl="2"/>
            <a:r>
              <a:rPr lang="en-US" altLang="ko-KR" sz="2400" dirty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shape of atomic orbitals (sometimes called a subshell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)</a:t>
            </a:r>
          </a:p>
          <a:p>
            <a:pPr lvl="2"/>
            <a:r>
              <a:rPr lang="en-US" altLang="ko-KR" sz="2400" i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 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= 0, 1, …, </a:t>
            </a:r>
            <a:r>
              <a:rPr lang="en-US" altLang="ko-KR" sz="2400" i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n-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1</a:t>
            </a:r>
            <a:endParaRPr lang="en-US" altLang="ko-KR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US" altLang="ko-K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Magnetic quantum number, </a:t>
            </a:r>
            <a:r>
              <a:rPr lang="en-US" altLang="ko-KR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ko-KR" sz="24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lvl="2"/>
            <a:r>
              <a:rPr lang="en-US" altLang="ko-KR" sz="2400" dirty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orientation of the orbital in space relative to the other orbitals in the 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atom</a:t>
            </a:r>
          </a:p>
          <a:p>
            <a:pPr lvl="2"/>
            <a:r>
              <a:rPr lang="en-US" altLang="ko-KR" sz="2400" i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</a:t>
            </a:r>
            <a:r>
              <a:rPr lang="en-US" altLang="ko-KR" sz="2400" i="1" baseline="-25000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= -</a:t>
            </a:r>
            <a:r>
              <a:rPr lang="en-US" altLang="ko-KR" sz="2400" i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, -</a:t>
            </a:r>
            <a:r>
              <a:rPr lang="en-US" altLang="ko-KR" sz="2400" i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+ 1, …, </a:t>
            </a:r>
            <a:r>
              <a:rPr lang="en-US" altLang="ko-KR" sz="2400" i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– 1, </a:t>
            </a:r>
            <a:r>
              <a:rPr lang="en-US" altLang="ko-KR" sz="2400" i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</a:t>
            </a:r>
            <a:endParaRPr lang="ko-KR" alt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Table-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2" y="5085184"/>
            <a:ext cx="6034087" cy="15192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6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able-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38996"/>
            <a:ext cx="7355965" cy="389121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8403" y="188640"/>
            <a:ext cx="5335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altLang="ko-K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There is another quantum number</a:t>
            </a:r>
          </a:p>
          <a:p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Spin quantum number, </a:t>
            </a:r>
            <a:r>
              <a:rPr lang="en-US" altLang="ko-KR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ko-KR" sz="2400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1/2 or -1/2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975" y="4929141"/>
            <a:ext cx="4487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Example 7.6 Electron Subshells</a:t>
            </a:r>
            <a:endParaRPr lang="ko-KR" altLang="en-US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974" y="5377713"/>
            <a:ext cx="8833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=5, determine the number of allowed subshells and give the designation of each.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147153"/>
            <a:ext cx="1141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ko-KR" alt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282" y="5951332"/>
            <a:ext cx="5684740" cy="86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16268" y="230330"/>
            <a:ext cx="7496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9963" indent="-969963">
              <a:buFontTx/>
              <a:buNone/>
            </a:pPr>
            <a:r>
              <a:rPr lang="en-US" altLang="ko-KR" sz="3200" b="1" dirty="0" smtClean="0">
                <a:ea typeface="굴림" pitchFamily="50" charset="-127"/>
                <a:hlinkClick r:id="" action="ppaction://noaction"/>
              </a:rPr>
              <a:t>7.7</a:t>
            </a:r>
            <a:r>
              <a:rPr lang="en-US" altLang="ko-KR" sz="3200" b="1" dirty="0">
                <a:ea typeface="굴림" pitchFamily="50" charset="-127"/>
                <a:hlinkClick r:id="" action="ppaction://noaction"/>
              </a:rPr>
              <a:t>	</a:t>
            </a:r>
            <a:r>
              <a:rPr lang="en-US" altLang="ko-KR" sz="3200" b="1" u="sng" dirty="0" err="1" smtClean="0">
                <a:solidFill>
                  <a:srgbClr val="0000FF"/>
                </a:solidFill>
                <a:ea typeface="굴림" pitchFamily="50" charset="-127"/>
              </a:rPr>
              <a:t>Oribital</a:t>
            </a:r>
            <a:r>
              <a:rPr lang="en-US" altLang="ko-KR" sz="3200" b="1" u="sng" dirty="0" smtClean="0">
                <a:solidFill>
                  <a:srgbClr val="0000FF"/>
                </a:solidFill>
                <a:ea typeface="굴림" pitchFamily="50" charset="-127"/>
              </a:rPr>
              <a:t> Shapes and Energies</a:t>
            </a:r>
            <a:endParaRPr lang="en-US" altLang="ko-KR" sz="3200" b="1" u="sng" dirty="0">
              <a:solidFill>
                <a:srgbClr val="0000FF"/>
              </a:solidFill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268" y="908720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1) s orbitals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h07_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1" y="1342776"/>
            <a:ext cx="3677341" cy="455003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81560" y="908720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2) 2p orbitals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h07_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00" y="1342776"/>
            <a:ext cx="5039560" cy="210176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314" y="4205291"/>
            <a:ext cx="2445728" cy="239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25381" y="5969702"/>
            <a:ext cx="3607114" cy="77166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400"/>
              </a:lnSpc>
            </a:pPr>
            <a:r>
              <a:rPr lang="en-US" altLang="ko-KR" sz="20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Two Representations of the Hydrogen 1</a:t>
            </a:r>
            <a:r>
              <a:rPr lang="en-US" altLang="ko-KR" sz="2000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, 2</a:t>
            </a:r>
            <a:r>
              <a:rPr lang="en-US" altLang="ko-KR" sz="2000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, and 3</a:t>
            </a:r>
            <a:r>
              <a:rPr lang="en-US" altLang="ko-KR" sz="2000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Orbitals</a:t>
            </a:r>
            <a:endParaRPr lang="en-US" altLang="ko-KR" sz="200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035200" y="3446405"/>
            <a:ext cx="5050904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The Boundary Surface Representations of All Three 2</a:t>
            </a:r>
            <a:r>
              <a:rPr lang="en-US" altLang="en-US" sz="2000" i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 Orbitals</a:t>
            </a:r>
            <a:endParaRPr lang="en-US" altLang="ko-KR" sz="200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4180" y="5892809"/>
            <a:ext cx="2403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Electron probability distribution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h07_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772400" cy="46767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7584" y="548680"/>
            <a:ext cx="7787208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The Boundary Surfaces of All of the 3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Orbitals and electron density distribution</a:t>
            </a:r>
            <a:endParaRPr lang="en-US" altLang="ko-KR" sz="240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0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igure-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466427"/>
            <a:ext cx="5688632" cy="36898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44624"/>
            <a:ext cx="8928992" cy="421802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atinLnBrk="0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Representation of the 4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Orbitals in Terms of Their Boundary Surfaces</a:t>
            </a:r>
            <a:endParaRPr lang="en-US" altLang="ko-KR" sz="240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pic>
        <p:nvPicPr>
          <p:cNvPr id="4" name="Picture 3" descr="Figure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89491"/>
            <a:ext cx="2592288" cy="2577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4860831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Same energy level. They are said to be </a:t>
            </a:r>
            <a:r>
              <a:rPr lang="en-US" altLang="ko-KR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degenerate</a:t>
            </a:r>
            <a:endParaRPr lang="ko-KR" alt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6304989"/>
            <a:ext cx="4635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Orbital energy levels for the H atom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직선 화살표 연결선 7"/>
          <p:cNvCxnSpPr>
            <a:stCxn id="5" idx="1"/>
          </p:cNvCxnSpPr>
          <p:nvPr/>
        </p:nvCxnSpPr>
        <p:spPr>
          <a:xfrm flipH="1" flipV="1">
            <a:off x="3707904" y="4725147"/>
            <a:ext cx="576064" cy="520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>
            <a:stCxn id="5" idx="1"/>
          </p:cNvCxnSpPr>
          <p:nvPr/>
        </p:nvCxnSpPr>
        <p:spPr>
          <a:xfrm flipH="1">
            <a:off x="2699792" y="5245552"/>
            <a:ext cx="1584176" cy="76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1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16268" y="116632"/>
            <a:ext cx="8648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9963" indent="-969963">
              <a:buFontTx/>
              <a:buNone/>
            </a:pPr>
            <a:r>
              <a:rPr lang="en-US" altLang="ko-KR" sz="3200" b="1" dirty="0" smtClean="0">
                <a:ea typeface="굴림" pitchFamily="50" charset="-127"/>
                <a:hlinkClick r:id="" action="ppaction://noaction"/>
              </a:rPr>
              <a:t>7.8</a:t>
            </a:r>
            <a:r>
              <a:rPr lang="en-US" altLang="ko-KR" sz="3200" b="1" dirty="0">
                <a:ea typeface="굴림" pitchFamily="50" charset="-127"/>
                <a:hlinkClick r:id="" action="ppaction://noaction"/>
              </a:rPr>
              <a:t>	</a:t>
            </a:r>
            <a:r>
              <a:rPr lang="en-US" altLang="ko-KR" sz="3200" b="1" u="sng" dirty="0" smtClean="0">
                <a:solidFill>
                  <a:srgbClr val="0000FF"/>
                </a:solidFill>
                <a:ea typeface="굴림" pitchFamily="50" charset="-127"/>
              </a:rPr>
              <a:t>Electron Spin and the Pauli Principle</a:t>
            </a:r>
            <a:endParaRPr lang="en-US" altLang="ko-KR" sz="3200" b="1" u="sng" dirty="0">
              <a:solidFill>
                <a:srgbClr val="0000FF"/>
              </a:solidFill>
              <a:ea typeface="굴림" pitchFamily="50" charset="-127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51762" y="701407"/>
            <a:ext cx="6192238" cy="28299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Electron spin quantum number (</a:t>
            </a:r>
            <a:r>
              <a:rPr lang="en-US" altLang="ko-KR" sz="2400" i="1" dirty="0" err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</a:t>
            </a:r>
            <a:r>
              <a:rPr lang="en-US" altLang="ko-KR" sz="2400" i="1" baseline="-25000" dirty="0" err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) – can be +½ or -½.</a:t>
            </a:r>
          </a:p>
          <a:p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Pauli exclusion principle - in a given atom 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no two electrons can have the same set of four quantum numbers (</a:t>
            </a:r>
            <a:r>
              <a:rPr lang="en-US" altLang="ko-KR" sz="2400" i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n, l, m</a:t>
            </a:r>
            <a:r>
              <a:rPr lang="en-US" altLang="ko-KR" sz="2400" i="1" baseline="-25000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</a:t>
            </a:r>
            <a:r>
              <a:rPr lang="en-US" altLang="ko-KR" sz="2400" i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, </a:t>
            </a:r>
            <a:r>
              <a:rPr lang="en-US" altLang="ko-KR" sz="2400" i="1" dirty="0" err="1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</a:t>
            </a:r>
            <a:r>
              <a:rPr lang="en-US" altLang="ko-KR" sz="2400" i="1" baseline="-25000" dirty="0" err="1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)</a:t>
            </a:r>
            <a:r>
              <a:rPr lang="en-US" altLang="ko-KR" sz="2400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.</a:t>
            </a:r>
          </a:p>
          <a:p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An orbital can hold only two electrons, and they must have opposite spins.</a:t>
            </a:r>
          </a:p>
        </p:txBody>
      </p:sp>
      <p:pic>
        <p:nvPicPr>
          <p:cNvPr id="5" name="Picture 3" descr="Figure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79" y="795022"/>
            <a:ext cx="2664383" cy="273630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23528" y="3603334"/>
            <a:ext cx="8648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9963" indent="-969963">
              <a:buFontTx/>
              <a:buNone/>
            </a:pPr>
            <a:r>
              <a:rPr lang="en-US" altLang="ko-KR" sz="3200" b="1" dirty="0" smtClean="0">
                <a:ea typeface="굴림" pitchFamily="50" charset="-127"/>
                <a:hlinkClick r:id="" action="ppaction://noaction"/>
              </a:rPr>
              <a:t>7.9</a:t>
            </a:r>
            <a:r>
              <a:rPr lang="en-US" altLang="ko-KR" sz="3200" b="1" dirty="0">
                <a:ea typeface="굴림" pitchFamily="50" charset="-127"/>
                <a:hlinkClick r:id="" action="ppaction://noaction"/>
              </a:rPr>
              <a:t>	</a:t>
            </a:r>
            <a:r>
              <a:rPr lang="en-US" altLang="ko-KR" sz="3200" b="1" u="sng" dirty="0" err="1" smtClean="0">
                <a:solidFill>
                  <a:srgbClr val="0000FF"/>
                </a:solidFill>
                <a:ea typeface="굴림" pitchFamily="50" charset="-127"/>
              </a:rPr>
              <a:t>Polyelectronic</a:t>
            </a:r>
            <a:r>
              <a:rPr lang="en-US" altLang="ko-KR" sz="3200" b="1" u="sng" dirty="0" smtClean="0">
                <a:solidFill>
                  <a:srgbClr val="0000FF"/>
                </a:solidFill>
                <a:ea typeface="굴림" pitchFamily="50" charset="-127"/>
              </a:rPr>
              <a:t> Atoms</a:t>
            </a:r>
            <a:endParaRPr lang="en-US" altLang="ko-KR" sz="3200" b="1" u="sng" dirty="0">
              <a:solidFill>
                <a:srgbClr val="0000FF"/>
              </a:solidFill>
              <a:ea typeface="굴림" pitchFamily="50" charset="-127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4107390"/>
            <a:ext cx="8229600" cy="2636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Atoms with more than one electron.</a:t>
            </a:r>
          </a:p>
          <a:p>
            <a:pPr>
              <a:spcBef>
                <a:spcPts val="0"/>
              </a:spcBef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Electron correlation problem: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Since the electron pathways are unknown, the 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electron repulsions cannot be calculated exactly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.-electron correlation problem</a:t>
            </a:r>
          </a:p>
          <a:p>
            <a:pPr>
              <a:spcBef>
                <a:spcPts val="0"/>
              </a:spcBef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When electrons are placed in a particular quantum level, they “prefer” the orbitals in the order </a:t>
            </a:r>
            <a:r>
              <a:rPr lang="en-US" altLang="ko-KR" sz="2400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, </a:t>
            </a:r>
            <a:r>
              <a:rPr lang="en-US" altLang="ko-KR" sz="2400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p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, </a:t>
            </a:r>
            <a:r>
              <a:rPr lang="en-US" altLang="ko-KR" sz="2400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, and then </a:t>
            </a:r>
            <a:r>
              <a:rPr lang="en-US" altLang="ko-KR" sz="2400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f.</a:t>
            </a:r>
            <a:endParaRPr lang="en-US" altLang="ko-KR" sz="2400" i="1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nnum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764704"/>
            <a:ext cx="2664296" cy="232012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070" y="219998"/>
            <a:ext cx="223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For a Na atom</a:t>
            </a:r>
            <a:endParaRPr lang="ko-KR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476672"/>
            <a:ext cx="57606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Consider an outermost electron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This electron is attracted by the nucleus but feels repulsion by the other 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ten 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electrons.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The electron does not feel full nuclear charge.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The electron is shielded or screened by the other electrons from the nuclear charge.</a:t>
            </a:r>
          </a:p>
          <a:p>
            <a:pPr marL="361950" indent="-361950"/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ko-KR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Polyelectronic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atoms have h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ydrogen-like orbitals.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385" y="321297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polyelectronic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atoms, for a given principal quantum level, orbitals are not degenerate.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74567"/>
            <a:ext cx="2747217" cy="43683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Figure-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81721"/>
            <a:ext cx="2782114" cy="256418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h07_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35510"/>
            <a:ext cx="3290269" cy="251039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76256" y="5140646"/>
            <a:ext cx="2230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Radial probability</a:t>
            </a:r>
          </a:p>
          <a:p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Penetration effect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2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8473" y="116632"/>
            <a:ext cx="3691479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dirty="0" smtClean="0">
                <a:solidFill>
                  <a:srgbClr val="0000FF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Penetration Effect</a:t>
            </a:r>
            <a:endParaRPr lang="en-US" altLang="ko-KR" sz="3600" dirty="0">
              <a:solidFill>
                <a:srgbClr val="0000FF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620688"/>
            <a:ext cx="8784976" cy="24482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A 2</a:t>
            </a:r>
            <a:r>
              <a:rPr lang="en-US" altLang="ko-KR" sz="2400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electron penetrates to the nucleus more than one in the 2</a:t>
            </a:r>
            <a:r>
              <a:rPr lang="en-US" altLang="ko-KR" sz="2400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p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orbital.</a:t>
            </a:r>
          </a:p>
          <a:p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This causes an electron in a 2</a:t>
            </a:r>
            <a:r>
              <a:rPr lang="en-US" altLang="ko-KR" sz="2400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orbital to be attracted to the nucleus more strongly than an electron in a 2</a:t>
            </a:r>
            <a:r>
              <a:rPr lang="en-US" altLang="ko-KR" sz="2400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p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orbital.</a:t>
            </a:r>
          </a:p>
          <a:p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Thus, the 2</a:t>
            </a:r>
            <a:r>
              <a:rPr lang="en-US" altLang="ko-KR" sz="2400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orbital is lower in energy than the 2</a:t>
            </a:r>
            <a:r>
              <a:rPr lang="en-US" altLang="ko-KR" sz="2400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p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orbitals in a </a:t>
            </a:r>
            <a:r>
              <a:rPr lang="en-US" altLang="ko-KR" sz="2400" dirty="0" err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polyelectronic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atom.</a:t>
            </a:r>
            <a:endParaRPr lang="en-US" altLang="ko-KR" sz="2400" i="1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pic>
        <p:nvPicPr>
          <p:cNvPr id="4" name="Picture 5" descr="ch07_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17" y="3140968"/>
            <a:ext cx="3734010" cy="282994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6123" y="5977052"/>
            <a:ext cx="4542523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atinLnBrk="0"/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A Comparison of the Radial Probability Distributions of the 3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, and 3</a:t>
            </a:r>
            <a:r>
              <a:rPr lang="en-US" alt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Orbitals</a:t>
            </a:r>
            <a:endParaRPr lang="en-US" altLang="ko-KR" sz="200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pic>
        <p:nvPicPr>
          <p:cNvPr id="7" name="Picture 3" descr="Figure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3600400" cy="288720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4994218" y="6051929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Times New Roman" pitchFamily="18" charset="0"/>
                <a:ea typeface="굴림" charset="-127"/>
                <a:cs typeface="Times New Roman" pitchFamily="18" charset="0"/>
              </a:rPr>
              <a:t>Orders of Orbital </a:t>
            </a:r>
            <a:r>
              <a:rPr lang="en-US" altLang="ko-KR" sz="2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Energies </a:t>
            </a:r>
            <a:r>
              <a:rPr lang="en-US" altLang="ko-KR" sz="2000" dirty="0">
                <a:latin typeface="Times New Roman" pitchFamily="18" charset="0"/>
                <a:ea typeface="굴림" charset="-127"/>
                <a:cs typeface="Times New Roman" pitchFamily="18" charset="0"/>
              </a:rPr>
              <a:t>for </a:t>
            </a:r>
            <a:r>
              <a:rPr lang="en-US" altLang="ko-KR" sz="2000" dirty="0" err="1">
                <a:latin typeface="Times New Roman" pitchFamily="18" charset="0"/>
                <a:ea typeface="굴림" charset="-127"/>
                <a:cs typeface="Times New Roman" pitchFamily="18" charset="0"/>
              </a:rPr>
              <a:t>Polyelectronic</a:t>
            </a:r>
            <a:r>
              <a:rPr lang="en-US" altLang="ko-KR" sz="2000" dirty="0">
                <a:latin typeface="Times New Roman" pitchFamily="18" charset="0"/>
                <a:ea typeface="굴림" charset="-127"/>
                <a:cs typeface="Times New Roman" pitchFamily="18" charset="0"/>
              </a:rPr>
              <a:t> Atoms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43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16268" y="409019"/>
            <a:ext cx="8648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9963" indent="-969963">
              <a:buFontTx/>
              <a:buNone/>
            </a:pPr>
            <a:r>
              <a:rPr lang="en-US" altLang="ko-KR" sz="3200" b="1" dirty="0" smtClean="0">
                <a:ea typeface="굴림" pitchFamily="50" charset="-127"/>
                <a:hlinkClick r:id="" action="ppaction://noaction"/>
              </a:rPr>
              <a:t>7.10</a:t>
            </a:r>
            <a:r>
              <a:rPr lang="en-US" altLang="ko-KR" sz="3200" b="1" dirty="0">
                <a:ea typeface="굴림" pitchFamily="50" charset="-127"/>
                <a:hlinkClick r:id="" action="ppaction://noaction"/>
              </a:rPr>
              <a:t>	</a:t>
            </a:r>
            <a:r>
              <a:rPr lang="en-US" altLang="ko-KR" sz="3200" b="1" u="sng" dirty="0">
                <a:solidFill>
                  <a:srgbClr val="0000FF"/>
                </a:solidFill>
                <a:ea typeface="굴림" pitchFamily="50" charset="-127"/>
              </a:rPr>
              <a:t>T</a:t>
            </a:r>
            <a:r>
              <a:rPr lang="en-US" altLang="ko-KR" sz="3200" b="1" u="sng" dirty="0" smtClean="0">
                <a:solidFill>
                  <a:srgbClr val="0000FF"/>
                </a:solidFill>
                <a:ea typeface="굴림" pitchFamily="50" charset="-127"/>
              </a:rPr>
              <a:t>he History of the Periodic Table</a:t>
            </a:r>
            <a:endParaRPr lang="en-US" altLang="ko-KR" sz="3200" b="1" u="sng" dirty="0">
              <a:solidFill>
                <a:srgbClr val="0000FF"/>
              </a:solidFill>
              <a:ea typeface="굴림" pitchFamily="50" charset="-127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45382" y="1124744"/>
            <a:ext cx="8432196" cy="24482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/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Originally constructed to represent the patterns observed in the chemical properties of the elements.</a:t>
            </a:r>
          </a:p>
          <a:p>
            <a:pPr marL="265113" indent="-265113"/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Mendeleev is given the most credit for the periodic table.</a:t>
            </a:r>
          </a:p>
          <a:p>
            <a:pPr marL="265113" indent="-265113"/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He predicted new elements and their properties.-</a:t>
            </a:r>
            <a:r>
              <a:rPr lang="en-US" altLang="ko-KR" sz="2400" dirty="0" err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Ge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, </a:t>
            </a:r>
            <a:r>
              <a:rPr lang="en-US" altLang="ko-KR" sz="2400" dirty="0" err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Sc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, </a:t>
            </a:r>
            <a:r>
              <a:rPr lang="en-US" altLang="ko-KR" sz="2400" dirty="0" err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Ga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, and </a:t>
            </a:r>
            <a:r>
              <a:rPr lang="en-US" altLang="ko-KR" sz="2400" dirty="0" err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Te</a:t>
            </a:r>
            <a:endParaRPr lang="en-US" altLang="ko-KR" sz="2400" dirty="0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marL="265113" indent="-265113"/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He also corrected atomic masses of In, Be, and U.</a:t>
            </a:r>
            <a:endParaRPr lang="en-US" altLang="ko-KR" sz="240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pic>
        <p:nvPicPr>
          <p:cNvPr id="6" name="Picture 3" descr="Figure-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" y="3739143"/>
            <a:ext cx="4536475" cy="276578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Table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46" y="3739143"/>
            <a:ext cx="4527489" cy="278701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82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16268" y="409019"/>
            <a:ext cx="86482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9963" indent="-969963">
              <a:buFontTx/>
              <a:buNone/>
            </a:pPr>
            <a:r>
              <a:rPr lang="en-US" altLang="ko-KR" sz="3200" b="1" dirty="0" smtClean="0">
                <a:ea typeface="굴림" pitchFamily="50" charset="-127"/>
                <a:hlinkClick r:id="" action="ppaction://noaction"/>
              </a:rPr>
              <a:t>7.11</a:t>
            </a:r>
            <a:r>
              <a:rPr lang="en-US" altLang="ko-KR" sz="3200" b="1" dirty="0">
                <a:ea typeface="굴림" pitchFamily="50" charset="-127"/>
                <a:hlinkClick r:id="" action="ppaction://noaction"/>
              </a:rPr>
              <a:t>	</a:t>
            </a:r>
            <a:r>
              <a:rPr lang="en-US" altLang="ko-KR" sz="3200" b="1" u="sng" dirty="0">
                <a:solidFill>
                  <a:srgbClr val="0000FF"/>
                </a:solidFill>
                <a:ea typeface="굴림" pitchFamily="50" charset="-127"/>
              </a:rPr>
              <a:t>T</a:t>
            </a:r>
            <a:r>
              <a:rPr lang="en-US" altLang="ko-KR" sz="3200" b="1" u="sng" dirty="0" smtClean="0">
                <a:solidFill>
                  <a:srgbClr val="0000FF"/>
                </a:solidFill>
                <a:ea typeface="굴림" pitchFamily="50" charset="-127"/>
              </a:rPr>
              <a:t>he </a:t>
            </a:r>
            <a:r>
              <a:rPr lang="en-US" altLang="ko-KR" sz="3200" b="1" u="sng" dirty="0" err="1" smtClean="0">
                <a:solidFill>
                  <a:srgbClr val="0000FF"/>
                </a:solidFill>
                <a:ea typeface="굴림" pitchFamily="50" charset="-127"/>
              </a:rPr>
              <a:t>Aufbau</a:t>
            </a:r>
            <a:r>
              <a:rPr lang="en-US" altLang="ko-KR" sz="3200" b="1" u="sng" dirty="0" smtClean="0">
                <a:solidFill>
                  <a:srgbClr val="0000FF"/>
                </a:solidFill>
                <a:ea typeface="굴림" pitchFamily="50" charset="-127"/>
              </a:rPr>
              <a:t> Principle and the Periodic Table</a:t>
            </a:r>
            <a:endParaRPr lang="en-US" altLang="ko-KR" sz="3200" b="1" u="sng" dirty="0">
              <a:solidFill>
                <a:srgbClr val="0000FF"/>
              </a:solidFill>
              <a:ea typeface="굴림" pitchFamily="50" charset="-127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199" y="2040774"/>
            <a:ext cx="8229600" cy="12442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As protons are added one by one to the nucleus to build up the elements, electrons are similarly added to hydrogen–like orbitals.</a:t>
            </a:r>
            <a:endParaRPr lang="en-US" altLang="ko-KR" sz="240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1507101"/>
            <a:ext cx="3274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ko-K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Aufbau</a:t>
            </a:r>
            <a:r>
              <a:rPr lang="en-US" altLang="ko-K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Principle</a:t>
            </a:r>
            <a:endParaRPr lang="ko-KR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185567"/>
            <a:ext cx="3448787" cy="60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85" y="3130445"/>
            <a:ext cx="3672408" cy="6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3877588"/>
            <a:ext cx="3528393" cy="60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15" y="3882467"/>
            <a:ext cx="3738417" cy="6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2" y="4649830"/>
            <a:ext cx="4136832" cy="65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87" y="4653136"/>
            <a:ext cx="4078640" cy="6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437" y="5613047"/>
            <a:ext cx="8679121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Hund’s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rule: The lowest configuration for an atom is the one having the maximum number of unpaired electrons allowed by the Pauli principle in a particular degenerate orbitals</a:t>
            </a:r>
            <a:endParaRPr lang="ko-KR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4774007" y="5229200"/>
            <a:ext cx="14017" cy="3838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22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11560" y="522920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312879" y="332656"/>
            <a:ext cx="4924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69963" indent="-969963">
              <a:buFontTx/>
              <a:buNone/>
            </a:pPr>
            <a:r>
              <a:rPr lang="en-US" altLang="ko-KR" sz="2800" b="1" dirty="0">
                <a:latin typeface="Times New Roman" pitchFamily="18" charset="0"/>
                <a:ea typeface="굴림" pitchFamily="50" charset="-127"/>
                <a:cs typeface="Times New Roman" pitchFamily="18" charset="0"/>
                <a:hlinkClick r:id="rId2" action="ppaction://hlinksldjump"/>
              </a:rPr>
              <a:t>7.1 </a:t>
            </a:r>
            <a:r>
              <a:rPr lang="en-US" altLang="ko-KR" sz="2800" b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  <a:hlinkClick r:id="rId2" action="ppaction://hlinksldjump"/>
              </a:rPr>
              <a:t> Electromagnetic </a:t>
            </a:r>
            <a:r>
              <a:rPr lang="en-US" altLang="ko-KR" sz="2800" b="1" dirty="0">
                <a:latin typeface="Times New Roman" pitchFamily="18" charset="0"/>
                <a:ea typeface="굴림" pitchFamily="50" charset="-127"/>
                <a:cs typeface="Times New Roman" pitchFamily="18" charset="0"/>
                <a:hlinkClick r:id="rId2" action="ppaction://hlinksldjump"/>
              </a:rPr>
              <a:t>Radiation</a:t>
            </a:r>
            <a:endParaRPr lang="en-US" altLang="ko-KR" sz="2800" b="1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1279476" y="855876"/>
            <a:ext cx="1564332" cy="5575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Waves</a:t>
            </a:r>
            <a:endParaRPr lang="en-US" altLang="ko-KR" sz="3200" b="1" dirty="0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4341192" y="1531547"/>
            <a:ext cx="4802808" cy="29055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/>
            <a:r>
              <a:rPr lang="en-US" altLang="ko-KR" sz="3000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Three characteristics:</a:t>
            </a:r>
          </a:p>
          <a:p>
            <a:pPr marL="266700" lvl="1" indent="-266700">
              <a:buFont typeface="Wingdings" pitchFamily="2" charset="2"/>
              <a:buChar char="§"/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Wavelength</a:t>
            </a:r>
            <a:r>
              <a:rPr lang="en-US" altLang="ko-KR" sz="24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(</a:t>
            </a:r>
            <a:r>
              <a:rPr lang="en-US" altLang="ko-KR" sz="2400" i="1" dirty="0">
                <a:latin typeface="Symbol" pitchFamily="18" charset="2"/>
                <a:ea typeface="굴림" pitchFamily="50" charset="-127"/>
                <a:cs typeface="Times New Roman" pitchFamily="18" charset="0"/>
              </a:rPr>
              <a:t>l</a:t>
            </a:r>
            <a:r>
              <a:rPr lang="en-US" altLang="ko-KR" sz="24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) – distance between two peaks or troughs in a wave.</a:t>
            </a:r>
            <a:endParaRPr lang="en-US" altLang="ko-KR" sz="2400" dirty="0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marL="266700" lvl="1" indent="-266700">
              <a:buFont typeface="Wingdings" pitchFamily="2" charset="2"/>
              <a:buChar char="§"/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Frequency (</a:t>
            </a:r>
            <a:r>
              <a:rPr lang="en-US" altLang="ko-KR" sz="2400" dirty="0" smtClean="0">
                <a:latin typeface="Symbol" pitchFamily="18" charset="2"/>
                <a:ea typeface="굴림" pitchFamily="50" charset="-127"/>
                <a:cs typeface="Times New Roman" pitchFamily="18" charset="0"/>
              </a:rPr>
              <a:t>n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)-number </a:t>
            </a:r>
            <a:r>
              <a:rPr lang="en-US" altLang="ko-KR" sz="24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of waves (cycles) per second that pass a given point in 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space, Hz</a:t>
            </a:r>
          </a:p>
          <a:p>
            <a:pPr marL="266700" lvl="1" indent="-266700">
              <a:buFont typeface="Wingdings" pitchFamily="2" charset="2"/>
              <a:buChar char="§"/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Speed (</a:t>
            </a:r>
            <a:r>
              <a:rPr lang="en-US" altLang="ko-KR" sz="2400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)</a:t>
            </a:r>
            <a:endParaRPr lang="en-US" altLang="ko-KR" sz="240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pic>
        <p:nvPicPr>
          <p:cNvPr id="35" name="Picture 4" descr="ch07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8228"/>
            <a:ext cx="4341192" cy="505912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33316" y="5248329"/>
            <a:ext cx="4644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ko-K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Transverse vs. longitudinal waves</a:t>
            </a:r>
          </a:p>
          <a:p>
            <a:pPr marL="542925" indent="-361950">
              <a:buFont typeface="Arial" pitchFamily="34" charset="0"/>
              <a:buChar char="•"/>
            </a:pPr>
            <a:r>
              <a:rPr lang="en-US" altLang="ko-K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What is the difference?</a:t>
            </a:r>
          </a:p>
          <a:p>
            <a:pPr marL="542925" indent="-361950">
              <a:buFont typeface="Arial" pitchFamily="34" charset="0"/>
              <a:buChar char="•"/>
            </a:pPr>
            <a:r>
              <a:rPr lang="en-US" altLang="ko-K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Take Examples</a:t>
            </a:r>
            <a:endParaRPr lang="ko-KR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1433513" cy="57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47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913"/>
            <a:ext cx="4212976" cy="65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24" y="44624"/>
            <a:ext cx="4618480" cy="7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" y="832209"/>
            <a:ext cx="4464496" cy="67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86" y="1067846"/>
            <a:ext cx="4612913" cy="4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600" y="1556792"/>
            <a:ext cx="795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Na: [Ne]3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Mg: [Ne]3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Al: [Ne]3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Si: 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Ne]3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etc. 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Figure-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1519"/>
            <a:ext cx="8372510" cy="27720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230" y="5157318"/>
            <a:ext cx="8583258" cy="15840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The electrons in the outermost principal quantum level of an atom.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		1</a:t>
            </a:r>
            <a:r>
              <a:rPr lang="en-US" altLang="ko-KR" sz="2400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2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2</a:t>
            </a:r>
            <a:r>
              <a:rPr lang="en-US" altLang="ko-KR" sz="2400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2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2</a:t>
            </a:r>
            <a:r>
              <a:rPr lang="en-US" altLang="ko-KR" sz="2400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p</a:t>
            </a:r>
            <a:r>
              <a:rPr lang="en-US" altLang="ko-KR" sz="2400" baseline="300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6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(valence electrons = 8)</a:t>
            </a:r>
          </a:p>
          <a:p>
            <a:pPr>
              <a:spcBef>
                <a:spcPts val="0"/>
              </a:spcBef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The elements in the same group on the periodic table have the same valence electron configuration.</a:t>
            </a:r>
            <a:endParaRPr lang="en-US" altLang="ko-KR" sz="240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95536" y="4823607"/>
            <a:ext cx="3034680" cy="40559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Valence Electrons</a:t>
            </a:r>
            <a:endParaRPr lang="en-US" altLang="ko-KR" sz="2400" dirty="0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  <p:bldP spid="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600" y="260648"/>
            <a:ext cx="6045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: [Ne]3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= [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]   K: [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]4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: [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]4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350" y="764704"/>
            <a:ext cx="2315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Transition metals</a:t>
            </a:r>
            <a:endParaRPr lang="ko-KR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67135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Sc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: [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]4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= [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]   Ti: [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]4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V: [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]4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ko-KR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Cr: [</a:t>
            </a:r>
            <a:r>
              <a:rPr lang="en-US" altLang="ko-KR" sz="24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ko-KR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]4</a:t>
            </a:r>
            <a:r>
              <a:rPr lang="en-US" altLang="ko-KR" sz="2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sz="2400" baseline="30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ko-KR" sz="2400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]4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Fe: 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]4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Co: 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]4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Ni: 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]4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ko-K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Cu: </a:t>
            </a:r>
            <a:r>
              <a:rPr lang="en-US" altLang="ko-KR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ko-KR" sz="24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ko-KR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]4</a:t>
            </a:r>
            <a:r>
              <a:rPr lang="en-US" altLang="ko-KR" sz="2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sz="2400" baseline="30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ko-KR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Zn: 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]4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h07_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776864" cy="438489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7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1" y="476672"/>
            <a:ext cx="8784976" cy="5847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61950" indent="-361950">
              <a:buFont typeface="+mj-lt"/>
              <a:buAutoNum type="arabicParenR"/>
            </a:pP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The (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+1)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orbitals always fill before the </a:t>
            </a:r>
            <a:r>
              <a:rPr lang="en-US" altLang="ko-KR" sz="2200" i="1" dirty="0" err="1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orbitals. This early filling of the 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orbitals can be explained by the penetration effect. For example, the 4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orbital allows for so much more penetration to the vicinity of the nucleus that it becomes lower in energy than the 3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orbital. Thus the 4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fills before the 3d.</a:t>
            </a:r>
          </a:p>
          <a:p>
            <a:pPr marL="361950" indent="-361950">
              <a:buFont typeface="+mj-lt"/>
              <a:buAutoNum type="arabicParenR"/>
            </a:pP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After lanthanum, which has the configuration [</a:t>
            </a:r>
            <a:r>
              <a:rPr lang="en-US" altLang="ko-KR" sz="2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]6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sz="22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, a group of 14 elements called the lanthanide series, or the lanthanides, occurs. Note that sometimes an electron occupies a 5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orbital instead of a 4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orbital. This occurs because the energies of the 4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and 5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orbitals are very similar.</a:t>
            </a:r>
          </a:p>
          <a:p>
            <a:pPr marL="361950" indent="-361950">
              <a:buFont typeface="+mj-lt"/>
              <a:buAutoNum type="arabicParenR"/>
            </a:pP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After actinium, which has the configuration [</a:t>
            </a:r>
            <a:r>
              <a:rPr lang="en-US" altLang="ko-KR" sz="2200" dirty="0" err="1" smtClean="0">
                <a:latin typeface="Times New Roman" pitchFamily="18" charset="0"/>
                <a:cs typeface="Times New Roman" pitchFamily="18" charset="0"/>
              </a:rPr>
              <a:t>Rn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]7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sz="2200" i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, a group of 14 elements called the actinide series, or the actinides, occurs. This series corresponds to the filling of  the seven 5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orbitals.</a:t>
            </a:r>
          </a:p>
          <a:p>
            <a:pPr marL="361950" indent="-361950">
              <a:buFont typeface="+mj-lt"/>
              <a:buAutoNum type="arabicParenR"/>
            </a:pP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The group labels for Groups 1A, 2A, 3A, 4A, 5A, 6A, 7A, and 8A indicates the total number of valence electrons for the atoms in these groups.</a:t>
            </a:r>
          </a:p>
          <a:p>
            <a:pPr marL="361950" indent="-361950">
              <a:buFont typeface="+mj-lt"/>
              <a:buAutoNum type="arabicParenR"/>
            </a:pP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Main groups (or representative elements): 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1A, 2A, 3A, 4A, 5A, 6A, 7A, and 8A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71" y="159023"/>
            <a:ext cx="5068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Example 7.7 Electron Configurations</a:t>
            </a:r>
            <a:endParaRPr lang="ko-KR" altLang="en-US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70" y="677088"/>
            <a:ext cx="8785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Give the electron configurations for S, Cd,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Hf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, and Ra using the periodic table.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71" y="1523693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ko-KR" altLang="en-US" sz="2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57302"/>
            <a:ext cx="3600400" cy="3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6302"/>
            <a:ext cx="5832648" cy="33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08768"/>
            <a:ext cx="8064896" cy="37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95" y="2782830"/>
            <a:ext cx="7704855" cy="3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16268" y="3143870"/>
            <a:ext cx="8648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9963" indent="-969963">
              <a:buFontTx/>
              <a:buNone/>
            </a:pPr>
            <a:r>
              <a:rPr lang="en-US" altLang="ko-KR" sz="3200" b="1" dirty="0" smtClean="0">
                <a:ea typeface="굴림" pitchFamily="50" charset="-127"/>
                <a:hlinkClick r:id="" action="ppaction://noaction"/>
              </a:rPr>
              <a:t>7.12</a:t>
            </a:r>
            <a:r>
              <a:rPr lang="en-US" altLang="ko-KR" sz="3200" b="1" dirty="0">
                <a:ea typeface="굴림" pitchFamily="50" charset="-127"/>
                <a:hlinkClick r:id="" action="ppaction://noaction"/>
              </a:rPr>
              <a:t>	</a:t>
            </a:r>
            <a:r>
              <a:rPr lang="en-US" altLang="ko-KR" sz="3200" b="1" u="sng" dirty="0" smtClean="0">
                <a:solidFill>
                  <a:srgbClr val="0000FF"/>
                </a:solidFill>
                <a:ea typeface="굴림" pitchFamily="50" charset="-127"/>
              </a:rPr>
              <a:t>Periodic Trends in Atomic Properties</a:t>
            </a:r>
            <a:endParaRPr lang="en-US" altLang="ko-KR" sz="3200" b="1" u="sng" dirty="0">
              <a:solidFill>
                <a:srgbClr val="0000FF"/>
              </a:solidFill>
              <a:ea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582" y="3827620"/>
            <a:ext cx="311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66FF"/>
                </a:solidFill>
              </a:rPr>
              <a:t>1. Ionization Energy</a:t>
            </a:r>
            <a:endParaRPr lang="ko-KR" altLang="en-US" sz="2400" b="1" dirty="0">
              <a:solidFill>
                <a:srgbClr val="0066FF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10" y="4301690"/>
            <a:ext cx="2583167" cy="38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872" y="4226557"/>
            <a:ext cx="370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This process requires energy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5694110" cy="151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59668" y="4653136"/>
            <a:ext cx="14574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First IE</a:t>
            </a:r>
          </a:p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Second IE</a:t>
            </a:r>
          </a:p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Third IE</a:t>
            </a:r>
          </a:p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Fourth IE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0053" y="6245574"/>
            <a:ext cx="3093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ko-KR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ko-KR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ko-KR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&lt;&lt; 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ko-KR" sz="2400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Why?</a:t>
            </a:r>
            <a:endParaRPr lang="ko-KR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able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2036"/>
            <a:ext cx="8591310" cy="417646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228" y="5157192"/>
            <a:ext cx="8588602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Large increase in energy in going from removal of valence electrons to removal of core electrons.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Table-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674398" cy="396044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igure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0765"/>
            <a:ext cx="6560288" cy="471939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1196751"/>
            <a:ext cx="3191899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First Ionization energy</a:t>
            </a:r>
            <a:endParaRPr lang="ko-KR" alt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919" y="5212744"/>
            <a:ext cx="828092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ts val="2800"/>
              </a:lnSpc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Going across a period from left to right, the first IE increases.</a:t>
            </a:r>
          </a:p>
          <a:p>
            <a:pPr marL="180975" indent="-180975">
              <a:lnSpc>
                <a:spcPts val="2800"/>
              </a:lnSpc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The first IE decreases in going down a group.</a:t>
            </a:r>
          </a:p>
          <a:p>
            <a:pPr marL="180975" indent="-180975">
              <a:lnSpc>
                <a:spcPts val="2800"/>
              </a:lnSpc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increases, the size of the orbital increases and the electron is easier to remove.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827584" y="2996952"/>
            <a:ext cx="43204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1075507" y="2316981"/>
            <a:ext cx="360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267744" y="1947649"/>
            <a:ext cx="119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exception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 flipH="1">
            <a:off x="1435548" y="2211572"/>
            <a:ext cx="892982" cy="2813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>
            <a:off x="1259632" y="2316981"/>
            <a:ext cx="1152128" cy="8239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1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640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Exceptions are found.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B   first IEs decreases</a:t>
            </a:r>
            <a:r>
              <a:rPr lang="ko-KR" alt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 the same period.</a:t>
            </a:r>
          </a:p>
          <a:p>
            <a:pPr lvl="2"/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Electrons in the filled 2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orbital provide some shielding for electrons in the 2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orbital from the nuclear charge.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  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    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first IEs 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decreases in the same period.</a:t>
            </a:r>
          </a:p>
          <a:p>
            <a:pPr lvl="2"/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Extra electron repulsions in the doubly occupied oxygen 2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orbital.</a:t>
            </a:r>
          </a:p>
        </p:txBody>
      </p:sp>
      <p:pic>
        <p:nvPicPr>
          <p:cNvPr id="4" name="Picture 3" descr="Figure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0848"/>
            <a:ext cx="6400800" cy="39893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61716" y="5373216"/>
            <a:ext cx="234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First IE in kJ/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71" y="159023"/>
            <a:ext cx="5878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Example 7.8 Trends in Ionization Energies</a:t>
            </a:r>
            <a:endParaRPr lang="ko-KR" altLang="en-US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71" y="620688"/>
            <a:ext cx="8641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The first ionization energy for P is 1060 kJ/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, and that for S is 1005 kJ/mol. Why?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71" y="1340768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ko-KR" altLang="en-US" sz="2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71" y="1700808"/>
            <a:ext cx="87850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They belong to Period 3 and we might expect S to have a greater ionization energy than P. The valence electron configuration. P: 3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ko-KR" sz="2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, S: 3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ko-KR" sz="22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. For S, the fourth 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electron is placed in an already occupied orbital. The electron-electron repulsions cause the electron to be more easily removed.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039343"/>
            <a:ext cx="4517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Example 7.9 Ionization Energies</a:t>
            </a:r>
            <a:endParaRPr lang="ko-KR" altLang="en-US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3390091"/>
            <a:ext cx="8641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Consider the following electron configurations.</a:t>
            </a:r>
          </a:p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, 1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Which atom has the largest first ionization energy and which one has the smallest ionization energy?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4797152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ko-KR" altLang="en-US" sz="2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5150802"/>
            <a:ext cx="8785025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The first element has a filled 2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orbital whose electrons do not shield each other very effectively. So 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ko-KR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will be relatively large. The second and third elements have valence electron(s) whose first ionization energies are expected to be small. The third element has two valence electrons. So 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ko-KR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will be relatively small. 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582" y="260648"/>
            <a:ext cx="3653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66FF"/>
                </a:solidFill>
              </a:rPr>
              <a:t>2. Electron Affinity (EA)</a:t>
            </a:r>
            <a:endParaRPr lang="ko-KR" altLang="en-US" sz="2400" b="1" dirty="0">
              <a:solidFill>
                <a:srgbClr val="00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582" y="722313"/>
            <a:ext cx="8590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EA is the energy change associated with the addition of an electron to a gaseous atom.</a:t>
            </a:r>
          </a:p>
          <a:p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	X(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)   +   e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 X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igure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22642"/>
            <a:ext cx="6863732" cy="30185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5229200"/>
            <a:ext cx="9022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They are all exothermic.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Generally EA becomes more negative from left to right across a period.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EA for C is larger than N. C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: stable, N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: unstable.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: can be formed but isolated O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) is not possible.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23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able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8105"/>
            <a:ext cx="4699000" cy="3457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7146" y="3775680"/>
            <a:ext cx="87193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When we go down a group, EA should become more positive (less energy released), since the electron is added at increasing distances from the nucleus.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There are numerous exceptions.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Smaller energy for F is attributed to the small size of the 2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orbitals. Because the electrons must be very close together in these orbitals, there are unusually large electron-electron repulsions.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8304" y="2204864"/>
            <a:ext cx="1528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exception</a:t>
            </a:r>
            <a:endParaRPr lang="ko-KR" altLang="en-US" sz="2400" dirty="0"/>
          </a:p>
        </p:txBody>
      </p:sp>
      <p:cxnSp>
        <p:nvCxnSpPr>
          <p:cNvPr id="6" name="직선 화살표 연결선 5"/>
          <p:cNvCxnSpPr>
            <a:endCxn id="4" idx="1"/>
          </p:cNvCxnSpPr>
          <p:nvPr/>
        </p:nvCxnSpPr>
        <p:spPr>
          <a:xfrm>
            <a:off x="5724128" y="2435696"/>
            <a:ext cx="1584176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>
            <a:off x="5796136" y="2564904"/>
            <a:ext cx="0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60232" y="2802123"/>
            <a:ext cx="1683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decreasing</a:t>
            </a:r>
            <a:endParaRPr lang="ko-KR" altLang="en-US" sz="2400" dirty="0"/>
          </a:p>
        </p:txBody>
      </p:sp>
      <p:cxnSp>
        <p:nvCxnSpPr>
          <p:cNvPr id="11" name="직선 화살표 연결선 10"/>
          <p:cNvCxnSpPr>
            <a:endCxn id="9" idx="1"/>
          </p:cNvCxnSpPr>
          <p:nvPr/>
        </p:nvCxnSpPr>
        <p:spPr>
          <a:xfrm>
            <a:off x="5868144" y="3032956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770" y="311993"/>
            <a:ext cx="601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0066FF"/>
                </a:solidFill>
              </a:rPr>
              <a:t>Electromagnetic Radiation (Wave)</a:t>
            </a:r>
            <a:endParaRPr lang="ko-KR" altLang="en-US" sz="2800" b="1" dirty="0">
              <a:solidFill>
                <a:srgbClr val="0066FF"/>
              </a:solidFill>
            </a:endParaRPr>
          </a:p>
        </p:txBody>
      </p:sp>
      <p:pic>
        <p:nvPicPr>
          <p:cNvPr id="16" name="Picture 4" descr="ch07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2896"/>
            <a:ext cx="8229600" cy="3971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866842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Has electric and magnetic field.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Electric field and magnetic field are perpendicular each other and to the propagation direction of the wave.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Speed is light speed in vacuum. 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= 2.9978 x 10</a:t>
            </a:r>
            <a:r>
              <a:rPr lang="en-US" altLang="ko-KR" sz="22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m/s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582" y="260648"/>
            <a:ext cx="2674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66FF"/>
                </a:solidFill>
              </a:rPr>
              <a:t>3. Atomic Radius</a:t>
            </a:r>
            <a:endParaRPr lang="ko-KR" altLang="en-US" sz="2400" b="1" dirty="0">
              <a:solidFill>
                <a:srgbClr val="0066FF"/>
              </a:solidFill>
            </a:endParaRPr>
          </a:p>
        </p:txBody>
      </p:sp>
      <p:pic>
        <p:nvPicPr>
          <p:cNvPr id="3" name="Picture 3" descr="Figure-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22313"/>
            <a:ext cx="2088231" cy="160320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21655" y="761845"/>
            <a:ext cx="2222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: covalent atomic radius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2492896"/>
            <a:ext cx="4248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Metallic radii: obtained from half the distance between metal atoms in solid metal crystals.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decreases in going from left to right across a period because of increase in effective nuclear charge.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increases down a group because of the increase in the orbital sizes in successive principal quantum levels.</a:t>
            </a:r>
            <a:endParaRPr lang="ko-KR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Figure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313"/>
            <a:ext cx="4672879" cy="584394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90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71" y="44624"/>
            <a:ext cx="4195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Example 7.10 Trends in Radii</a:t>
            </a:r>
            <a:endParaRPr lang="ko-KR" altLang="en-US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885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Predict the trend in radius for the following ions: Be</a:t>
            </a:r>
            <a:r>
              <a:rPr lang="en-US" altLang="ko-KR" sz="22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, Mg</a:t>
            </a:r>
            <a:r>
              <a:rPr lang="en-US" altLang="ko-KR" sz="22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, Ca</a:t>
            </a:r>
            <a:r>
              <a:rPr lang="en-US" altLang="ko-KR" sz="22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, and Sr</a:t>
            </a:r>
            <a:r>
              <a:rPr lang="en-US" altLang="ko-KR" sz="22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441" y="663079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ko-KR" altLang="en-US" sz="2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80728"/>
            <a:ext cx="8856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All these ions are formed by removing two electrons from an atom of a Group 2A element. In going from Be to </a:t>
            </a:r>
            <a:r>
              <a:rPr lang="en-US" altLang="ko-KR" sz="2200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, we are going down the group, so the sizes increases.</a:t>
            </a:r>
          </a:p>
          <a:p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		Be</a:t>
            </a:r>
            <a:r>
              <a:rPr lang="en-US" altLang="ko-KR" sz="2200" baseline="30000" dirty="0" smtClean="0">
                <a:latin typeface="Times New Roman" pitchFamily="18" charset="0"/>
                <a:cs typeface="Times New Roman" pitchFamily="18" charset="0"/>
              </a:rPr>
              <a:t>2+ 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altLang="ko-KR" sz="2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200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ko-KR" sz="2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&lt; Sr</a:t>
            </a:r>
            <a:r>
              <a:rPr lang="en-US" altLang="ko-KR" sz="22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16268" y="2348880"/>
            <a:ext cx="86482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9963" indent="-969963">
              <a:buFontTx/>
              <a:buNone/>
            </a:pPr>
            <a:r>
              <a:rPr lang="en-US" altLang="ko-KR" sz="3200" b="1" dirty="0" smtClean="0">
                <a:ea typeface="굴림" pitchFamily="50" charset="-127"/>
                <a:hlinkClick r:id="" action="ppaction://noaction"/>
              </a:rPr>
              <a:t>7.13</a:t>
            </a:r>
            <a:r>
              <a:rPr lang="en-US" altLang="ko-KR" sz="3200" b="1" dirty="0">
                <a:ea typeface="굴림" pitchFamily="50" charset="-127"/>
                <a:hlinkClick r:id="" action="ppaction://noaction"/>
              </a:rPr>
              <a:t>	</a:t>
            </a:r>
            <a:r>
              <a:rPr lang="en-US" altLang="ko-KR" sz="3200" b="1" u="sng" dirty="0" smtClean="0">
                <a:solidFill>
                  <a:srgbClr val="0000FF"/>
                </a:solidFill>
                <a:ea typeface="굴림" pitchFamily="50" charset="-127"/>
              </a:rPr>
              <a:t>The Properties of a Group: The Alkali Metals</a:t>
            </a:r>
            <a:endParaRPr lang="en-US" altLang="ko-KR" sz="3200" b="1" u="sng" dirty="0">
              <a:solidFill>
                <a:srgbClr val="0000FF"/>
              </a:solidFill>
              <a:ea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616" y="3471391"/>
            <a:ext cx="6022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Information Contained in the Periodic Table</a:t>
            </a:r>
            <a:endParaRPr lang="ko-KR" altLang="en-US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93204" y="4005064"/>
            <a:ext cx="8229600" cy="2592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AutoNum type="arabicPeriod"/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It is the number and type of valence electrons that primarily determine an atom’s chemistry.</a:t>
            </a:r>
          </a:p>
          <a:p>
            <a:pPr marL="457200" indent="-457200">
              <a:buFontTx/>
              <a:buAutoNum type="arabicPeriod"/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Electron configurations can be determined from the organization of the periodic table.</a:t>
            </a:r>
          </a:p>
          <a:p>
            <a:pPr marL="457200" indent="-457200">
              <a:buFontTx/>
              <a:buAutoNum type="arabicPeriod"/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Certain groups in the periodic table have special names.</a:t>
            </a:r>
          </a:p>
          <a:p>
            <a:pPr marL="457200" indent="-457200">
              <a:buFontTx/>
              <a:buAutoNum type="arabicPeriod"/>
            </a:pPr>
            <a:r>
              <a:rPr lang="en-US" altLang="ko-KR" sz="24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Basic division of the elements is into metals and nonmetals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.</a:t>
            </a:r>
            <a:endParaRPr lang="en-US" altLang="ko-KR" sz="240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7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9" y="14155"/>
            <a:ext cx="7740353" cy="348685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76" y="3519301"/>
            <a:ext cx="7729356" cy="33422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5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465" y="260648"/>
            <a:ext cx="2915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The Alkali Metals</a:t>
            </a:r>
            <a:endParaRPr lang="ko-KR" altLang="en-US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809572"/>
            <a:ext cx="8229600" cy="30667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Li, Na, K, </a:t>
            </a:r>
            <a:r>
              <a:rPr lang="en-US" altLang="ko-KR" sz="2400" dirty="0" err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Rb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, Cs, and </a:t>
            </a:r>
            <a:r>
              <a:rPr lang="en-US" altLang="ko-KR" sz="2400" dirty="0" err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Fr</a:t>
            </a:r>
            <a:endParaRPr lang="en-US" altLang="ko-KR" sz="2400" dirty="0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marL="91440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Most chemically reactive of the metals</a:t>
            </a:r>
          </a:p>
          <a:p>
            <a:pPr marL="1333500" lvl="2" indent="-419100"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ko-KR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React with nonmetals to form ionic solids</a:t>
            </a:r>
          </a:p>
          <a:p>
            <a:pPr marL="91440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Going down group:</a:t>
            </a:r>
          </a:p>
          <a:p>
            <a:pPr marL="1333500" lvl="2" indent="-419100"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ko-KR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Ionization energy decreases</a:t>
            </a:r>
          </a:p>
          <a:p>
            <a:pPr marL="1333500" lvl="2" indent="-419100"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ko-KR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Atomic radius increases</a:t>
            </a:r>
          </a:p>
          <a:p>
            <a:pPr marL="1333500" lvl="2" indent="-419100"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ko-KR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Density increases</a:t>
            </a:r>
          </a:p>
          <a:p>
            <a:pPr marL="1333500" lvl="2" indent="-419100"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ko-KR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Melting and boiling points smoothly decrease</a:t>
            </a:r>
          </a:p>
          <a:p>
            <a:pPr marL="914400" lvl="1" indent="-457200">
              <a:spcBef>
                <a:spcPts val="0"/>
              </a:spcBef>
            </a:pPr>
            <a:endParaRPr lang="en-US" altLang="ko-KR" sz="240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944422"/>
              </p:ext>
            </p:extLst>
          </p:nvPr>
        </p:nvGraphicFramePr>
        <p:xfrm>
          <a:off x="240261" y="3921080"/>
          <a:ext cx="8647013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877"/>
                <a:gridCol w="1234638"/>
                <a:gridCol w="964387"/>
                <a:gridCol w="745432"/>
                <a:gridCol w="745432"/>
                <a:gridCol w="1118148"/>
                <a:gridCol w="1416321"/>
                <a:gridCol w="1341778"/>
              </a:tblGrid>
              <a:tr h="370840">
                <a:tc gridSpan="8"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Properties of Five</a:t>
                      </a:r>
                      <a:r>
                        <a:rPr lang="en-US" altLang="ko-KR" baseline="0" dirty="0" smtClean="0"/>
                        <a:t> Alkali Metals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Element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Valence e</a:t>
                      </a:r>
                      <a:r>
                        <a:rPr lang="en-US" altLang="ko-KR" baseline="30000" dirty="0" smtClean="0"/>
                        <a:t>-</a:t>
                      </a:r>
                      <a:r>
                        <a:rPr lang="en-US" altLang="ko-KR" dirty="0" smtClean="0"/>
                        <a:t> </a:t>
                      </a:r>
                      <a:r>
                        <a:rPr lang="en-US" altLang="ko-KR" dirty="0" err="1" smtClean="0"/>
                        <a:t>configu</a:t>
                      </a:r>
                      <a:r>
                        <a:rPr lang="en-US" altLang="ko-KR" dirty="0" smtClean="0"/>
                        <a:t>-ration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Density at 25</a:t>
                      </a:r>
                      <a:r>
                        <a:rPr lang="en-US" altLang="ko-KR" baseline="30000" dirty="0" smtClean="0"/>
                        <a:t>o</a:t>
                      </a:r>
                      <a:r>
                        <a:rPr lang="en-US" altLang="ko-KR" baseline="0" dirty="0" smtClean="0"/>
                        <a:t>C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mp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(</a:t>
                      </a:r>
                      <a:r>
                        <a:rPr lang="en-US" altLang="ko-KR" baseline="30000" dirty="0" err="1" smtClean="0"/>
                        <a:t>o</a:t>
                      </a:r>
                      <a:r>
                        <a:rPr lang="en-US" altLang="ko-KR" baseline="0" dirty="0" err="1" smtClean="0"/>
                        <a:t>C</a:t>
                      </a:r>
                      <a:r>
                        <a:rPr lang="en-US" altLang="ko-KR" baseline="0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bp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(</a:t>
                      </a:r>
                      <a:r>
                        <a:rPr lang="en-US" altLang="ko-KR" baseline="30000" dirty="0" err="1" smtClean="0"/>
                        <a:t>o</a:t>
                      </a:r>
                      <a:r>
                        <a:rPr lang="en-US" altLang="ko-KR" baseline="0" dirty="0" err="1" smtClean="0"/>
                        <a:t>C</a:t>
                      </a:r>
                      <a:r>
                        <a:rPr lang="en-US" altLang="ko-KR" baseline="0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First IE</a:t>
                      </a:r>
                      <a:endParaRPr lang="en-US" altLang="ko-KR" baseline="0" dirty="0" smtClean="0"/>
                    </a:p>
                    <a:p>
                      <a:pPr latinLnBrk="1"/>
                      <a:r>
                        <a:rPr lang="en-US" altLang="ko-KR" baseline="0" dirty="0" smtClean="0"/>
                        <a:t>(kJ/</a:t>
                      </a:r>
                      <a:r>
                        <a:rPr lang="en-US" altLang="ko-KR" baseline="0" dirty="0" err="1" smtClean="0"/>
                        <a:t>mol</a:t>
                      </a:r>
                      <a:r>
                        <a:rPr lang="en-US" altLang="ko-KR" baseline="0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Atomic (covalent) Radius (pm)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Ionic (M</a:t>
                      </a:r>
                      <a:r>
                        <a:rPr lang="en-US" altLang="ko-KR" baseline="30000" dirty="0" smtClean="0"/>
                        <a:t>+</a:t>
                      </a:r>
                      <a:r>
                        <a:rPr lang="en-US" altLang="ko-KR" baseline="0" dirty="0" smtClean="0"/>
                        <a:t>) Radius (pm)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Li</a:t>
                      </a:r>
                    </a:p>
                    <a:p>
                      <a:pPr latinLnBrk="1"/>
                      <a:r>
                        <a:rPr lang="en-US" altLang="ko-KR" dirty="0" smtClean="0"/>
                        <a:t>Na</a:t>
                      </a:r>
                    </a:p>
                    <a:p>
                      <a:pPr latinLnBrk="1"/>
                      <a:r>
                        <a:rPr lang="en-US" altLang="ko-KR" dirty="0" smtClean="0"/>
                        <a:t>K</a:t>
                      </a:r>
                    </a:p>
                    <a:p>
                      <a:pPr latinLnBrk="1"/>
                      <a:r>
                        <a:rPr lang="en-US" altLang="ko-KR" dirty="0" err="1" smtClean="0"/>
                        <a:t>Rb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Cs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2</a:t>
                      </a:r>
                      <a:r>
                        <a:rPr lang="en-US" altLang="ko-KR" i="1" dirty="0" smtClean="0"/>
                        <a:t>s</a:t>
                      </a:r>
                      <a:r>
                        <a:rPr lang="en-US" altLang="ko-KR" i="0" baseline="30000" dirty="0" smtClean="0"/>
                        <a:t>1</a:t>
                      </a:r>
                    </a:p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3</a:t>
                      </a:r>
                      <a:r>
                        <a:rPr lang="en-US" altLang="ko-KR" i="1" dirty="0" smtClean="0"/>
                        <a:t>s</a:t>
                      </a:r>
                      <a:r>
                        <a:rPr lang="en-US" altLang="ko-KR" i="0" baseline="30000" dirty="0" smtClean="0"/>
                        <a:t>1</a:t>
                      </a:r>
                    </a:p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4</a:t>
                      </a:r>
                      <a:r>
                        <a:rPr lang="en-US" altLang="ko-KR" i="1" dirty="0" smtClean="0"/>
                        <a:t>s</a:t>
                      </a:r>
                      <a:r>
                        <a:rPr lang="en-US" altLang="ko-KR" i="0" baseline="30000" dirty="0" smtClean="0"/>
                        <a:t>1</a:t>
                      </a:r>
                    </a:p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5</a:t>
                      </a:r>
                      <a:r>
                        <a:rPr lang="en-US" altLang="ko-KR" i="1" dirty="0" smtClean="0"/>
                        <a:t>s</a:t>
                      </a:r>
                      <a:r>
                        <a:rPr lang="en-US" altLang="ko-KR" i="0" baseline="30000" dirty="0" smtClean="0"/>
                        <a:t>1</a:t>
                      </a:r>
                    </a:p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6</a:t>
                      </a:r>
                      <a:r>
                        <a:rPr lang="en-US" altLang="ko-KR" i="1" dirty="0" smtClean="0"/>
                        <a:t>s</a:t>
                      </a:r>
                      <a:r>
                        <a:rPr lang="en-US" altLang="ko-KR" i="0" baseline="30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0.53</a:t>
                      </a:r>
                    </a:p>
                    <a:p>
                      <a:pPr algn="r" latinLnBrk="1"/>
                      <a:r>
                        <a:rPr lang="en-US" altLang="ko-KR" dirty="0" smtClean="0"/>
                        <a:t>0.97</a:t>
                      </a:r>
                    </a:p>
                    <a:p>
                      <a:pPr algn="r" latinLnBrk="1"/>
                      <a:r>
                        <a:rPr lang="en-US" altLang="ko-KR" dirty="0" smtClean="0"/>
                        <a:t>0.86</a:t>
                      </a:r>
                    </a:p>
                    <a:p>
                      <a:pPr algn="r" latinLnBrk="1"/>
                      <a:r>
                        <a:rPr lang="en-US" altLang="ko-KR" dirty="0" smtClean="0"/>
                        <a:t>1.53</a:t>
                      </a:r>
                    </a:p>
                    <a:p>
                      <a:pPr algn="r" latinLnBrk="1"/>
                      <a:r>
                        <a:rPr lang="en-US" altLang="ko-KR" dirty="0" smtClean="0"/>
                        <a:t>1.87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180</a:t>
                      </a:r>
                    </a:p>
                    <a:p>
                      <a:pPr algn="r" latinLnBrk="1"/>
                      <a:r>
                        <a:rPr lang="en-US" altLang="ko-KR" dirty="0" smtClean="0"/>
                        <a:t>98</a:t>
                      </a:r>
                    </a:p>
                    <a:p>
                      <a:pPr algn="r" latinLnBrk="1"/>
                      <a:r>
                        <a:rPr lang="en-US" altLang="ko-KR" dirty="0" smtClean="0"/>
                        <a:t>64</a:t>
                      </a:r>
                    </a:p>
                    <a:p>
                      <a:pPr algn="r" latinLnBrk="1"/>
                      <a:r>
                        <a:rPr lang="en-US" altLang="ko-KR" dirty="0" smtClean="0"/>
                        <a:t>39</a:t>
                      </a:r>
                    </a:p>
                    <a:p>
                      <a:pPr algn="r" latinLnBrk="1"/>
                      <a:r>
                        <a:rPr lang="en-US" altLang="ko-KR" dirty="0" smtClean="0"/>
                        <a:t>29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1330</a:t>
                      </a:r>
                    </a:p>
                    <a:p>
                      <a:pPr algn="r" latinLnBrk="1"/>
                      <a:r>
                        <a:rPr lang="en-US" altLang="ko-KR" dirty="0" smtClean="0"/>
                        <a:t>892</a:t>
                      </a:r>
                    </a:p>
                    <a:p>
                      <a:pPr algn="r" latinLnBrk="1"/>
                      <a:r>
                        <a:rPr lang="en-US" altLang="ko-KR" dirty="0" smtClean="0"/>
                        <a:t>760</a:t>
                      </a:r>
                    </a:p>
                    <a:p>
                      <a:pPr algn="r" latinLnBrk="1"/>
                      <a:r>
                        <a:rPr lang="en-US" altLang="ko-KR" dirty="0" smtClean="0"/>
                        <a:t>668</a:t>
                      </a:r>
                    </a:p>
                    <a:p>
                      <a:pPr algn="r" latinLnBrk="1"/>
                      <a:r>
                        <a:rPr lang="en-US" altLang="ko-KR" dirty="0" smtClean="0"/>
                        <a:t>690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520</a:t>
                      </a:r>
                    </a:p>
                    <a:p>
                      <a:pPr algn="r" latinLnBrk="1"/>
                      <a:r>
                        <a:rPr lang="en-US" altLang="ko-KR" dirty="0" smtClean="0"/>
                        <a:t>495</a:t>
                      </a:r>
                    </a:p>
                    <a:p>
                      <a:pPr algn="r" latinLnBrk="1"/>
                      <a:r>
                        <a:rPr lang="en-US" altLang="ko-KR" dirty="0" smtClean="0"/>
                        <a:t>419</a:t>
                      </a:r>
                    </a:p>
                    <a:p>
                      <a:pPr algn="r" latinLnBrk="1"/>
                      <a:r>
                        <a:rPr lang="en-US" altLang="ko-KR" dirty="0" smtClean="0"/>
                        <a:t>409</a:t>
                      </a:r>
                    </a:p>
                    <a:p>
                      <a:pPr algn="r" latinLnBrk="1"/>
                      <a:r>
                        <a:rPr lang="en-US" altLang="ko-KR" dirty="0" smtClean="0"/>
                        <a:t>382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152</a:t>
                      </a:r>
                    </a:p>
                    <a:p>
                      <a:pPr algn="r" latinLnBrk="1"/>
                      <a:r>
                        <a:rPr lang="en-US" altLang="ko-KR" dirty="0" smtClean="0"/>
                        <a:t>186</a:t>
                      </a:r>
                    </a:p>
                    <a:p>
                      <a:pPr algn="r" latinLnBrk="1"/>
                      <a:r>
                        <a:rPr lang="en-US" altLang="ko-KR" dirty="0" smtClean="0"/>
                        <a:t>227</a:t>
                      </a:r>
                    </a:p>
                    <a:p>
                      <a:pPr algn="r" latinLnBrk="1"/>
                      <a:r>
                        <a:rPr lang="en-US" altLang="ko-KR" dirty="0" smtClean="0"/>
                        <a:t>247</a:t>
                      </a:r>
                    </a:p>
                    <a:p>
                      <a:pPr algn="r" latinLnBrk="1"/>
                      <a:r>
                        <a:rPr lang="en-US" altLang="ko-KR" dirty="0" smtClean="0"/>
                        <a:t>265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60</a:t>
                      </a:r>
                    </a:p>
                    <a:p>
                      <a:pPr algn="r" latinLnBrk="1"/>
                      <a:r>
                        <a:rPr lang="en-US" altLang="ko-KR" dirty="0" smtClean="0"/>
                        <a:t>95</a:t>
                      </a:r>
                    </a:p>
                    <a:p>
                      <a:pPr algn="r" latinLnBrk="1"/>
                      <a:r>
                        <a:rPr lang="en-US" altLang="ko-KR" dirty="0" smtClean="0"/>
                        <a:t>133</a:t>
                      </a:r>
                    </a:p>
                    <a:p>
                      <a:pPr algn="r" latinLnBrk="1"/>
                      <a:r>
                        <a:rPr lang="en-US" altLang="ko-KR" dirty="0" smtClean="0"/>
                        <a:t>148</a:t>
                      </a:r>
                    </a:p>
                    <a:p>
                      <a:pPr algn="r" latinLnBrk="1"/>
                      <a:r>
                        <a:rPr lang="en-US" altLang="ko-KR" dirty="0" smtClean="0"/>
                        <a:t>169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54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465" y="260648"/>
            <a:ext cx="2915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The Alkali Metals</a:t>
            </a:r>
            <a:endParaRPr lang="ko-KR" altLang="en-US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809572"/>
            <a:ext cx="8507288" cy="53557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>
              <a:spcBef>
                <a:spcPts val="0"/>
              </a:spcBef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Alkali metals are strong reducing agents.</a:t>
            </a:r>
          </a:p>
          <a:p>
            <a:pPr marL="265113" indent="-265113">
              <a:spcBef>
                <a:spcPts val="0"/>
              </a:spcBef>
            </a:pPr>
            <a:endParaRPr lang="en-US" altLang="ko-KR" sz="2400" dirty="0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marL="265113" indent="-265113">
              <a:spcBef>
                <a:spcPts val="0"/>
              </a:spcBef>
            </a:pPr>
            <a:endParaRPr lang="en-US" altLang="ko-KR" sz="240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marL="265113" indent="-265113">
              <a:spcBef>
                <a:spcPts val="0"/>
              </a:spcBef>
            </a:pPr>
            <a:endParaRPr lang="en-US" altLang="ko-KR" sz="2400" dirty="0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marL="265113" indent="-265113">
              <a:spcBef>
                <a:spcPts val="0"/>
              </a:spcBef>
            </a:pPr>
            <a:endParaRPr lang="en-US" altLang="ko-KR" sz="240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marL="265113" indent="-265113">
              <a:spcBef>
                <a:spcPts val="0"/>
              </a:spcBef>
            </a:pPr>
            <a:endParaRPr lang="en-US" altLang="ko-KR" sz="2400" dirty="0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marL="265113" indent="-265113">
              <a:spcBef>
                <a:spcPts val="0"/>
              </a:spcBef>
            </a:pPr>
            <a:endParaRPr lang="en-US" altLang="ko-KR" sz="240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marL="265113" indent="-265113">
              <a:spcBef>
                <a:spcPts val="0"/>
              </a:spcBef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Reducing power: Cs &gt; </a:t>
            </a:r>
            <a:r>
              <a:rPr lang="en-US" altLang="ko-KR" sz="2400" dirty="0" err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Rb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&gt; K &gt; Na &gt; Li 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in solid alkali metals and non-metal reactions</a:t>
            </a:r>
            <a:r>
              <a:rPr lang="en-US" altLang="ko-KR" sz="24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because first IE: Cs &lt; </a:t>
            </a:r>
            <a:r>
              <a:rPr lang="en-US" altLang="ko-KR" sz="2400" dirty="0" err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Rb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&lt; K &lt; Na &lt; Li</a:t>
            </a:r>
          </a:p>
          <a:p>
            <a:pPr marL="265113" indent="-265113">
              <a:spcBef>
                <a:spcPts val="0"/>
              </a:spcBef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Non-metals behave as oxidizing agents.</a:t>
            </a:r>
          </a:p>
          <a:p>
            <a:pPr marL="265113" indent="-265113">
              <a:spcBef>
                <a:spcPts val="0"/>
              </a:spcBef>
            </a:pP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In aqueous solution, however,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   </a:t>
            </a:r>
            <a:r>
              <a:rPr lang="en-US" altLang="ko-KR" sz="2400" b="1" dirty="0" smtClean="0">
                <a:solidFill>
                  <a:srgbClr val="0000FF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The reducing power: Li &gt; Na &gt; 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2400" b="1" dirty="0">
                <a:solidFill>
                  <a:srgbClr val="0000FF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     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Why is it in this order?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ko-KR" dirty="0" smtClean="0">
              <a:solidFill>
                <a:srgbClr val="0000FF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7"/>
            <a:ext cx="5184576" cy="20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77" y="5739896"/>
            <a:ext cx="7997084" cy="3959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8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able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7" y="1700808"/>
            <a:ext cx="3816424" cy="281070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7" y="40466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We have to consider hydration energy of alkali metals in water.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Hydration energy: change in energy that occurs when water molecules attach to the M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ion.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1625857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Li has highest hydration energy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is smallest and thus its charge density is greatest.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Polar water molecules are more strongly attracted to Li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ion.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Because Li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ion is so strongly hydrated, its formation from Li atom occurs more readily than the formation of K</a:t>
            </a:r>
            <a:r>
              <a:rPr lang="en-US" altLang="ko-KR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ion from K atom.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15719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Na and K react with water more vigorously than Li. Why?</a:t>
            </a:r>
          </a:p>
          <a:p>
            <a:pPr marL="800100" lvl="1" indent="-342900">
              <a:buFont typeface="Wingdings" pitchFamily="2" charset="2"/>
              <a:buChar char="à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Relatively high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mp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of Li</a:t>
            </a:r>
          </a:p>
          <a:p>
            <a:pPr marL="800100" lvl="1" indent="-342900">
              <a:buFont typeface="Wingdings" pitchFamily="2" charset="2"/>
              <a:buChar char="à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Heat evolved melts Na and K, giving a larger area of contact with water.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599" y="339333"/>
            <a:ext cx="7213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Example 7.1 Frequency of Electromagnetic Radiation</a:t>
            </a:r>
            <a:endParaRPr lang="ko-KR" altLang="en-US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599" y="1173289"/>
            <a:ext cx="87130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The brilliant red color seen in fireworks are due to the emission of light with wavelengths around 650 nm when strontium salt such as </a:t>
            </a:r>
            <a:r>
              <a:rPr lang="en-US" altLang="ko-KR" sz="2200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(NO</a:t>
            </a:r>
            <a:r>
              <a:rPr lang="en-US" altLang="ko-KR" sz="2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ko-KR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and SrCO</a:t>
            </a:r>
            <a:r>
              <a:rPr lang="en-US" altLang="ko-KR" sz="2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are heated. Calculate the frequency of red light of wavelength 6.50 x 10</a:t>
            </a:r>
            <a:r>
              <a:rPr lang="en-US" altLang="ko-KR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nm.</a:t>
            </a:r>
            <a:endParaRPr lang="ko-KR" altLang="en-US" sz="2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317" y="3003540"/>
            <a:ext cx="1141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ko-KR" altLang="en-US" sz="22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unnum-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8" y="3506435"/>
            <a:ext cx="2589579" cy="23907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33" y="3913448"/>
            <a:ext cx="2650058" cy="79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4996" y="4702695"/>
            <a:ext cx="59046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itchFamily="18" charset="2"/>
              <a:buChar char="l"/>
            </a:pP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6.50 x 10</a:t>
            </a:r>
            <a:r>
              <a:rPr lang="en-US" altLang="ko-KR" sz="2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nm = 6.50 x 10</a:t>
            </a:r>
            <a:r>
              <a:rPr lang="en-US" altLang="ko-KR" sz="2200" baseline="30000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m</a:t>
            </a:r>
          </a:p>
          <a:p>
            <a:r>
              <a:rPr lang="en-US" altLang="ko-KR" sz="2200" dirty="0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ko-KR" sz="2200" dirty="0" smtClean="0">
                <a:latin typeface="Symbol" pitchFamily="18" charset="2"/>
                <a:cs typeface="Times New Roman" pitchFamily="18" charset="0"/>
              </a:rPr>
              <a:t>l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= 2.9979 x 10</a:t>
            </a:r>
            <a:r>
              <a:rPr lang="en-US" altLang="ko-KR" sz="22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m/s / 6.50 x 10</a:t>
            </a:r>
            <a:r>
              <a:rPr lang="en-US" altLang="ko-KR" sz="2200" baseline="30000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m = 4.61 x 10</a:t>
            </a:r>
            <a:r>
              <a:rPr lang="en-US" altLang="ko-KR" sz="2200" baseline="30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/s = 4.61 x 10</a:t>
            </a:r>
            <a:r>
              <a:rPr lang="en-US" altLang="ko-KR" sz="2200" baseline="30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Hz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79512" y="188640"/>
            <a:ext cx="4846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69963" indent="-969963">
              <a:buFontTx/>
              <a:buNone/>
            </a:pPr>
            <a:r>
              <a:rPr lang="en-US" altLang="ko-KR" sz="2800" b="1" dirty="0">
                <a:ea typeface="굴림" pitchFamily="50" charset="-127"/>
                <a:hlinkClick r:id="rId2" action="ppaction://hlinksldjump"/>
              </a:rPr>
              <a:t>7.2 	The Nature of Matter</a:t>
            </a:r>
            <a:endParaRPr lang="en-US" altLang="ko-KR" sz="2800" b="1" dirty="0">
              <a:ea typeface="굴림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3" y="1127641"/>
            <a:ext cx="89644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Matter and Energy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Does matter consist of particles while energy is described as a wave?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ko-KR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Blackbody radiation </a:t>
            </a:r>
          </a:p>
          <a:p>
            <a:pPr marL="627063" indent="-361950">
              <a:buFont typeface="Wingdings" pitchFamily="2" charset="2"/>
              <a:buChar char="§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Max Planck’s radical suggestion</a:t>
            </a:r>
          </a:p>
          <a:p>
            <a:pPr marL="1084263" lvl="1" indent="-361950">
              <a:buFont typeface="Wingdings" pitchFamily="2" charset="2"/>
              <a:buChar char="ü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Energy is quantized.</a:t>
            </a:r>
          </a:p>
          <a:p>
            <a:pPr marL="1084263" lvl="1" indent="-361950">
              <a:buFont typeface="Wingdings" pitchFamily="2" charset="2"/>
              <a:buChar char="ü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Energy can be gained or lost only in 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whole-number multiples 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of the quantity </a:t>
            </a:r>
            <a:r>
              <a:rPr lang="en-US" altLang="ko-KR" sz="2400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ko-KR" sz="2400" i="1" dirty="0" err="1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84263" lvl="1" indent="-361950">
              <a:buFont typeface="Wingdings" pitchFamily="2" charset="2"/>
              <a:buChar char="ü"/>
            </a:pP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: Planck constant.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6.626 x 10</a:t>
            </a:r>
            <a:r>
              <a:rPr lang="en-US" altLang="ko-KR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-34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∙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ko-KR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4263" lvl="1" indent="-361950">
              <a:buFont typeface="Wingdings" pitchFamily="2" charset="2"/>
              <a:buChar char="ü"/>
            </a:pPr>
            <a:endParaRPr lang="en-US" altLang="ko-KR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4263" lvl="1" indent="-361950">
              <a:buFont typeface="Wingdings" pitchFamily="2" charset="2"/>
              <a:buChar char="ü"/>
            </a:pPr>
            <a:endParaRPr lang="en-US" altLang="ko-KR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7063" indent="-361950">
              <a:buFont typeface="Wingdings" pitchFamily="2" charset="2"/>
              <a:buChar char="§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Energy can occur only in discrete units of size </a:t>
            </a:r>
            <a:r>
              <a:rPr lang="en-US" altLang="ko-KR" sz="2400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ko-KR" sz="2400" i="1" dirty="0" err="1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7063" indent="-361950">
              <a:buFont typeface="Wingdings" pitchFamily="2" charset="2"/>
              <a:buChar char="§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Each of these small “packets” of energy is called a </a:t>
            </a:r>
            <a:r>
              <a:rPr lang="en-US" altLang="ko-K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quantum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2932" y="4469429"/>
            <a:ext cx="16979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Symbol" pitchFamily="18" charset="2"/>
              </a:rPr>
              <a:t>D</a:t>
            </a:r>
            <a:r>
              <a:rPr lang="en-US" altLang="ko-KR" sz="2800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b="1" dirty="0" smtClean="0"/>
              <a:t>= </a:t>
            </a:r>
            <a:r>
              <a:rPr lang="en-US" altLang="ko-KR" sz="2800" b="1" i="1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altLang="ko-KR" sz="2800" b="1" i="1" dirty="0" err="1" smtClean="0">
                <a:latin typeface="Symbol" pitchFamily="18" charset="2"/>
              </a:rPr>
              <a:t>n</a:t>
            </a:r>
            <a:endParaRPr lang="ko-KR" altLang="en-US" sz="2800" b="1" i="1" dirty="0">
              <a:latin typeface="Symbol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4546373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ko-KR" dirty="0" smtClean="0"/>
              <a:t> = 1, 2, 3, …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856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51471" y="159023"/>
            <a:ext cx="500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Example 7.2 The Energy of a Photon</a:t>
            </a:r>
            <a:endParaRPr lang="ko-KR" altLang="en-US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48680"/>
            <a:ext cx="8856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The blue color in firework is often achieved by heating </a:t>
            </a:r>
            <a:r>
              <a:rPr lang="en-US" altLang="ko-KR" sz="2200" dirty="0" err="1" smtClean="0"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to about 1200</a:t>
            </a:r>
            <a:r>
              <a:rPr lang="en-US" altLang="ko-KR" sz="22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C. Then the compound emits blue light having a wavelength of 450 nm. What is the increment of energy (the quantum) that is emitted at that wavelength?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153" y="1988840"/>
            <a:ext cx="1141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ko-KR" altLang="en-US" sz="22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5760640" cy="81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4" y="3429000"/>
            <a:ext cx="8856984" cy="51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627784" y="5733256"/>
            <a:ext cx="3760966" cy="584775"/>
          </a:xfrm>
          <a:prstGeom prst="rect">
            <a:avLst/>
          </a:prstGeom>
          <a:solidFill>
            <a:srgbClr val="FFFA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3200" b="1" dirty="0" err="1" smtClean="0">
                <a:latin typeface="Symbol" pitchFamily="18" charset="2"/>
              </a:rPr>
              <a:t>D</a:t>
            </a:r>
            <a:r>
              <a:rPr lang="en-US" altLang="ko-KR" sz="3200" b="1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z="3200" b="1" baseline="-25000" dirty="0" err="1" smtClean="0">
                <a:latin typeface="Times New Roman" pitchFamily="18" charset="0"/>
                <a:cs typeface="Times New Roman" pitchFamily="18" charset="0"/>
              </a:rPr>
              <a:t>photon</a:t>
            </a:r>
            <a:r>
              <a:rPr lang="en-US" altLang="ko-K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200" b="1" dirty="0" smtClean="0"/>
              <a:t>= </a:t>
            </a:r>
            <a:r>
              <a:rPr lang="en-US" altLang="ko-KR" sz="3200" b="1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ko-KR" sz="3200" b="1" i="1" dirty="0" err="1" smtClean="0">
                <a:latin typeface="Symbol" pitchFamily="18" charset="2"/>
              </a:rPr>
              <a:t>n</a:t>
            </a:r>
            <a:r>
              <a:rPr lang="en-US" altLang="ko-KR" sz="3200" b="1" dirty="0" smtClean="0">
                <a:latin typeface="Symbol" pitchFamily="18" charset="2"/>
              </a:rPr>
              <a:t> = </a:t>
            </a:r>
            <a:r>
              <a:rPr lang="en-US" altLang="ko-KR" sz="3200" b="1" i="1" dirty="0" err="1" smtClean="0">
                <a:latin typeface="Times New Roman" pitchFamily="18" charset="0"/>
                <a:cs typeface="Times New Roman" pitchFamily="18" charset="0"/>
              </a:rPr>
              <a:t>hc</a:t>
            </a:r>
            <a:r>
              <a:rPr lang="en-US" altLang="ko-KR" sz="3200" b="1" dirty="0" smtClean="0">
                <a:latin typeface="Symbol" pitchFamily="18" charset="2"/>
              </a:rPr>
              <a:t>/l</a:t>
            </a:r>
            <a:endParaRPr lang="ko-KR" altLang="en-US" sz="3200" b="1" i="1" dirty="0">
              <a:latin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319" y="4365104"/>
            <a:ext cx="8853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Albert Einstein proposed that electromagnetic radiation is itself quantized. He suggested EM radiation can be viewed as a stream of “particles” called 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photons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0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26714" y="260648"/>
            <a:ext cx="572946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 smtClean="0">
                <a:solidFill>
                  <a:srgbClr val="0066FF"/>
                </a:solidFill>
                <a:ea typeface="굴림" charset="-127"/>
              </a:rPr>
              <a:t>The Photoelectric Effect</a:t>
            </a:r>
            <a:endParaRPr lang="en-US" altLang="ko-KR" sz="3600" b="1" dirty="0">
              <a:solidFill>
                <a:srgbClr val="0066FF"/>
              </a:solidFill>
              <a:ea typeface="굴림" charset="-127"/>
            </a:endParaRPr>
          </a:p>
        </p:txBody>
      </p:sp>
      <p:pic>
        <p:nvPicPr>
          <p:cNvPr id="3" name="Picture 3" descr="Figure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1288"/>
            <a:ext cx="3497262" cy="46704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1196752"/>
            <a:ext cx="511256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Observations</a:t>
            </a:r>
            <a:endParaRPr lang="en-US" altLang="ko-KR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buAutoNum type="arabicPeriod"/>
            </a:pP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No electrons are emitted by a given metal below a specific threshold frequency </a:t>
            </a:r>
            <a:r>
              <a:rPr lang="en-US" altLang="ko-KR" sz="2200" i="1" dirty="0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altLang="ko-KR" sz="2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5113" indent="-265113">
              <a:buAutoNum type="arabicPeriod"/>
            </a:pP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altLang="ko-KR" sz="2200" i="1" dirty="0" smtClean="0">
                <a:latin typeface="Symbol" pitchFamily="18" charset="2"/>
                <a:cs typeface="Times New Roman" pitchFamily="18" charset="0"/>
              </a:rPr>
              <a:t>n </a:t>
            </a:r>
            <a:r>
              <a:rPr lang="en-US" altLang="ko-KR" sz="2200" dirty="0" smtClean="0">
                <a:latin typeface="Symbol" pitchFamily="18" charset="2"/>
                <a:cs typeface="Times New Roman" pitchFamily="18" charset="0"/>
              </a:rPr>
              <a:t>&lt; </a:t>
            </a:r>
            <a:r>
              <a:rPr lang="en-US" altLang="ko-KR" sz="2200" i="1" dirty="0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altLang="ko-KR" sz="2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, no electrons are emitted regardless of the intensity of the light.</a:t>
            </a:r>
          </a:p>
          <a:p>
            <a:pPr marL="265113" indent="-265113">
              <a:buAutoNum type="arabicPeriod"/>
            </a:pP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altLang="ko-KR" sz="2200" i="1" dirty="0">
                <a:latin typeface="Symbol" pitchFamily="18" charset="2"/>
                <a:cs typeface="Times New Roman" pitchFamily="18" charset="0"/>
              </a:rPr>
              <a:t>n </a:t>
            </a:r>
            <a:r>
              <a:rPr lang="en-US" altLang="ko-KR" sz="2200" dirty="0" smtClean="0">
                <a:latin typeface="Symbol" pitchFamily="18" charset="2"/>
                <a:cs typeface="Times New Roman" pitchFamily="18" charset="0"/>
              </a:rPr>
              <a:t>&gt; </a:t>
            </a:r>
            <a:r>
              <a:rPr lang="en-US" altLang="ko-KR" sz="2200" i="1" dirty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altLang="ko-KR" sz="22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the number of electrons increases with the intensity of the light.</a:t>
            </a:r>
          </a:p>
          <a:p>
            <a:pPr marL="265113" indent="-265113">
              <a:buAutoNum type="arabicPeriod"/>
            </a:pP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For light with frequency greater than the threshold frequency, the kinetic energy of the emitted electrons increases linearly with the frequency of the light.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5733256"/>
            <a:ext cx="6681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Minimum required energy to remove electrons = 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z="2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ko-KR" sz="2200" i="1" dirty="0" smtClean="0">
                <a:latin typeface="Times New Roman" pitchFamily="18" charset="0"/>
                <a:cs typeface="Times New Roman" pitchFamily="18" charset="0"/>
              </a:rPr>
              <a:t>hv</a:t>
            </a:r>
            <a:r>
              <a:rPr lang="en-US" altLang="ko-KR" sz="2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025" y="6174036"/>
            <a:ext cx="3562367" cy="4274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7419" y="6165304"/>
            <a:ext cx="35491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Kinetic energy of an electron: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13972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Energy-Matter is related by the equation,</a:t>
            </a:r>
          </a:p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ko-KR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ko-KR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mc</a:t>
            </a:r>
            <a:r>
              <a:rPr lang="en-US" altLang="ko-KR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altLang="ko-K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from Einstein’s special theory of relativity</a:t>
            </a:r>
            <a:endParaRPr lang="ko-KR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7" y="1484784"/>
            <a:ext cx="311908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131" y="1669993"/>
            <a:ext cx="1764605" cy="81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89390"/>
            <a:ext cx="3119065" cy="84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068960"/>
            <a:ext cx="72090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Properties of Photons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not have mass-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have mass in a relativistic sense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Possess only energy</a:t>
            </a:r>
            <a:endParaRPr lang="ko-KR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172887"/>
            <a:ext cx="8275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Duality of Light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Wave : reflection, refraction, diffraction, superposition </a:t>
            </a:r>
            <a:endParaRPr lang="en-US" altLang="ko-K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Particle: momentum, photoelectric effect, quantized energy</a:t>
            </a:r>
            <a:endParaRPr lang="ko-KR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25015"/>
            <a:ext cx="8064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Connection between wave and matter-de Broglie equation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24" y="5786680"/>
            <a:ext cx="1333413" cy="77514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5781" y="5786680"/>
            <a:ext cx="5553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 matter exhibits both particulate and wave properties</a:t>
            </a:r>
            <a:endParaRPr lang="ko-KR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4238</TotalTime>
  <Words>3092</Words>
  <Application>Microsoft Office PowerPoint</Application>
  <PresentationFormat>화면 슬라이드 쇼(4:3)</PresentationFormat>
  <Paragraphs>361</Paragraphs>
  <Slides>45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55" baseType="lpstr">
      <vt:lpstr>굴림</vt:lpstr>
      <vt:lpstr>맑은 고딕</vt:lpstr>
      <vt:lpstr>Arial</vt:lpstr>
      <vt:lpstr>Arial Rounded MT Bold</vt:lpstr>
      <vt:lpstr>Book Antiqua</vt:lpstr>
      <vt:lpstr>Symbol</vt:lpstr>
      <vt:lpstr>Times New Roman</vt:lpstr>
      <vt:lpstr>Wingdings</vt:lpstr>
      <vt:lpstr>Office 테마</vt:lpstr>
      <vt:lpstr>수식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Sunghyun Kim</dc:creator>
  <cp:lastModifiedBy>user</cp:lastModifiedBy>
  <cp:revision>185</cp:revision>
  <cp:lastPrinted>2013-10-09T10:30:35Z</cp:lastPrinted>
  <dcterms:created xsi:type="dcterms:W3CDTF">2013-09-17T11:58:44Z</dcterms:created>
  <dcterms:modified xsi:type="dcterms:W3CDTF">2017-04-22T11:13:03Z</dcterms:modified>
</cp:coreProperties>
</file>