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70" r:id="rId7"/>
    <p:sldId id="267" r:id="rId8"/>
    <p:sldId id="260" r:id="rId9"/>
    <p:sldId id="263" r:id="rId10"/>
    <p:sldId id="261" r:id="rId11"/>
    <p:sldId id="262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69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80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58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87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05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38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48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43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52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97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33B7-79E9-405E-8892-012244B2FDDF}" type="datetimeFigureOut">
              <a:rPr lang="ko-KR" altLang="en-US" smtClean="0"/>
              <a:t>2016-08-29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7E972-7AE1-4DB7-9429-33F88C527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8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.kr/url?sa=i&amp;rct=j&amp;q=&amp;esrc=s&amp;frm=1&amp;source=images&amp;cd=&amp;cad=rja&amp;uact=8&amp;ved=0CAcQjRw&amp;url=http://www.etorrent.co.kr/bbs/board.php?bo_table%3Deboard%26wr_id%3D3177063%26mobile%3D1&amp;ei=NBWuVNS0ApXq8AX15YHwAg&amp;bvm=bv.83134100,d.dGc&amp;psig=AFQjCNFrk3TOVmJWWLlkmGuogG8Z1otm-Q&amp;ust=1420781202969106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Experiments in Analytical Chemistry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50405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-Overview</a:t>
            </a:r>
            <a:r>
              <a:rPr lang="ko-KR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smtClean="0">
                <a:solidFill>
                  <a:schemeClr val="bg1"/>
                </a:solidFill>
              </a:rPr>
              <a:t>of the Course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3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117" y="205368"/>
            <a:ext cx="304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부력의 영향</a:t>
            </a:r>
            <a:r>
              <a:rPr lang="en-US" altLang="ko-KR" sz="28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보정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table 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4100"/>
            <a:ext cx="8531225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04800" y="5301208"/>
            <a:ext cx="2467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707902"/>
              </p:ext>
            </p:extLst>
          </p:nvPr>
        </p:nvGraphicFramePr>
        <p:xfrm>
          <a:off x="1763688" y="5348981"/>
          <a:ext cx="1589088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수식" r:id="rId4" imgW="1079280" imgH="914400" progId="Equation.3">
                  <p:embed/>
                </p:oleObj>
              </mc:Choice>
              <mc:Fallback>
                <p:oleObj name="수식" r:id="rId4" imgW="107928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5348981"/>
                        <a:ext cx="1589088" cy="13446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64032" y="5380672"/>
            <a:ext cx="390431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true mass</a:t>
            </a:r>
          </a:p>
          <a:p>
            <a:r>
              <a:rPr lang="en-US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m′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read on a balance</a:t>
            </a:r>
          </a:p>
          <a:p>
            <a:r>
              <a:rPr lang="en-US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density of air</a:t>
            </a:r>
          </a:p>
          <a:p>
            <a:r>
              <a:rPr lang="en-US" altLang="ko-K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density of calibration weights</a:t>
            </a:r>
          </a:p>
          <a:p>
            <a:r>
              <a:rPr lang="en-US" altLang="ko-K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density of the object being weighed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1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117" y="205368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부력의 영향</a:t>
            </a:r>
            <a:r>
              <a:rPr lang="en-US" altLang="ko-KR" sz="28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보정의</a:t>
            </a:r>
            <a:r>
              <a:rPr lang="en-US" altLang="ko-KR" sz="28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예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en-US" altLang="ko-KR" dirty="0" smtClean="0"/>
              <a:t>Q: A pure compound called “</a:t>
            </a:r>
            <a:r>
              <a:rPr lang="en-US" altLang="ko-KR" dirty="0" err="1" smtClean="0"/>
              <a:t>tris</a:t>
            </a:r>
            <a:r>
              <a:rPr lang="en-US" altLang="ko-KR" dirty="0" smtClean="0"/>
              <a:t>” is used as a primary standard to measure concentrations of acids. The volume of acid that reacts with a known mass of </a:t>
            </a:r>
            <a:r>
              <a:rPr lang="en-US" altLang="ko-KR" dirty="0" err="1" smtClean="0"/>
              <a:t>tris</a:t>
            </a:r>
            <a:r>
              <a:rPr lang="en-US" altLang="ko-KR" dirty="0" smtClean="0"/>
              <a:t> tells us the concentration of acid. Find the true mass of </a:t>
            </a:r>
            <a:r>
              <a:rPr lang="en-US" altLang="ko-KR" dirty="0" err="1" smtClean="0"/>
              <a:t>tris</a:t>
            </a:r>
            <a:r>
              <a:rPr lang="en-US" altLang="ko-KR" dirty="0" smtClean="0"/>
              <a:t> (d=1.33 g/mL) if the apparent mass weighed in air is 100.00 g.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372687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en-US" altLang="ko-KR" dirty="0" smtClean="0">
                <a:solidFill>
                  <a:srgbClr val="FF0000"/>
                </a:solidFill>
              </a:rPr>
              <a:t>Solution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87256"/>
              </p:ext>
            </p:extLst>
          </p:nvPr>
        </p:nvGraphicFramePr>
        <p:xfrm>
          <a:off x="2204355" y="2394535"/>
          <a:ext cx="4000500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수식" r:id="rId3" imgW="2717640" imgH="914400" progId="Equation.3">
                  <p:embed/>
                </p:oleObj>
              </mc:Choice>
              <mc:Fallback>
                <p:oleObj name="수식" r:id="rId3" imgW="2717640" imgH="914400" progId="Equation.3">
                  <p:embed/>
                  <p:pic>
                    <p:nvPicPr>
                      <p:cNvPr id="0" name="개체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355" y="2394535"/>
                        <a:ext cx="4000500" cy="13446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figure 2-0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73" y="3789040"/>
            <a:ext cx="4843264" cy="286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691680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089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60648"/>
            <a:ext cx="6246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</a:rPr>
              <a:t>Calibration of volumetric glassware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table 2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8653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Harris 8e Equati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44684"/>
          <a:stretch>
            <a:fillRect/>
          </a:stretch>
        </p:blipFill>
        <p:spPr bwMode="auto">
          <a:xfrm>
            <a:off x="5724127" y="2060848"/>
            <a:ext cx="2800855" cy="220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9663" y="1502986"/>
            <a:ext cx="364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Correction for thermal expansion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58112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c′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concentration at T and T’</a:t>
            </a:r>
          </a:p>
          <a:p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d′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density at T and T’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31840" y="311029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분석화학의 중요성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/>
              <a:t>W. Ostwald, 1894 in “Die </a:t>
            </a:r>
            <a:r>
              <a:rPr lang="en-US" altLang="ko-KR" dirty="0" err="1" smtClean="0"/>
              <a:t>wissenschaftlichen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Grundlagen</a:t>
            </a:r>
            <a:r>
              <a:rPr lang="en-US" altLang="ko-KR" dirty="0" smtClean="0"/>
              <a:t> der </a:t>
            </a:r>
            <a:r>
              <a:rPr lang="en-US" altLang="ko-KR" dirty="0" err="1" smtClean="0"/>
              <a:t>analytischen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Chemie</a:t>
            </a:r>
            <a:r>
              <a:rPr lang="en-US" altLang="ko-KR" dirty="0" smtClean="0"/>
              <a:t>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 smtClean="0"/>
          </a:p>
          <a:p>
            <a:pPr lvl="1">
              <a:lnSpc>
                <a:spcPts val="24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분석화학자가</a:t>
            </a:r>
            <a:r>
              <a:rPr lang="en-US" altLang="ko-KR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</a:t>
            </a:r>
            <a:r>
              <a:rPr lang="ko-KR" altLang="en-US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분석화학을 단순한 실험 기술로 간주하여 교육을 하고</a:t>
            </a:r>
            <a:r>
              <a:rPr lang="en-US" altLang="ko-KR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또 연구하는 일을 계속한다면</a:t>
            </a:r>
            <a:r>
              <a:rPr lang="en-US" altLang="ko-KR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, </a:t>
            </a:r>
            <a:r>
              <a:rPr lang="ko-KR" altLang="en-US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분석화학은 다른 분야의 심부름 노릇을 하는 부수물의 위치를 모면하지 못할 것이다</a:t>
            </a:r>
            <a:r>
              <a:rPr lang="en-US" altLang="ko-KR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 </a:t>
            </a:r>
            <a:r>
              <a:rPr lang="ko-KR" altLang="en-US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모름지기 물리화학의 실험적</a:t>
            </a:r>
            <a:r>
              <a:rPr lang="en-US" altLang="ko-KR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•</a:t>
            </a:r>
            <a:r>
              <a:rPr lang="ko-KR" altLang="en-US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이론적 발전의 결과를 이용하여 과학적인 입장에 서서 교육하고 연구하여야 할 것이다</a:t>
            </a:r>
            <a:r>
              <a:rPr lang="en-US" altLang="ko-KR" dirty="0" smtClean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.</a:t>
            </a:r>
            <a:r>
              <a:rPr lang="en-US" altLang="ko-KR" dirty="0" smtClean="0"/>
              <a:t>” (</a:t>
            </a:r>
            <a:r>
              <a:rPr lang="ko-KR" altLang="en-US" dirty="0" smtClean="0"/>
              <a:t>최규원 저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분석화학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에서 재인용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AutoShape 2" descr="ostwald에 대한 이미지 검색결과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35097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275856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German chemist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Nobel Prize in Chemistry in 1909 for his </a:t>
            </a:r>
            <a:r>
              <a:rPr lang="en-US" altLang="ko-KR" dirty="0"/>
              <a:t>work on </a:t>
            </a:r>
            <a:r>
              <a:rPr lang="en-US" altLang="ko-KR" dirty="0" smtClean="0"/>
              <a:t>catalysis, chemical equilibrium, and reaction rates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3258408" y="4365104"/>
            <a:ext cx="541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Friedrich Wilhelm Ostwald</a:t>
            </a:r>
            <a:r>
              <a:rPr lang="en-US" altLang="ko-KR" dirty="0"/>
              <a:t> </a:t>
            </a:r>
            <a:r>
              <a:rPr lang="en-US" altLang="ko-KR" sz="1600" dirty="0" smtClean="0"/>
              <a:t>(1853. 9. 2. ~ 1932. 4. 4.)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870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27584" y="1340768"/>
            <a:ext cx="7344816" cy="518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rgbClr val="CC3300"/>
                </a:solidFill>
                <a:latin typeface="+mj-ea"/>
                <a:ea typeface="+mj-ea"/>
              </a:rPr>
              <a:t>분석화학의 분류</a:t>
            </a:r>
            <a:endParaRPr lang="en-US" altLang="ko-KR" b="1" dirty="0" smtClean="0">
              <a:solidFill>
                <a:srgbClr val="CC3300"/>
              </a:solidFill>
              <a:latin typeface="+mj-ea"/>
              <a:ea typeface="+mj-ea"/>
            </a:endParaRPr>
          </a:p>
          <a:p>
            <a:pPr marL="715963" lvl="1" indent="-273050">
              <a:lnSpc>
                <a:spcPts val="25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정성분석</a:t>
            </a:r>
            <a:r>
              <a:rPr lang="en-US" altLang="ko-KR" dirty="0" smtClean="0">
                <a:latin typeface="+mj-ea"/>
                <a:ea typeface="+mj-ea"/>
              </a:rPr>
              <a:t>(Qualitative analysis): </a:t>
            </a:r>
            <a:r>
              <a:rPr lang="ko-KR" altLang="en-US" dirty="0">
                <a:latin typeface="+mj-ea"/>
                <a:ea typeface="+mj-ea"/>
              </a:rPr>
              <a:t>시료에 들어 있는 원소나 화합물의 </a:t>
            </a:r>
            <a:r>
              <a:rPr lang="ko-KR" altLang="en-US" dirty="0" smtClean="0">
                <a:latin typeface="+mj-ea"/>
                <a:ea typeface="+mj-ea"/>
              </a:rPr>
              <a:t>종류를 분석함</a:t>
            </a:r>
            <a:endParaRPr lang="en-US" altLang="ko-KR" dirty="0" smtClean="0">
              <a:latin typeface="+mj-ea"/>
              <a:ea typeface="+mj-ea"/>
            </a:endParaRPr>
          </a:p>
          <a:p>
            <a:pPr marL="715963" lvl="1" indent="-273050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정량분석</a:t>
            </a:r>
            <a:r>
              <a:rPr lang="en-US" altLang="ko-KR" dirty="0" smtClean="0">
                <a:latin typeface="+mj-ea"/>
                <a:ea typeface="+mj-ea"/>
              </a:rPr>
              <a:t>(Quantitative analysis): </a:t>
            </a:r>
            <a:r>
              <a:rPr lang="ko-KR" altLang="en-US" dirty="0">
                <a:latin typeface="+mj-ea"/>
                <a:ea typeface="+mj-ea"/>
              </a:rPr>
              <a:t>시료에 들어 있는 원소나 화합물의 </a:t>
            </a:r>
            <a:r>
              <a:rPr lang="ko-KR" altLang="en-US" dirty="0" smtClean="0">
                <a:latin typeface="+mj-ea"/>
                <a:ea typeface="+mj-ea"/>
              </a:rPr>
              <a:t>양을 분석함</a:t>
            </a:r>
            <a:endParaRPr lang="ko-KR" altLang="en-US" dirty="0">
              <a:latin typeface="+mj-ea"/>
              <a:ea typeface="+mj-ea"/>
            </a:endParaRPr>
          </a:p>
          <a:p>
            <a:r>
              <a:rPr lang="ko-KR" altLang="en-US" b="1" dirty="0">
                <a:latin typeface="+mj-ea"/>
                <a:ea typeface="+mj-ea"/>
              </a:rPr>
              <a:t>      </a:t>
            </a:r>
            <a:r>
              <a:rPr lang="ko-KR" altLang="en-US" b="1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solidFill>
                  <a:srgbClr val="0000FF"/>
                </a:solidFill>
                <a:latin typeface="+mj-ea"/>
                <a:ea typeface="+mj-ea"/>
              </a:rPr>
              <a:t>분석화학에서는 </a:t>
            </a:r>
            <a:r>
              <a:rPr lang="ko-KR" altLang="en-US" dirty="0">
                <a:solidFill>
                  <a:srgbClr val="0000FF"/>
                </a:solidFill>
                <a:latin typeface="+mj-ea"/>
                <a:ea typeface="+mj-ea"/>
              </a:rPr>
              <a:t>주로 정량분석을 </a:t>
            </a:r>
            <a:r>
              <a:rPr lang="ko-KR" altLang="en-US" dirty="0" smtClean="0">
                <a:solidFill>
                  <a:srgbClr val="0000FF"/>
                </a:solidFill>
                <a:latin typeface="+mj-ea"/>
                <a:ea typeface="+mj-ea"/>
              </a:rPr>
              <a:t>다룬다</a:t>
            </a:r>
            <a:r>
              <a:rPr lang="en-US" altLang="ko-KR" dirty="0" smtClean="0">
                <a:solidFill>
                  <a:srgbClr val="0000FF"/>
                </a:solidFill>
                <a:latin typeface="+mj-ea"/>
                <a:ea typeface="+mj-ea"/>
              </a:rPr>
              <a:t>.</a:t>
            </a:r>
          </a:p>
          <a:p>
            <a:endParaRPr lang="en-US" altLang="ko-KR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7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습</a:t>
            </a:r>
            <a:r>
              <a:rPr lang="ko-KR" altLang="en-US" b="1" dirty="0">
                <a:solidFill>
                  <a:schemeClr val="accent2"/>
                </a:solidFill>
                <a:latin typeface="+mj-ea"/>
                <a:ea typeface="+mj-ea"/>
              </a:rPr>
              <a:t>식</a:t>
            </a:r>
            <a:r>
              <a:rPr lang="ko-KR" altLang="en-US" b="1" dirty="0" smtClean="0">
                <a:solidFill>
                  <a:schemeClr val="accent2"/>
                </a:solidFill>
                <a:latin typeface="+mj-ea"/>
                <a:ea typeface="+mj-ea"/>
              </a:rPr>
              <a:t>분석과 기기분석</a:t>
            </a:r>
            <a:endParaRPr lang="en-US" altLang="ko-KR" b="1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marL="742950" lvl="1" indent="-285750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습식분석</a:t>
            </a:r>
            <a:r>
              <a:rPr lang="en-US" altLang="ko-KR" dirty="0" smtClean="0">
                <a:latin typeface="+mj-ea"/>
                <a:ea typeface="+mj-ea"/>
              </a:rPr>
              <a:t>(Wet analysis): </a:t>
            </a:r>
            <a:r>
              <a:rPr lang="ko-KR" altLang="en-US" dirty="0" smtClean="0">
                <a:latin typeface="+mj-ea"/>
                <a:ea typeface="+mj-ea"/>
              </a:rPr>
              <a:t>용액을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이용한 분석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산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염기 적정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err="1">
                <a:latin typeface="+mj-ea"/>
                <a:ea typeface="+mj-ea"/>
              </a:rPr>
              <a:t>침전법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무게분석법 </a:t>
            </a:r>
            <a:r>
              <a:rPr lang="ko-KR" altLang="en-US" dirty="0" smtClean="0">
                <a:latin typeface="+mj-ea"/>
                <a:ea typeface="+mj-ea"/>
              </a:rPr>
              <a:t>등</a:t>
            </a:r>
            <a:endParaRPr lang="en-US" altLang="ko-KR" dirty="0" smtClean="0">
              <a:latin typeface="+mj-ea"/>
              <a:ea typeface="+mj-ea"/>
            </a:endParaRPr>
          </a:p>
          <a:p>
            <a:pPr marL="742950" lvl="1" indent="-285750">
              <a:lnSpc>
                <a:spcPts val="25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dirty="0" smtClean="0">
                <a:latin typeface="+mj-ea"/>
                <a:ea typeface="+mj-ea"/>
              </a:rPr>
              <a:t>기기분석 </a:t>
            </a:r>
            <a:r>
              <a:rPr lang="en-US" altLang="ko-KR" dirty="0" smtClean="0">
                <a:latin typeface="+mj-ea"/>
                <a:ea typeface="+mj-ea"/>
              </a:rPr>
              <a:t>(Instrumental analysis): </a:t>
            </a:r>
            <a:r>
              <a:rPr lang="ko-KR" altLang="en-US" dirty="0" smtClean="0">
                <a:latin typeface="+mj-ea"/>
                <a:ea typeface="+mj-ea"/>
              </a:rPr>
              <a:t>기기를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이용한 분석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분광분석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분리분석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전기분석</a:t>
            </a:r>
            <a:endParaRPr lang="en-US" altLang="ko-KR" dirty="0">
              <a:latin typeface="+mj-ea"/>
              <a:ea typeface="+mj-ea"/>
            </a:endParaRPr>
          </a:p>
          <a:p>
            <a:pPr lvl="1">
              <a:lnSpc>
                <a:spcPts val="2500"/>
              </a:lnSpc>
              <a:spcAft>
                <a:spcPts val="600"/>
              </a:spcAft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solidFill>
                  <a:srgbClr val="0000FF"/>
                </a:solidFill>
                <a:latin typeface="+mj-ea"/>
                <a:ea typeface="+mj-ea"/>
              </a:rPr>
              <a:t>모두 자세히 배울 필요가 있다</a:t>
            </a:r>
            <a:r>
              <a:rPr lang="en-US" altLang="ko-KR" dirty="0" smtClean="0">
                <a:solidFill>
                  <a:srgbClr val="0000FF"/>
                </a:solidFill>
                <a:latin typeface="+mj-ea"/>
                <a:ea typeface="+mj-ea"/>
              </a:rPr>
              <a:t>.</a:t>
            </a:r>
            <a:endParaRPr lang="ko-KR" altLang="en-US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548680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분석화학의 분류 및 종류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332656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기기분석 개념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1520" y="2832616"/>
            <a:ext cx="1800200" cy="30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4" y="1196752"/>
            <a:ext cx="82772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43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2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7796"/>
            <a:ext cx="7519595" cy="533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385500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실험실 안전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3568" y="6093296"/>
            <a:ext cx="2160240" cy="371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3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실험 노트 작성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 smtClean="0"/>
              <a:t>실험 노트 준비 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겉 표지에 </a:t>
            </a:r>
            <a:r>
              <a:rPr lang="ko-KR" altLang="en-US" dirty="0" smtClean="0"/>
              <a:t>과목 이름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본인 </a:t>
            </a:r>
            <a:r>
              <a:rPr lang="ko-KR" altLang="en-US" dirty="0" smtClean="0"/>
              <a:t>이름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 번호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공동실험자</a:t>
            </a:r>
            <a:r>
              <a:rPr lang="ko-KR" altLang="en-US" dirty="0" smtClean="0"/>
              <a:t> 이름 작성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번호가 매겨진 것으로 갈아 끼울 수 없는 것으로 구입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절대로 찢거나 훼손하지 말 것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 smtClean="0"/>
              <a:t>기술 내용</a:t>
            </a:r>
            <a:r>
              <a:rPr lang="en-US" altLang="ko-KR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실험에 관한 모든 내용을 기술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날짜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시약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절차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실험 노트만으로 실험을 수행할 수 있도록 함</a:t>
            </a:r>
            <a:endParaRPr lang="en-US" altLang="ko-K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 smtClean="0"/>
              <a:t>실험을 진행하며 발생하는 모든 내용을 기술</a:t>
            </a:r>
            <a:endParaRPr lang="en-US" altLang="ko-K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데이터 기록</a:t>
            </a:r>
            <a:endParaRPr lang="en-US" altLang="ko-KR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관찰 현상 기록</a:t>
            </a:r>
            <a:endParaRPr lang="en-US" altLang="ko-KR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실수한 내용도 기록</a:t>
            </a:r>
            <a:endParaRPr lang="en-US" altLang="ko-KR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기타 필요하다고 생각되는 내용들</a:t>
            </a:r>
            <a:endParaRPr lang="en-US" altLang="ko-KR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ko-KR" altLang="en-US" dirty="0" smtClean="0"/>
              <a:t>실험 노트는 제출할 필요 없음</a:t>
            </a:r>
            <a:endParaRPr lang="en-US" altLang="ko-KR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ko-KR" altLang="en-US" dirty="0" smtClean="0"/>
              <a:t>실험 중 조교의 사인 받을 것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74414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295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실험 보고서 작성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이름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– </a:t>
            </a:r>
            <a:r>
              <a:rPr lang="ko-KR" altLang="en-US" dirty="0" smtClean="0"/>
              <a:t>조 번호와 공동 </a:t>
            </a:r>
            <a:r>
              <a:rPr lang="ko-KR" altLang="en-US" dirty="0" err="1" smtClean="0"/>
              <a:t>실험자</a:t>
            </a:r>
            <a:r>
              <a:rPr lang="ko-KR" altLang="en-US" dirty="0" smtClean="0"/>
              <a:t> 이름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날짜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- </a:t>
            </a:r>
            <a:r>
              <a:rPr lang="ko-KR" altLang="en-US" dirty="0" smtClean="0"/>
              <a:t>실험을 행한 날짜와 보고서 제출 날짜</a:t>
            </a:r>
            <a:endParaRPr lang="en-US" altLang="ko-KR" dirty="0" smtClean="0"/>
          </a:p>
          <a:p>
            <a:pPr marL="342900" indent="-342900">
              <a:buAutoNum type="arabicPeriod" startAt="3"/>
            </a:pPr>
            <a:r>
              <a:rPr lang="ko-KR" altLang="en-US" dirty="0" err="1" smtClean="0"/>
              <a:t>실험명</a:t>
            </a:r>
            <a:endParaRPr lang="en-US" altLang="ko-KR" dirty="0" smtClean="0"/>
          </a:p>
          <a:p>
            <a:pPr marL="342900" indent="-342900">
              <a:buAutoNum type="arabicPeriod" startAt="3"/>
            </a:pPr>
            <a:r>
              <a:rPr lang="ko-KR" altLang="en-US" dirty="0" smtClean="0"/>
              <a:t>실험의 목적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-</a:t>
            </a:r>
            <a:r>
              <a:rPr lang="ko-KR" altLang="en-US" dirty="0" smtClean="0"/>
              <a:t>한 두 문장으로 실험의 목적에 대해 기술</a:t>
            </a:r>
            <a:endParaRPr lang="en-US" altLang="ko-KR" dirty="0" smtClean="0"/>
          </a:p>
          <a:p>
            <a:pPr marL="342900" indent="-342900">
              <a:buAutoNum type="arabicPeriod" startAt="5"/>
            </a:pPr>
            <a:r>
              <a:rPr lang="ko-KR" altLang="en-US" dirty="0" smtClean="0"/>
              <a:t>이론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-</a:t>
            </a:r>
            <a:r>
              <a:rPr lang="ko-KR" altLang="en-US" dirty="0" smtClean="0"/>
              <a:t>실험에 관계된 이론을 기술</a:t>
            </a:r>
            <a:endParaRPr lang="en-US" altLang="ko-KR" dirty="0" smtClean="0"/>
          </a:p>
          <a:p>
            <a:pPr marL="342900" indent="-342900">
              <a:buAutoNum type="arabicPeriod" startAt="6"/>
            </a:pPr>
            <a:r>
              <a:rPr lang="ko-KR" altLang="en-US" dirty="0" smtClean="0"/>
              <a:t>결과 및 토의</a:t>
            </a:r>
            <a:endParaRPr lang="en-US" altLang="ko-KR" dirty="0" smtClean="0"/>
          </a:p>
          <a:p>
            <a:pPr marL="447675"/>
            <a:r>
              <a:rPr lang="en-US" altLang="ko-KR" dirty="0" smtClean="0"/>
              <a:t>-</a:t>
            </a:r>
            <a:r>
              <a:rPr lang="ko-KR" altLang="en-US" dirty="0" smtClean="0"/>
              <a:t>데이터 제시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데이터 분석</a:t>
            </a:r>
            <a:endParaRPr lang="en-US" altLang="ko-KR" dirty="0" smtClean="0"/>
          </a:p>
          <a:p>
            <a:pPr marL="447675"/>
            <a:r>
              <a:rPr lang="en-US" altLang="ko-KR" dirty="0" smtClean="0"/>
              <a:t>-</a:t>
            </a:r>
            <a:r>
              <a:rPr lang="ko-KR" altLang="en-US" dirty="0" smtClean="0"/>
              <a:t>필요할 경우 그래프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차트 작성</a:t>
            </a:r>
            <a:endParaRPr lang="en-US" altLang="ko-KR" dirty="0" smtClean="0"/>
          </a:p>
          <a:p>
            <a:pPr marL="447675"/>
            <a:r>
              <a:rPr lang="en-US" altLang="ko-KR" dirty="0" smtClean="0"/>
              <a:t>-</a:t>
            </a:r>
            <a:r>
              <a:rPr lang="ko-KR" altLang="en-US" dirty="0" smtClean="0"/>
              <a:t>얻어진 결과를 바탕으로 논의함</a:t>
            </a:r>
            <a:endParaRPr lang="en-US" altLang="ko-KR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ko-KR" altLang="en-US" dirty="0" smtClean="0"/>
              <a:t>결론</a:t>
            </a:r>
            <a:endParaRPr lang="en-US" altLang="ko-KR" dirty="0" smtClean="0"/>
          </a:p>
          <a:p>
            <a:pPr marL="447675"/>
            <a:r>
              <a:rPr lang="en-US" altLang="ko-KR" dirty="0" smtClean="0"/>
              <a:t>-</a:t>
            </a:r>
            <a:r>
              <a:rPr lang="ko-KR" altLang="en-US" dirty="0" smtClean="0"/>
              <a:t>수행한 실험을 통해 최종적으로 얻은 결론을 기술</a:t>
            </a:r>
            <a:endParaRPr lang="en-US" altLang="ko-KR" dirty="0" smtClean="0"/>
          </a:p>
          <a:p>
            <a:pPr marL="447675"/>
            <a:endParaRPr lang="en-US" altLang="ko-KR" dirty="0"/>
          </a:p>
          <a:p>
            <a:pPr marL="447675"/>
            <a:r>
              <a:rPr lang="en-US" altLang="ko-KR" dirty="0" smtClean="0">
                <a:solidFill>
                  <a:srgbClr val="FF0000"/>
                </a:solidFill>
              </a:rPr>
              <a:t>* </a:t>
            </a:r>
            <a:r>
              <a:rPr lang="ko-KR" altLang="en-US" dirty="0" smtClean="0">
                <a:solidFill>
                  <a:srgbClr val="FF0000"/>
                </a:solidFill>
              </a:rPr>
              <a:t>매 실험 후 보고서를 작성하여 다음 주 월요일까지 조교에게 제출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9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05368"/>
            <a:ext cx="4968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저울의 종류</a:t>
            </a:r>
            <a:r>
              <a:rPr lang="en-US" altLang="ko-KR" sz="28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800" b="1" dirty="0" smtClean="0">
                <a:solidFill>
                  <a:srgbClr val="0000FF"/>
                </a:solidFill>
              </a:rPr>
              <a:t>전자저울의 원리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figure 2-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65" y="1052736"/>
            <a:ext cx="4036398" cy="241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Harris 8e Fig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66719"/>
            <a:ext cx="4053584" cy="22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arris 8e Fig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72"/>
          <a:stretch>
            <a:fillRect/>
          </a:stretch>
        </p:blipFill>
        <p:spPr bwMode="auto">
          <a:xfrm>
            <a:off x="6012160" y="2685040"/>
            <a:ext cx="2742301" cy="366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etorrent.co.kr/data/file0207/eboard/1790581043_6dBpuc0r_6010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0" y="908720"/>
            <a:ext cx="2121024" cy="15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igure 2-03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0" y="2499488"/>
            <a:ext cx="1728192" cy="231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403648" y="5661248"/>
            <a:ext cx="1296144" cy="684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127365" y="3212976"/>
            <a:ext cx="122861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18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2117" y="205368"/>
            <a:ext cx="3977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0000FF"/>
                </a:solidFill>
              </a:rPr>
              <a:t>Volumetric </a:t>
            </a:r>
            <a:r>
              <a:rPr lang="en-US" altLang="ko-KR" sz="2800" b="1" dirty="0" err="1" smtClean="0">
                <a:solidFill>
                  <a:srgbClr val="0000FF"/>
                </a:solidFill>
              </a:rPr>
              <a:t>glasswares</a:t>
            </a:r>
            <a:endParaRPr lang="ko-KR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" name="Picture 8" descr="Harris 8e 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5496" b="31010"/>
          <a:stretch>
            <a:fillRect/>
          </a:stretch>
        </p:blipFill>
        <p:spPr bwMode="auto">
          <a:xfrm>
            <a:off x="271618" y="980728"/>
            <a:ext cx="2560059" cy="38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arris 8e Fig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95" y="961654"/>
            <a:ext cx="4174232" cy="3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arris 8e Fig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4504" b="35814"/>
          <a:stretch>
            <a:fillRect/>
          </a:stretch>
        </p:blipFill>
        <p:spPr bwMode="auto">
          <a:xfrm>
            <a:off x="755576" y="4720469"/>
            <a:ext cx="6147264" cy="14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arris 8e Fig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2"/>
          <a:stretch>
            <a:fillRect/>
          </a:stretch>
        </p:blipFill>
        <p:spPr bwMode="auto">
          <a:xfrm>
            <a:off x="7265865" y="2348880"/>
            <a:ext cx="1440160" cy="418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183495" y="3140968"/>
            <a:ext cx="4320403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8" descr="Harris 8e Fig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r="17117" b="52223"/>
          <a:stretch>
            <a:fillRect/>
          </a:stretch>
        </p:blipFill>
        <p:spPr bwMode="auto">
          <a:xfrm>
            <a:off x="2846826" y="3388318"/>
            <a:ext cx="4343347" cy="8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34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493</Words>
  <Application>Microsoft Office PowerPoint</Application>
  <PresentationFormat>화면 슬라이드 쇼(4:3)</PresentationFormat>
  <Paragraphs>72</Paragraphs>
  <Slides>12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맑은 고딕</vt:lpstr>
      <vt:lpstr>한컴 윤고딕 230</vt:lpstr>
      <vt:lpstr>Arial</vt:lpstr>
      <vt:lpstr>Times New Roman</vt:lpstr>
      <vt:lpstr>Wingdings</vt:lpstr>
      <vt:lpstr>Office 테마</vt:lpstr>
      <vt:lpstr>수식</vt:lpstr>
      <vt:lpstr>Experiments in Analytical Chemistry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Kim</dc:creator>
  <cp:lastModifiedBy>user</cp:lastModifiedBy>
  <cp:revision>21</cp:revision>
  <dcterms:created xsi:type="dcterms:W3CDTF">2015-01-08T05:09:04Z</dcterms:created>
  <dcterms:modified xsi:type="dcterms:W3CDTF">2016-08-29T06:24:17Z</dcterms:modified>
</cp:coreProperties>
</file>