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3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8.wmf"/><Relationship Id="rId4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71240-A784-41A3-9F04-146D2BFF2081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DFB3E-CD20-4D54-B09A-A6B1D7E8D5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007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4506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2527D-34B4-4CDF-B349-BDF39107A287}" type="slidenum">
              <a:rPr lang="en-US" altLang="ko-KR"/>
              <a:pPr>
                <a:spcBef>
                  <a:spcPct val="0"/>
                </a:spcBef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08931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204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92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60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13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890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774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834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518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42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39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97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C4BB6-CC41-4C14-8F8D-117EDC7FB4D6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34EC0-FC0B-4644-8DCB-9631C344F1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23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7.jpg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2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8</a:t>
            </a:r>
            <a:r>
              <a:rPr lang="ko-KR" altLang="en-US" dirty="0" smtClean="0"/>
              <a:t>장 수소생산을 위한 미생물전기분해전지</a:t>
            </a:r>
            <a:r>
              <a:rPr lang="en-US" altLang="ko-KR" dirty="0" smtClean="0"/>
              <a:t>(microbial electrolysis cell, MEC)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김성현</a:t>
            </a:r>
          </a:p>
        </p:txBody>
      </p:sp>
    </p:spTree>
    <p:extLst>
      <p:ext uri="{BB962C8B-B14F-4D97-AF65-F5344CB8AC3E}">
        <p14:creationId xmlns:p14="http://schemas.microsoft.com/office/powerpoint/2010/main" val="892342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5. </a:t>
            </a:r>
            <a:r>
              <a:rPr lang="ko-KR" altLang="en-US" dirty="0" smtClean="0">
                <a:solidFill>
                  <a:srgbClr val="FF0000"/>
                </a:solidFill>
              </a:rPr>
              <a:t>에너지 회수율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836712"/>
            <a:ext cx="86409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dirty="0" smtClean="0"/>
              <a:t>MEC</a:t>
            </a:r>
            <a:r>
              <a:rPr lang="ko-KR" altLang="en-US" dirty="0" smtClean="0"/>
              <a:t>에서는 외부에서 전압을 가해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에너지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W</a:t>
            </a:r>
            <a:r>
              <a:rPr lang="en-US" altLang="ko-KR" baseline="-25000" dirty="0" err="1" smtClean="0"/>
              <a:t>ps</a:t>
            </a:r>
            <a:r>
              <a:rPr lang="en-US" altLang="ko-KR" dirty="0" smtClean="0"/>
              <a:t>) </a:t>
            </a:r>
            <a:r>
              <a:rPr lang="ko-KR" altLang="en-US" dirty="0" smtClean="0"/>
              <a:t>를 공급해 주어야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때 전류</a:t>
            </a:r>
            <a:r>
              <a:rPr lang="en-US" altLang="ko-KR" dirty="0" smtClean="0"/>
              <a:t>(I(t))</a:t>
            </a:r>
            <a:r>
              <a:rPr lang="ko-KR" altLang="en-US" dirty="0" smtClean="0"/>
              <a:t>가 흐른다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초창기의 </a:t>
            </a:r>
            <a:r>
              <a:rPr lang="en-US" altLang="ko-KR" dirty="0" smtClean="0"/>
              <a:t>MEC</a:t>
            </a:r>
            <a:r>
              <a:rPr lang="ko-KR" altLang="en-US" dirty="0" smtClean="0"/>
              <a:t>는 외부에 낮은 저항</a:t>
            </a:r>
            <a:r>
              <a:rPr lang="en-US" altLang="ko-KR" dirty="0" smtClean="0"/>
              <a:t>(R</a:t>
            </a:r>
            <a:r>
              <a:rPr lang="en-US" altLang="ko-KR" baseline="-25000" dirty="0" smtClean="0"/>
              <a:t>ex</a:t>
            </a:r>
            <a:r>
              <a:rPr lang="en-US" altLang="ko-KR" dirty="0" smtClean="0"/>
              <a:t>) </a:t>
            </a:r>
            <a:r>
              <a:rPr lang="ko-KR" altLang="en-US" dirty="0" smtClean="0"/>
              <a:t>을 달아주어 전류를 측정하였다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이때 </a:t>
            </a:r>
            <a:r>
              <a:rPr lang="en-US" altLang="ko-KR" dirty="0" smtClean="0"/>
              <a:t>MEC </a:t>
            </a:r>
            <a:r>
              <a:rPr lang="ko-KR" altLang="en-US" dirty="0" smtClean="0"/>
              <a:t>에 공급되는 에너지</a:t>
            </a:r>
            <a:r>
              <a:rPr lang="en-US" altLang="ko-KR" dirty="0" smtClean="0"/>
              <a:t>(W</a:t>
            </a:r>
            <a:r>
              <a:rPr lang="en-US" altLang="ko-KR" baseline="-25000" dirty="0" smtClean="0"/>
              <a:t>in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저항에 의해 소모되는 에너지</a:t>
            </a:r>
            <a:r>
              <a:rPr lang="en-US" altLang="ko-KR" dirty="0"/>
              <a:t> (</a:t>
            </a:r>
            <a:r>
              <a:rPr lang="en-US" altLang="ko-KR" dirty="0" smtClean="0"/>
              <a:t>W</a:t>
            </a:r>
            <a:r>
              <a:rPr lang="en-US" altLang="ko-KR" baseline="-25000" dirty="0" smtClean="0"/>
              <a:t>R</a:t>
            </a:r>
            <a:r>
              <a:rPr lang="en-US" altLang="ko-KR" dirty="0" smtClean="0"/>
              <a:t>) </a:t>
            </a:r>
            <a:r>
              <a:rPr lang="ko-KR" altLang="en-US" dirty="0" smtClean="0"/>
              <a:t>만큼 적은 값이다</a:t>
            </a:r>
            <a:r>
              <a:rPr lang="en-US" altLang="ko-KR" dirty="0" smtClean="0"/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lvl="1">
              <a:spcAft>
                <a:spcPts val="600"/>
              </a:spcAft>
            </a:pPr>
            <a:r>
              <a:rPr lang="ko-KR" altLang="en-US" dirty="0" smtClean="0"/>
              <a:t>최근엔 외부 저항 없이 운전하는 경우가 많으므로</a:t>
            </a:r>
            <a:r>
              <a:rPr lang="ko-KR" altLang="en-US" i="1" dirty="0" smtClean="0"/>
              <a:t> </a:t>
            </a:r>
            <a:r>
              <a:rPr lang="en-US" altLang="ko-KR" i="1" dirty="0" smtClean="0"/>
              <a:t>W</a:t>
            </a:r>
            <a:r>
              <a:rPr lang="en-US" altLang="ko-KR" i="1" baseline="-25000" dirty="0" smtClean="0"/>
              <a:t>in</a:t>
            </a:r>
            <a:r>
              <a:rPr lang="en-US" altLang="ko-KR" i="1" dirty="0" smtClean="0"/>
              <a:t> </a:t>
            </a:r>
            <a:r>
              <a:rPr lang="en-US" altLang="ko-KR" dirty="0" smtClean="0"/>
              <a:t>=</a:t>
            </a:r>
            <a:r>
              <a:rPr lang="en-US" altLang="ko-KR" i="1" dirty="0" smtClean="0"/>
              <a:t> </a:t>
            </a:r>
            <a:r>
              <a:rPr lang="en-US" altLang="ko-KR" i="1" dirty="0" err="1" smtClean="0"/>
              <a:t>W</a:t>
            </a:r>
            <a:r>
              <a:rPr lang="en-US" altLang="ko-KR" i="1" baseline="-25000" dirty="0" err="1" smtClean="0"/>
              <a:t>ps</a:t>
            </a:r>
            <a:endParaRPr lang="en-US" altLang="ko-KR" i="1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dirty="0" smtClean="0"/>
              <a:t>공급된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에너지를 수소의 몰수로 구할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</a:t>
            </a:r>
            <a:r>
              <a:rPr lang="en-US" altLang="ko-KR" dirty="0" smtClean="0"/>
              <a:t>, W</a:t>
            </a:r>
            <a:r>
              <a:rPr lang="en-US" altLang="ko-KR" baseline="-25000" dirty="0" smtClean="0"/>
              <a:t>in</a:t>
            </a:r>
            <a:r>
              <a:rPr lang="ko-KR" altLang="en-US" dirty="0" smtClean="0"/>
              <a:t>을 수소가 연소할 때 발생하는 에너지로 나누면 이론적인 값 </a:t>
            </a:r>
            <a:r>
              <a:rPr lang="en-US" altLang="ko-KR" dirty="0" err="1" smtClean="0"/>
              <a:t>n</a:t>
            </a:r>
            <a:r>
              <a:rPr lang="en-US" altLang="ko-KR" baseline="-25000" dirty="0" err="1" smtClean="0"/>
              <a:t>in</a:t>
            </a:r>
            <a:r>
              <a:rPr lang="ko-KR" altLang="en-US" dirty="0" smtClean="0"/>
              <a:t>을 얻는다</a:t>
            </a:r>
            <a:r>
              <a:rPr lang="en-US" altLang="ko-KR" dirty="0" smtClean="0"/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dirty="0" smtClean="0"/>
              <a:t>수소가 산소와 반응하면 물이나 수증기가 </a:t>
            </a:r>
            <a:r>
              <a:rPr lang="ko-KR" altLang="en-US" dirty="0" err="1" smtClean="0"/>
              <a:t>된며</a:t>
            </a:r>
            <a:r>
              <a:rPr lang="en-US" altLang="ko-KR" dirty="0" smtClean="0"/>
              <a:t> </a:t>
            </a:r>
            <a:r>
              <a:rPr lang="ko-KR" altLang="en-US" dirty="0" smtClean="0"/>
              <a:t>각 상태에 따라 반응열이 다르다</a:t>
            </a:r>
            <a:r>
              <a:rPr lang="en-US" altLang="ko-KR" dirty="0" smtClean="0"/>
              <a:t>.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dirty="0" smtClean="0"/>
              <a:t>2H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(g) + O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(g) </a:t>
            </a:r>
            <a:r>
              <a:rPr lang="en-US" altLang="ko-KR" dirty="0" smtClean="0">
                <a:sym typeface="Wingdings" panose="05000000000000000000" pitchFamily="2" charset="2"/>
              </a:rPr>
              <a:t> 2H</a:t>
            </a:r>
            <a:r>
              <a:rPr lang="en-US" altLang="ko-KR" baseline="-25000" dirty="0" smtClean="0">
                <a:sym typeface="Wingdings" panose="05000000000000000000" pitchFamily="2" charset="2"/>
              </a:rPr>
              <a:t>2</a:t>
            </a:r>
            <a:r>
              <a:rPr lang="en-US" altLang="ko-KR" dirty="0" smtClean="0">
                <a:sym typeface="Wingdings" panose="05000000000000000000" pitchFamily="2" charset="2"/>
              </a:rPr>
              <a:t>O(l)	</a:t>
            </a:r>
            <a:r>
              <a:rPr lang="en-US" altLang="ko-KR" dirty="0" smtClean="0">
                <a:latin typeface="Symbol" panose="05050102010706020507" pitchFamily="18" charset="2"/>
                <a:sym typeface="Wingdings" panose="05000000000000000000" pitchFamily="2" charset="2"/>
              </a:rPr>
              <a:t>D</a:t>
            </a:r>
            <a:r>
              <a:rPr lang="en-US" altLang="ko-KR" dirty="0" smtClean="0">
                <a:sym typeface="Wingdings" panose="05000000000000000000" pitchFamily="2" charset="2"/>
              </a:rPr>
              <a:t>H = 285.83 kJ/</a:t>
            </a:r>
            <a:r>
              <a:rPr lang="en-US" altLang="ko-KR" dirty="0" err="1" smtClean="0">
                <a:sym typeface="Wingdings" panose="05000000000000000000" pitchFamily="2" charset="2"/>
              </a:rPr>
              <a:t>mol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dirty="0"/>
              <a:t>2H</a:t>
            </a:r>
            <a:r>
              <a:rPr lang="en-US" altLang="ko-KR" baseline="-25000" dirty="0"/>
              <a:t>2</a:t>
            </a:r>
            <a:r>
              <a:rPr lang="en-US" altLang="ko-KR" dirty="0"/>
              <a:t>(g) + O</a:t>
            </a:r>
            <a:r>
              <a:rPr lang="en-US" altLang="ko-KR" baseline="-25000" dirty="0"/>
              <a:t>2</a:t>
            </a:r>
            <a:r>
              <a:rPr lang="en-US" altLang="ko-KR" dirty="0"/>
              <a:t>(g)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en-US" altLang="ko-KR" dirty="0" smtClean="0">
                <a:sym typeface="Wingdings" panose="05000000000000000000" pitchFamily="2" charset="2"/>
              </a:rPr>
              <a:t>2H</a:t>
            </a:r>
            <a:r>
              <a:rPr lang="en-US" altLang="ko-KR" baseline="-25000" dirty="0" smtClean="0">
                <a:sym typeface="Wingdings" panose="05000000000000000000" pitchFamily="2" charset="2"/>
              </a:rPr>
              <a:t>2</a:t>
            </a:r>
            <a:r>
              <a:rPr lang="en-US" altLang="ko-KR" dirty="0" smtClean="0">
                <a:sym typeface="Wingdings" panose="05000000000000000000" pitchFamily="2" charset="2"/>
              </a:rPr>
              <a:t>O(g)</a:t>
            </a:r>
            <a:r>
              <a:rPr lang="en-US" altLang="ko-KR" dirty="0">
                <a:sym typeface="Wingdings" panose="05000000000000000000" pitchFamily="2" charset="2"/>
              </a:rPr>
              <a:t>	</a:t>
            </a:r>
            <a:r>
              <a:rPr lang="en-US" altLang="ko-KR" dirty="0">
                <a:latin typeface="Symbol" panose="05050102010706020507" pitchFamily="18" charset="2"/>
                <a:sym typeface="Wingdings" panose="05000000000000000000" pitchFamily="2" charset="2"/>
              </a:rPr>
              <a:t>D</a:t>
            </a:r>
            <a:r>
              <a:rPr lang="en-US" altLang="ko-KR" dirty="0">
                <a:sym typeface="Wingdings" panose="05000000000000000000" pitchFamily="2" charset="2"/>
              </a:rPr>
              <a:t>H = </a:t>
            </a:r>
            <a:r>
              <a:rPr lang="en-US" altLang="ko-KR" dirty="0" smtClean="0">
                <a:sym typeface="Wingdings" panose="05000000000000000000" pitchFamily="2" charset="2"/>
              </a:rPr>
              <a:t>242 kJ/</a:t>
            </a:r>
            <a:r>
              <a:rPr lang="en-US" altLang="ko-KR" dirty="0" err="1" smtClean="0">
                <a:sym typeface="Wingdings" panose="05000000000000000000" pitchFamily="2" charset="2"/>
              </a:rPr>
              <a:t>mol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dirty="0" smtClean="0">
                <a:sym typeface="Wingdings" panose="05000000000000000000" pitchFamily="2" charset="2"/>
              </a:rPr>
              <a:t>여기에서는</a:t>
            </a:r>
            <a:r>
              <a:rPr lang="en-US" altLang="ko-KR" dirty="0" smtClean="0">
                <a:sym typeface="Wingdings" panose="05000000000000000000" pitchFamily="2" charset="2"/>
              </a:rPr>
              <a:t> </a:t>
            </a:r>
            <a:r>
              <a:rPr lang="ko-KR" altLang="en-US" dirty="0" smtClean="0">
                <a:sym typeface="Wingdings" panose="05000000000000000000" pitchFamily="2" charset="2"/>
              </a:rPr>
              <a:t>고위 발열량을 사용한다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  <a:endParaRPr lang="ko-KR" altLang="en-US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676936"/>
              </p:ext>
            </p:extLst>
          </p:nvPr>
        </p:nvGraphicFramePr>
        <p:xfrm>
          <a:off x="2339752" y="2222475"/>
          <a:ext cx="379775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수식" r:id="rId3" imgW="2260440" imgH="685800" progId="Equation.3">
                  <p:embed/>
                </p:oleObj>
              </mc:Choice>
              <mc:Fallback>
                <p:oleObj name="수식" r:id="rId3" imgW="226044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2222475"/>
                        <a:ext cx="3797755" cy="1152128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201639"/>
              </p:ext>
            </p:extLst>
          </p:nvPr>
        </p:nvGraphicFramePr>
        <p:xfrm>
          <a:off x="3635896" y="4427329"/>
          <a:ext cx="1008112" cy="66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수식" r:id="rId5" imgW="711000" imgH="469800" progId="Equation.3">
                  <p:embed/>
                </p:oleObj>
              </mc:Choice>
              <mc:Fallback>
                <p:oleObj name="수식" r:id="rId5" imgW="71100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35896" y="4427329"/>
                        <a:ext cx="1008112" cy="666074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6621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13690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에너지 효율</a:t>
            </a:r>
            <a:r>
              <a:rPr lang="en-US" altLang="ko-KR" sz="2000" dirty="0" smtClean="0"/>
              <a:t>(</a:t>
            </a:r>
            <a:r>
              <a:rPr lang="en-US" altLang="ko-KR" sz="2000" dirty="0" smtClean="0">
                <a:latin typeface="Symbol" panose="05050102010706020507" pitchFamily="18" charset="2"/>
              </a:rPr>
              <a:t>h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계산함에 있어 투여한 에너지에 상대적인 효율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</a:t>
            </a:r>
            <a:r>
              <a:rPr lang="en-US" altLang="ko-KR" sz="2000" dirty="0" smtClean="0"/>
              <a:t>), </a:t>
            </a:r>
            <a:r>
              <a:rPr lang="ko-KR" altLang="en-US" sz="2000" dirty="0" smtClean="0"/>
              <a:t>넣어준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기질의 에너지에 상대적인 효율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S</a:t>
            </a:r>
            <a:r>
              <a:rPr lang="en-US" altLang="ko-KR" sz="2000" dirty="0" smtClean="0"/>
              <a:t>), </a:t>
            </a:r>
            <a:r>
              <a:rPr lang="ko-KR" altLang="en-US" sz="2000" dirty="0" smtClean="0"/>
              <a:t>투여한 에너지와 기질의 에너지를 모두 고려한 값에 상대적인 효율</a:t>
            </a:r>
            <a:r>
              <a:rPr lang="en-US" altLang="ko-KR" sz="2000" dirty="0" smtClean="0"/>
              <a:t>(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W+S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로 구분할 수 있다</a:t>
            </a:r>
            <a:r>
              <a:rPr lang="en-US" altLang="ko-KR" sz="2000" dirty="0" smtClean="0"/>
              <a:t>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일반적으로 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</a:t>
            </a:r>
            <a:r>
              <a:rPr lang="ko-KR" altLang="en-US" sz="2000" dirty="0" smtClean="0"/>
              <a:t>는 </a:t>
            </a:r>
            <a:r>
              <a:rPr lang="en-US" altLang="ko-KR" sz="2000" dirty="0" smtClean="0"/>
              <a:t>100%</a:t>
            </a:r>
            <a:r>
              <a:rPr lang="ko-KR" altLang="en-US" sz="2000" dirty="0" smtClean="0"/>
              <a:t>를 훨씬 초과한다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이는 </a:t>
            </a:r>
            <a:r>
              <a:rPr lang="en-US" altLang="ko-KR" sz="2000" dirty="0" smtClean="0"/>
              <a:t>MEC </a:t>
            </a:r>
            <a:r>
              <a:rPr lang="ko-KR" altLang="en-US" sz="2000" dirty="0" smtClean="0"/>
              <a:t>공정은 유기물에 포함된 에너지 함량과 이 유기물이 미생물에 의해 분해될 수 있기 때문에 얻어지는 수소가 함유한 에너지는 투여한 전기에너지보다 훨씬 크게 될 수 있다</a:t>
            </a:r>
            <a:r>
              <a:rPr lang="en-US" altLang="ko-KR" sz="2000" dirty="0" smtClean="0"/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반면 물의 전기분해에서는 이러한 과정이 없이 순수하게 전기에너지에 의해 물이 분해되므로 실제 에너지 효율은 </a:t>
            </a:r>
            <a:r>
              <a:rPr lang="en-US" altLang="ko-KR" sz="2000" dirty="0" smtClean="0"/>
              <a:t>50~70%</a:t>
            </a:r>
            <a:r>
              <a:rPr lang="ko-KR" altLang="en-US" sz="2000" dirty="0" smtClean="0"/>
              <a:t>에 불과하다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829875"/>
              </p:ext>
            </p:extLst>
          </p:nvPr>
        </p:nvGraphicFramePr>
        <p:xfrm>
          <a:off x="1915033" y="1977708"/>
          <a:ext cx="5241925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수식" r:id="rId3" imgW="3619440" imgH="965160" progId="Equation.3">
                  <p:embed/>
                </p:oleObj>
              </mc:Choice>
              <mc:Fallback>
                <p:oleObj name="수식" r:id="rId3" imgW="3619440" imgH="965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15033" y="1977708"/>
                        <a:ext cx="5241925" cy="1397000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8186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064896" cy="1015663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예제 </a:t>
            </a:r>
            <a:r>
              <a:rPr lang="en-US" altLang="ko-KR" sz="2000" dirty="0" smtClean="0"/>
              <a:t>8.2. (a) </a:t>
            </a:r>
            <a:r>
              <a:rPr lang="ko-KR" altLang="en-US" sz="2000" dirty="0" err="1" smtClean="0"/>
              <a:t>환원전극조에서</a:t>
            </a:r>
            <a:r>
              <a:rPr lang="ko-KR" altLang="en-US" sz="2000" dirty="0" smtClean="0"/>
              <a:t> 생산된 수소의 </a:t>
            </a:r>
            <a:r>
              <a:rPr lang="en-US" altLang="ko-KR" sz="2000" dirty="0" smtClean="0"/>
              <a:t>100%</a:t>
            </a:r>
            <a:r>
              <a:rPr lang="ko-KR" altLang="en-US" sz="2000" dirty="0" smtClean="0"/>
              <a:t>가 회수되는 경우 에너지 효율이 인가전압에 따라 달라지는 양상을 도식화하고 </a:t>
            </a:r>
            <a:r>
              <a:rPr lang="en-US" altLang="ko-KR" sz="2000" dirty="0" smtClean="0"/>
              <a:t>(b) </a:t>
            </a:r>
            <a:r>
              <a:rPr lang="ko-KR" altLang="en-US" sz="2000" dirty="0" smtClean="0"/>
              <a:t>공급된 에너지가 생산된 수소와 등가가 되는 지점을 계산하라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71814" y="1845343"/>
            <a:ext cx="799288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ko-KR" sz="2000" dirty="0" smtClean="0"/>
              <a:t>(a)</a:t>
            </a:r>
          </a:p>
          <a:p>
            <a:pPr>
              <a:spcAft>
                <a:spcPts val="600"/>
              </a:spcAft>
            </a:pPr>
            <a:endParaRPr lang="en-US" altLang="ko-KR" sz="2000" dirty="0"/>
          </a:p>
          <a:p>
            <a:pPr lvl="2">
              <a:spcAft>
                <a:spcPts val="600"/>
              </a:spcAft>
            </a:pPr>
            <a:r>
              <a:rPr lang="ko-KR" altLang="en-US" sz="2000" dirty="0" err="1" smtClean="0"/>
              <a:t>윗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식을 이용하여 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</a:t>
            </a:r>
            <a:r>
              <a:rPr lang="en-US" altLang="ko-KR" sz="2000" baseline="-25000" dirty="0" smtClean="0"/>
              <a:t> </a:t>
            </a:r>
            <a:r>
              <a:rPr lang="en-US" altLang="ko-KR" sz="2000" dirty="0" smtClean="0"/>
              <a:t>vs. E</a:t>
            </a:r>
            <a:r>
              <a:rPr lang="en-US" altLang="ko-KR" sz="2000" baseline="-25000" dirty="0" smtClean="0"/>
              <a:t>ps</a:t>
            </a:r>
            <a:r>
              <a:rPr lang="ko-KR" altLang="en-US" sz="2000" dirty="0" smtClean="0"/>
              <a:t>를 </a:t>
            </a:r>
            <a:r>
              <a:rPr lang="en-US" altLang="ko-KR" sz="2000" dirty="0" smtClean="0"/>
              <a:t>plot</a:t>
            </a:r>
            <a:r>
              <a:rPr lang="ko-KR" altLang="en-US" sz="2000" dirty="0" smtClean="0"/>
              <a:t>한다</a:t>
            </a:r>
            <a:r>
              <a:rPr lang="en-US" altLang="ko-KR" sz="2000" dirty="0" smtClean="0"/>
              <a:t>. </a:t>
            </a:r>
            <a:r>
              <a:rPr lang="en-US" altLang="ko-KR" sz="2000" dirty="0" err="1"/>
              <a:t>r</a:t>
            </a:r>
            <a:r>
              <a:rPr lang="en-US" altLang="ko-KR" sz="2000" baseline="-25000" dirty="0" err="1" smtClean="0"/>
              <a:t>cat</a:t>
            </a:r>
            <a:r>
              <a:rPr lang="en-US" altLang="ko-KR" sz="2000" dirty="0" smtClean="0"/>
              <a:t> = 1 </a:t>
            </a:r>
            <a:r>
              <a:rPr lang="en-US" altLang="ko-KR" sz="2000" dirty="0" smtClean="0">
                <a:sym typeface="Wingdings" panose="05000000000000000000" pitchFamily="2" charset="2"/>
              </a:rPr>
              <a:t> </a:t>
            </a:r>
            <a:r>
              <a:rPr lang="ko-KR" altLang="en-US" sz="2000" dirty="0" smtClean="0">
                <a:sym typeface="Wingdings" panose="05000000000000000000" pitchFamily="2" charset="2"/>
              </a:rPr>
              <a:t>교재 참조</a:t>
            </a:r>
            <a:endParaRPr lang="en-US" altLang="ko-KR" sz="2000" dirty="0" smtClean="0">
              <a:sym typeface="Wingdings" panose="05000000000000000000" pitchFamily="2" charset="2"/>
            </a:endParaRPr>
          </a:p>
          <a:p>
            <a:pPr marL="447675" indent="-447675">
              <a:spcAft>
                <a:spcPts val="600"/>
              </a:spcAft>
            </a:pPr>
            <a:r>
              <a:rPr lang="en-US" altLang="ko-KR" sz="2000" dirty="0" smtClean="0">
                <a:sym typeface="Wingdings" panose="05000000000000000000" pitchFamily="2" charset="2"/>
              </a:rPr>
              <a:t>(b) 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</a:t>
            </a:r>
            <a:r>
              <a:rPr lang="en-US" altLang="ko-KR" sz="2000" dirty="0" smtClean="0"/>
              <a:t> = 1</a:t>
            </a:r>
            <a:r>
              <a:rPr lang="ko-KR" altLang="en-US" sz="2000" dirty="0" smtClean="0"/>
              <a:t>일 때 </a:t>
            </a:r>
            <a:r>
              <a:rPr lang="en-US" altLang="ko-KR" sz="2000" dirty="0" smtClean="0"/>
              <a:t>E</a:t>
            </a:r>
            <a:r>
              <a:rPr lang="en-US" altLang="ko-KR" sz="2000" baseline="-25000" dirty="0" smtClean="0"/>
              <a:t>ps</a:t>
            </a:r>
            <a:r>
              <a:rPr lang="en-US" altLang="ko-KR" sz="2000" dirty="0" smtClean="0"/>
              <a:t> = 285.83/193 = 1.48 V.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이 전압보다 더 큰 전압을 인가하면 </a:t>
            </a:r>
            <a:r>
              <a:rPr lang="en-US" altLang="ko-KR" sz="2000" dirty="0" err="1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/>
              <a:t>W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&lt; 1</a:t>
            </a:r>
            <a:r>
              <a:rPr lang="ko-KR" altLang="en-US" sz="2000" dirty="0" smtClean="0"/>
              <a:t>이 되어 </a:t>
            </a:r>
            <a:r>
              <a:rPr lang="en-US" altLang="ko-KR" sz="2000" dirty="0" smtClean="0"/>
              <a:t>MEC</a:t>
            </a:r>
            <a:r>
              <a:rPr lang="ko-KR" altLang="en-US" sz="2000" dirty="0" smtClean="0"/>
              <a:t>의 장점이 사라진다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059845"/>
              </p:ext>
            </p:extLst>
          </p:nvPr>
        </p:nvGraphicFramePr>
        <p:xfrm>
          <a:off x="1475656" y="1700808"/>
          <a:ext cx="52419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수식" r:id="rId3" imgW="3619440" imgH="482400" progId="Equation.3">
                  <p:embed/>
                </p:oleObj>
              </mc:Choice>
              <mc:Fallback>
                <p:oleObj name="수식" r:id="rId3" imgW="361944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5656" y="1700808"/>
                        <a:ext cx="5241925" cy="6985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201481"/>
              </p:ext>
            </p:extLst>
          </p:nvPr>
        </p:nvGraphicFramePr>
        <p:xfrm>
          <a:off x="703337" y="4178910"/>
          <a:ext cx="1544637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수식" r:id="rId5" imgW="1066680" imgH="1193760" progId="Equation.3">
                  <p:embed/>
                </p:oleObj>
              </mc:Choice>
              <mc:Fallback>
                <p:oleObj name="수식" r:id="rId5" imgW="1066680" imgH="1193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3337" y="4178910"/>
                        <a:ext cx="1544637" cy="1728788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71800" y="4132407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dirty="0" smtClean="0">
                <a:latin typeface="Symbol" panose="05050102010706020507" pitchFamily="18" charset="2"/>
              </a:rPr>
              <a:t>D</a:t>
            </a:r>
            <a:r>
              <a:rPr lang="en-US" altLang="ko-KR" dirty="0" smtClean="0"/>
              <a:t>H</a:t>
            </a:r>
            <a:r>
              <a:rPr lang="en-US" altLang="ko-KR" baseline="-25000" dirty="0" smtClean="0"/>
              <a:t>S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기질의 </a:t>
            </a:r>
            <a:r>
              <a:rPr lang="ko-KR" altLang="en-US" dirty="0" err="1" smtClean="0"/>
              <a:t>연소열</a:t>
            </a:r>
            <a:endParaRPr lang="en-US" altLang="ko-KR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dirty="0" smtClean="0"/>
              <a:t>아세테이트의 경우</a:t>
            </a:r>
            <a:endParaRPr lang="en-US" altLang="ko-KR" dirty="0" smtClean="0"/>
          </a:p>
          <a:p>
            <a:pPr lvl="1">
              <a:spcAft>
                <a:spcPts val="600"/>
              </a:spcAft>
            </a:pPr>
            <a:r>
              <a:rPr lang="en-US" altLang="ko-KR" dirty="0" smtClean="0"/>
              <a:t>CH</a:t>
            </a:r>
            <a:r>
              <a:rPr lang="en-US" altLang="ko-KR" baseline="-25000" dirty="0" smtClean="0"/>
              <a:t>3</a:t>
            </a:r>
            <a:r>
              <a:rPr lang="en-US" altLang="ko-KR" dirty="0" smtClean="0"/>
              <a:t>COOH + 2O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 2CO</a:t>
            </a:r>
            <a:r>
              <a:rPr lang="en-US" altLang="ko-KR" baseline="-25000" dirty="0" smtClean="0">
                <a:sym typeface="Wingdings" panose="05000000000000000000" pitchFamily="2" charset="2"/>
              </a:rPr>
              <a:t>2</a:t>
            </a:r>
            <a:r>
              <a:rPr lang="en-US" altLang="ko-KR" dirty="0" smtClean="0">
                <a:sym typeface="Wingdings" panose="05000000000000000000" pitchFamily="2" charset="2"/>
              </a:rPr>
              <a:t> + 2H</a:t>
            </a:r>
            <a:r>
              <a:rPr lang="en-US" altLang="ko-KR" baseline="-25000" dirty="0" smtClean="0">
                <a:sym typeface="Wingdings" panose="05000000000000000000" pitchFamily="2" charset="2"/>
              </a:rPr>
              <a:t>2</a:t>
            </a:r>
            <a:r>
              <a:rPr lang="en-US" altLang="ko-KR" dirty="0" smtClean="0">
                <a:sym typeface="Wingdings" panose="05000000000000000000" pitchFamily="2" charset="2"/>
              </a:rPr>
              <a:t>O</a:t>
            </a:r>
          </a:p>
          <a:p>
            <a:pPr lvl="1">
              <a:spcAft>
                <a:spcPts val="600"/>
              </a:spcAft>
            </a:pPr>
            <a:r>
              <a:rPr lang="ko-KR" altLang="en-US" dirty="0" smtClean="0">
                <a:sym typeface="Wingdings" panose="05000000000000000000" pitchFamily="2" charset="2"/>
              </a:rPr>
              <a:t>각</a:t>
            </a:r>
            <a:r>
              <a:rPr lang="en-US" altLang="ko-KR" dirty="0" smtClean="0">
                <a:sym typeface="Wingdings" panose="05000000000000000000" pitchFamily="2" charset="2"/>
              </a:rPr>
              <a:t> </a:t>
            </a:r>
            <a:r>
              <a:rPr lang="ko-KR" altLang="en-US" dirty="0" smtClean="0">
                <a:sym typeface="Wingdings" panose="05000000000000000000" pitchFamily="2" charset="2"/>
              </a:rPr>
              <a:t>성분의 </a:t>
            </a:r>
            <a:r>
              <a:rPr lang="en-US" altLang="ko-KR" dirty="0" smtClean="0">
                <a:latin typeface="Symbol" panose="05050102010706020507" pitchFamily="18" charset="2"/>
              </a:rPr>
              <a:t>D</a:t>
            </a:r>
            <a:r>
              <a:rPr lang="en-US" altLang="ko-KR" dirty="0" smtClean="0"/>
              <a:t>H</a:t>
            </a:r>
            <a:r>
              <a:rPr lang="ko-KR" altLang="en-US" dirty="0" smtClean="0"/>
              <a:t>로부터 위 반응의 </a:t>
            </a:r>
            <a:r>
              <a:rPr lang="en-US" altLang="ko-KR" dirty="0" smtClean="0">
                <a:latin typeface="Symbol" panose="05050102010706020507" pitchFamily="18" charset="2"/>
              </a:rPr>
              <a:t>D</a:t>
            </a:r>
            <a:r>
              <a:rPr lang="en-US" altLang="ko-KR" dirty="0" smtClean="0"/>
              <a:t>H</a:t>
            </a:r>
            <a:r>
              <a:rPr lang="en-US" altLang="ko-KR" baseline="-25000" dirty="0" smtClean="0"/>
              <a:t>S</a:t>
            </a:r>
            <a:r>
              <a:rPr lang="ko-KR" altLang="en-US" dirty="0" smtClean="0"/>
              <a:t>를 구할 수 있다</a:t>
            </a:r>
            <a:endParaRPr lang="en-US" altLang="ko-KR" dirty="0" smtClean="0"/>
          </a:p>
          <a:p>
            <a:pPr lvl="1">
              <a:spcAft>
                <a:spcPts val="600"/>
              </a:spcAft>
            </a:pPr>
            <a:r>
              <a:rPr lang="en-US" altLang="ko-KR" dirty="0" smtClean="0">
                <a:latin typeface="Symbol" panose="05050102010706020507" pitchFamily="18" charset="2"/>
              </a:rPr>
              <a:t>D</a:t>
            </a:r>
            <a:r>
              <a:rPr lang="en-US" altLang="ko-KR" dirty="0" smtClean="0"/>
              <a:t>H</a:t>
            </a:r>
            <a:r>
              <a:rPr lang="en-US" altLang="ko-KR" baseline="-25000" dirty="0" smtClean="0"/>
              <a:t>S</a:t>
            </a:r>
            <a:r>
              <a:rPr lang="en-US" altLang="ko-KR" baseline="30000" dirty="0" smtClean="0"/>
              <a:t> </a:t>
            </a:r>
            <a:r>
              <a:rPr lang="en-US" altLang="ko-KR" dirty="0" smtClean="0"/>
              <a:t>= {2(-393.51)+2(-285.83)}-{-488.40-0} = -870.28 kJ/</a:t>
            </a:r>
            <a:r>
              <a:rPr lang="en-US" altLang="ko-KR" dirty="0" err="1" smtClean="0"/>
              <a:t>mol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78416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476672"/>
            <a:ext cx="813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W+S</a:t>
            </a:r>
            <a:r>
              <a:rPr lang="ko-KR" altLang="en-US" sz="2000" dirty="0" smtClean="0"/>
              <a:t>를 구하는 또 다른 방법</a:t>
            </a:r>
            <a:endParaRPr lang="en-US" altLang="ko-K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위 식을 </a:t>
            </a:r>
            <a:r>
              <a:rPr lang="en-US" altLang="ko-KR" sz="2000" dirty="0" err="1" smtClean="0">
                <a:latin typeface="Symbol" panose="05050102010706020507" pitchFamily="18" charset="2"/>
              </a:rPr>
              <a:t>h</a:t>
            </a:r>
            <a:r>
              <a:rPr lang="en-US" altLang="ko-KR" sz="2000" baseline="-25000" dirty="0" err="1" smtClean="0"/>
              <a:t>W+S</a:t>
            </a:r>
            <a:r>
              <a:rPr lang="ko-KR" altLang="en-US" sz="2000" dirty="0" smtClean="0"/>
              <a:t>에 대입하면</a:t>
            </a:r>
            <a:endParaRPr lang="ko-KR" altLang="en-US" sz="2000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524061"/>
              </p:ext>
            </p:extLst>
          </p:nvPr>
        </p:nvGraphicFramePr>
        <p:xfrm>
          <a:off x="1331640" y="1053830"/>
          <a:ext cx="1368153" cy="784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수식" r:id="rId3" imgW="863280" imgH="495000" progId="Equation.3">
                  <p:embed/>
                </p:oleObj>
              </mc:Choice>
              <mc:Fallback>
                <p:oleObj name="수식" r:id="rId3" imgW="863280" imgH="495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640" y="1053830"/>
                        <a:ext cx="1368153" cy="784676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484215"/>
              </p:ext>
            </p:extLst>
          </p:nvPr>
        </p:nvGraphicFramePr>
        <p:xfrm>
          <a:off x="1366731" y="2540384"/>
          <a:ext cx="30384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수식" r:id="rId5" imgW="1917360" imgH="571320" progId="Equation.3">
                  <p:embed/>
                </p:oleObj>
              </mc:Choice>
              <mc:Fallback>
                <p:oleObj name="수식" r:id="rId5" imgW="1917360" imgH="571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66731" y="2540384"/>
                        <a:ext cx="3038475" cy="904875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2" y="3789040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공정의 효율을 조사하는 또 다른 방법</a:t>
            </a:r>
            <a:endParaRPr lang="ko-KR" altLang="en-US" sz="2000" dirty="0"/>
          </a:p>
        </p:txBody>
      </p:sp>
      <p:graphicFrame>
        <p:nvGraphicFramePr>
          <p:cNvPr id="7" name="개체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011314"/>
              </p:ext>
            </p:extLst>
          </p:nvPr>
        </p:nvGraphicFramePr>
        <p:xfrm>
          <a:off x="1400175" y="4437063"/>
          <a:ext cx="2406650" cy="149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수식" r:id="rId7" imgW="1473120" imgH="914400" progId="Equation.3">
                  <p:embed/>
                </p:oleObj>
              </mc:Choice>
              <mc:Fallback>
                <p:oleObj name="수식" r:id="rId7" imgW="147312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00175" y="4437063"/>
                        <a:ext cx="2406650" cy="1493837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3968" y="4583816"/>
            <a:ext cx="42712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ko-KR" dirty="0" err="1" smtClean="0"/>
              <a:t>e</a:t>
            </a:r>
            <a:r>
              <a:rPr lang="en-US" altLang="ko-KR" baseline="-25000" dirty="0" err="1" smtClean="0"/>
              <a:t>in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전기로 공급되는 에너지가 전체 에너지에서 차지하는 분율</a:t>
            </a:r>
            <a:endParaRPr lang="en-US" altLang="ko-KR" dirty="0" smtClean="0"/>
          </a:p>
          <a:p>
            <a:pPr>
              <a:spcAft>
                <a:spcPts val="600"/>
              </a:spcAft>
            </a:pPr>
            <a:r>
              <a:rPr lang="en-US" altLang="ko-KR" dirty="0" err="1" smtClean="0"/>
              <a:t>e</a:t>
            </a:r>
            <a:r>
              <a:rPr lang="en-US" altLang="ko-KR" baseline="-25000" dirty="0" err="1" smtClean="0"/>
              <a:t>S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기질로 </a:t>
            </a:r>
            <a:r>
              <a:rPr lang="ko-KR" altLang="en-US" dirty="0"/>
              <a:t>공급되는 에너지가 전체 에너지에서 차지하는 </a:t>
            </a:r>
            <a:r>
              <a:rPr lang="ko-KR" altLang="en-US" dirty="0" smtClean="0"/>
              <a:t>분율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2024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6. </a:t>
            </a:r>
            <a:r>
              <a:rPr lang="ko-KR" altLang="en-US" dirty="0" smtClean="0">
                <a:solidFill>
                  <a:srgbClr val="FF0000"/>
                </a:solidFill>
              </a:rPr>
              <a:t>수소생산 속도 </a:t>
            </a:r>
            <a:r>
              <a:rPr lang="en-US" altLang="ko-KR" dirty="0" smtClean="0">
                <a:solidFill>
                  <a:srgbClr val="FF0000"/>
                </a:solidFill>
              </a:rPr>
              <a:t>Q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H2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764704"/>
            <a:ext cx="799288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일반적으로 </a:t>
            </a:r>
            <a:r>
              <a:rPr lang="en-US" altLang="ko-KR" sz="2000" dirty="0" smtClean="0"/>
              <a:t>MEC</a:t>
            </a:r>
            <a:r>
              <a:rPr lang="ko-KR" altLang="en-US" sz="2000" dirty="0" smtClean="0"/>
              <a:t>의 성능을 수소생산 속도로 나타낸다</a:t>
            </a:r>
            <a:r>
              <a:rPr lang="en-US" altLang="ko-KR" sz="2000" dirty="0" smtClean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Q</a:t>
            </a:r>
            <a:r>
              <a:rPr lang="en-US" altLang="ko-KR" sz="2000" baseline="-25000" dirty="0" smtClean="0"/>
              <a:t>H2</a:t>
            </a:r>
            <a:r>
              <a:rPr lang="ko-KR" altLang="en-US" sz="2000" dirty="0" smtClean="0"/>
              <a:t>는 반응기의 단위 부피</a:t>
            </a:r>
            <a:r>
              <a:rPr lang="en-US" altLang="ko-KR" sz="2000" dirty="0" smtClean="0"/>
              <a:t>(m</a:t>
            </a:r>
            <a:r>
              <a:rPr lang="en-US" altLang="ko-KR" sz="2000" baseline="30000" dirty="0" smtClean="0"/>
              <a:t>3</a:t>
            </a:r>
            <a:r>
              <a:rPr lang="en-US" altLang="ko-KR" sz="2000" dirty="0" smtClean="0"/>
              <a:t>), </a:t>
            </a:r>
            <a:r>
              <a:rPr lang="ko-KR" altLang="en-US" sz="2000" dirty="0" smtClean="0"/>
              <a:t>단위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(d) </a:t>
            </a:r>
            <a:r>
              <a:rPr lang="ko-KR" altLang="en-US" sz="2000" dirty="0" smtClean="0"/>
              <a:t>당 수소의 생산량</a:t>
            </a:r>
            <a:r>
              <a:rPr lang="en-US" altLang="ko-KR" sz="2000" dirty="0" smtClean="0"/>
              <a:t>(m</a:t>
            </a:r>
            <a:r>
              <a:rPr lang="en-US" altLang="ko-KR" sz="2000" baseline="30000" dirty="0" smtClean="0"/>
              <a:t>3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으로 표시한다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041667"/>
              </p:ext>
            </p:extLst>
          </p:nvPr>
        </p:nvGraphicFramePr>
        <p:xfrm>
          <a:off x="1425618" y="2132856"/>
          <a:ext cx="6364771" cy="1508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수식" r:id="rId3" imgW="4178160" imgH="990360" progId="Equation.3">
                  <p:embed/>
                </p:oleObj>
              </mc:Choice>
              <mc:Fallback>
                <p:oleObj name="수식" r:id="rId3" imgW="4178160" imgH="990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5618" y="2132856"/>
                        <a:ext cx="6364771" cy="1508973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717032"/>
            <a:ext cx="4320480" cy="295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0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8280920" cy="923330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예제 </a:t>
            </a:r>
            <a:r>
              <a:rPr lang="en-US" altLang="ko-KR" dirty="0" smtClean="0"/>
              <a:t>8.3 </a:t>
            </a:r>
            <a:r>
              <a:rPr lang="ko-KR" altLang="en-US" dirty="0" smtClean="0"/>
              <a:t>아세테이트를 기질로 사용한 </a:t>
            </a:r>
            <a:r>
              <a:rPr lang="en-US" altLang="ko-KR" dirty="0" smtClean="0"/>
              <a:t>MEC. n</a:t>
            </a:r>
            <a:r>
              <a:rPr lang="en-US" altLang="ko-KR" baseline="-25000" dirty="0" smtClean="0"/>
              <a:t>H2</a:t>
            </a:r>
            <a:r>
              <a:rPr lang="en-US" altLang="ko-KR" dirty="0" smtClean="0"/>
              <a:t> = 0.34 </a:t>
            </a:r>
            <a:r>
              <a:rPr lang="en-US" altLang="ko-KR" dirty="0" err="1" smtClean="0"/>
              <a:t>mmol</a:t>
            </a:r>
            <a:r>
              <a:rPr lang="en-US" altLang="ko-KR" dirty="0" smtClean="0"/>
              <a:t>, C</a:t>
            </a:r>
            <a:r>
              <a:rPr lang="en-US" altLang="ko-KR" baseline="-25000" dirty="0" smtClean="0"/>
              <a:t>E</a:t>
            </a:r>
            <a:r>
              <a:rPr lang="en-US" altLang="ko-KR" dirty="0" smtClean="0"/>
              <a:t> = 0.875, </a:t>
            </a:r>
            <a:r>
              <a:rPr lang="en-US" altLang="ko-KR" dirty="0" err="1" smtClean="0"/>
              <a:t>r</a:t>
            </a:r>
            <a:r>
              <a:rPr lang="en-US" altLang="ko-KR" baseline="-25000" dirty="0" err="1" smtClean="0"/>
              <a:t>cat</a:t>
            </a:r>
            <a:r>
              <a:rPr lang="en-US" altLang="ko-KR" dirty="0" smtClean="0"/>
              <a:t> = 1.0, W</a:t>
            </a:r>
            <a:r>
              <a:rPr lang="en-US" altLang="ko-KR" baseline="-25000" dirty="0" smtClean="0"/>
              <a:t>in</a:t>
            </a:r>
            <a:r>
              <a:rPr lang="en-US" altLang="ko-KR" dirty="0" smtClean="0"/>
              <a:t> = 0.037 kJ, I</a:t>
            </a:r>
            <a:r>
              <a:rPr lang="en-US" altLang="ko-KR" baseline="-25000" dirty="0" smtClean="0"/>
              <a:t>v</a:t>
            </a:r>
            <a:r>
              <a:rPr lang="en-US" altLang="ko-KR" dirty="0" smtClean="0"/>
              <a:t> = 99 A/m</a:t>
            </a:r>
            <a:r>
              <a:rPr lang="en-US" altLang="ko-KR" baseline="30000" dirty="0" smtClean="0"/>
              <a:t>3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(a) </a:t>
            </a:r>
            <a:r>
              <a:rPr lang="ko-KR" altLang="en-US" dirty="0" smtClean="0"/>
              <a:t>에너지</a:t>
            </a:r>
            <a:r>
              <a:rPr lang="en-US" altLang="ko-KR" dirty="0" smtClean="0"/>
              <a:t> </a:t>
            </a:r>
            <a:r>
              <a:rPr lang="ko-KR" altLang="en-US" dirty="0" smtClean="0"/>
              <a:t>회수율과 </a:t>
            </a:r>
            <a:r>
              <a:rPr lang="en-US" altLang="ko-KR" dirty="0" smtClean="0"/>
              <a:t>(b) </a:t>
            </a:r>
            <a:r>
              <a:rPr lang="ko-KR" altLang="en-US" dirty="0" smtClean="0"/>
              <a:t>수소생산 속도를 구하라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412776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lphaLcParenBoth"/>
            </a:pPr>
            <a:r>
              <a:rPr lang="en-US" altLang="ko-KR" sz="2000" dirty="0" smtClean="0"/>
              <a:t>Overall hydrogen recovery, r</a:t>
            </a:r>
            <a:r>
              <a:rPr lang="en-US" altLang="ko-KR" sz="2000" baseline="-25000" dirty="0" smtClean="0"/>
              <a:t>H2</a:t>
            </a:r>
            <a:endParaRPr lang="en-US" altLang="ko-KR" sz="2000" dirty="0" smtClean="0"/>
          </a:p>
          <a:p>
            <a:pPr lvl="1">
              <a:spcAft>
                <a:spcPts val="600"/>
              </a:spcAft>
            </a:pPr>
            <a:r>
              <a:rPr lang="en-US" altLang="ko-KR" sz="2000" dirty="0" smtClean="0"/>
              <a:t>r</a:t>
            </a:r>
            <a:r>
              <a:rPr lang="en-US" altLang="ko-KR" sz="2000" baseline="-25000" dirty="0" smtClean="0"/>
              <a:t>H2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= </a:t>
            </a:r>
            <a:r>
              <a:rPr lang="en-US" altLang="ko-KR" sz="2000" dirty="0" err="1" smtClean="0"/>
              <a:t>C</a:t>
            </a:r>
            <a:r>
              <a:rPr lang="en-US" altLang="ko-KR" sz="2000" baseline="-25000" dirty="0" err="1" smtClean="0"/>
              <a:t>E</a:t>
            </a:r>
            <a:r>
              <a:rPr lang="en-US" altLang="ko-KR" sz="2000" dirty="0" err="1" smtClean="0"/>
              <a:t>r</a:t>
            </a:r>
            <a:r>
              <a:rPr lang="en-US" altLang="ko-KR" sz="2000" baseline="-25000" dirty="0" err="1" smtClean="0"/>
              <a:t>cat</a:t>
            </a:r>
            <a:r>
              <a:rPr lang="en-US" altLang="ko-KR" sz="2000" dirty="0" smtClean="0"/>
              <a:t> = (0.875)(1) = 0.875</a:t>
            </a:r>
          </a:p>
          <a:p>
            <a:pPr lvl="1">
              <a:spcAft>
                <a:spcPts val="600"/>
              </a:spcAft>
            </a:pPr>
            <a:r>
              <a:rPr lang="en-US" altLang="ko-KR" sz="2000" dirty="0" smtClean="0"/>
              <a:t>b</a:t>
            </a:r>
            <a:r>
              <a:rPr lang="en-US" altLang="ko-KR" sz="2000" baseline="-25000" dirty="0" smtClean="0"/>
              <a:t>H2/S</a:t>
            </a:r>
            <a:r>
              <a:rPr lang="en-US" altLang="ko-KR" sz="2000" dirty="0" smtClean="0"/>
              <a:t> = 4</a:t>
            </a:r>
          </a:p>
          <a:p>
            <a:pPr lvl="1">
              <a:spcAft>
                <a:spcPts val="600"/>
              </a:spcAft>
            </a:pPr>
            <a:r>
              <a:rPr lang="en-US" altLang="ko-KR" sz="2000" dirty="0" smtClean="0"/>
              <a:t>W</a:t>
            </a:r>
            <a:r>
              <a:rPr lang="en-US" altLang="ko-KR" sz="2000" baseline="-25000" dirty="0" smtClean="0"/>
              <a:t>H2</a:t>
            </a:r>
            <a:r>
              <a:rPr lang="en-US" altLang="ko-KR" sz="2000" dirty="0" smtClean="0"/>
              <a:t> = 285.83 kJ/</a:t>
            </a:r>
            <a:r>
              <a:rPr lang="en-US" altLang="ko-KR" sz="2000" dirty="0" err="1" smtClean="0"/>
              <a:t>mol</a:t>
            </a:r>
            <a:endParaRPr lang="en-US" altLang="ko-KR" sz="2000" dirty="0" smtClean="0"/>
          </a:p>
          <a:p>
            <a:pPr lvl="1">
              <a:spcAft>
                <a:spcPts val="600"/>
              </a:spcAft>
            </a:pPr>
            <a:r>
              <a:rPr lang="en-US" altLang="ko-KR" sz="2000" dirty="0" smtClean="0"/>
              <a:t>W</a:t>
            </a:r>
            <a:r>
              <a:rPr lang="en-US" altLang="ko-KR" sz="2000" baseline="-25000" dirty="0"/>
              <a:t>S</a:t>
            </a:r>
            <a:r>
              <a:rPr lang="en-US" altLang="ko-KR" sz="2000" dirty="0" smtClean="0"/>
              <a:t> </a:t>
            </a:r>
            <a:r>
              <a:rPr lang="en-US" altLang="ko-KR" sz="2000" dirty="0"/>
              <a:t>= </a:t>
            </a:r>
            <a:r>
              <a:rPr lang="en-US" altLang="ko-KR" sz="2000" dirty="0" smtClean="0"/>
              <a:t>870.28 kJ/</a:t>
            </a:r>
            <a:r>
              <a:rPr lang="en-US" altLang="ko-KR" sz="2000" dirty="0" err="1" smtClean="0"/>
              <a:t>mol</a:t>
            </a:r>
            <a:endParaRPr lang="ko-KR" altLang="en-US" sz="2000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426097"/>
              </p:ext>
            </p:extLst>
          </p:nvPr>
        </p:nvGraphicFramePr>
        <p:xfrm>
          <a:off x="4508500" y="3321050"/>
          <a:ext cx="12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수식" r:id="rId3" imgW="126720" imgH="215640" progId="Equation.3">
                  <p:embed/>
                </p:oleObj>
              </mc:Choice>
              <mc:Fallback>
                <p:oleObj name="수식" r:id="rId3" imgW="1267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08500" y="3321050"/>
                        <a:ext cx="1270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993174"/>
              </p:ext>
            </p:extLst>
          </p:nvPr>
        </p:nvGraphicFramePr>
        <p:xfrm>
          <a:off x="1043608" y="3455166"/>
          <a:ext cx="603250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수식" r:id="rId5" imgW="4165560" imgH="939600" progId="Equation.3">
                  <p:embed/>
                </p:oleObj>
              </mc:Choice>
              <mc:Fallback>
                <p:oleObj name="수식" r:id="rId5" imgW="416556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3455166"/>
                        <a:ext cx="6032500" cy="136048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096125"/>
              </p:ext>
            </p:extLst>
          </p:nvPr>
        </p:nvGraphicFramePr>
        <p:xfrm>
          <a:off x="1033466" y="4807604"/>
          <a:ext cx="76263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수식" r:id="rId7" imgW="4813200" imgH="571320" progId="Equation.3">
                  <p:embed/>
                </p:oleObj>
              </mc:Choice>
              <mc:Fallback>
                <p:oleObj name="수식" r:id="rId7" imgW="4813200" imgH="571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33466" y="4807604"/>
                        <a:ext cx="7626350" cy="9048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7544" y="5527813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(b)</a:t>
            </a:r>
            <a:endParaRPr lang="ko-KR" altLang="en-US" dirty="0"/>
          </a:p>
        </p:txBody>
      </p:sp>
      <p:graphicFrame>
        <p:nvGraphicFramePr>
          <p:cNvPr id="8" name="개체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214228"/>
              </p:ext>
            </p:extLst>
          </p:nvPr>
        </p:nvGraphicFramePr>
        <p:xfrm>
          <a:off x="539552" y="5904776"/>
          <a:ext cx="83200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수식" r:id="rId9" imgW="5460840" imgH="482400" progId="Equation.3">
                  <p:embed/>
                </p:oleObj>
              </mc:Choice>
              <mc:Fallback>
                <p:oleObj name="수식" r:id="rId9" imgW="546084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552" y="5904776"/>
                        <a:ext cx="8320088" cy="7334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4192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7" y="116632"/>
            <a:ext cx="5328592" cy="28949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36987" y="2842262"/>
            <a:ext cx="36070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Environ. Sci. Technol. 2008, 42, 8630.</a:t>
            </a:r>
            <a:endParaRPr lang="ko-KR" altLang="en-US" sz="16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105711"/>
            <a:ext cx="5832649" cy="3599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59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Report on the Hydrogen Economy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611560" y="1988840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/>
              <a:t>http://www.globalbioenergy.org/uploads/media/0601_UNEP_-_The_hydrogen_economy.pdf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3140968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Read this non-technical monograph on the hydrogen economy and summarize it – 10-page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Due April 28.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3812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MFC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MEC</a:t>
            </a:r>
            <a:r>
              <a:rPr lang="ko-KR" altLang="en-US" dirty="0" smtClean="0"/>
              <a:t>의 차이</a:t>
            </a: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475049"/>
              </p:ext>
            </p:extLst>
          </p:nvPr>
        </p:nvGraphicFramePr>
        <p:xfrm>
          <a:off x="1547663" y="4670846"/>
          <a:ext cx="676098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196"/>
                <a:gridCol w="1352196"/>
                <a:gridCol w="1352196"/>
                <a:gridCol w="1272005"/>
                <a:gridCol w="1432387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Type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Product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altLang="ko-KR" dirty="0" smtClean="0"/>
                        <a:t>G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Energy</a:t>
                      </a:r>
                      <a:r>
                        <a:rPr lang="en-US" altLang="ko-KR" baseline="0" dirty="0" smtClean="0"/>
                        <a:t> source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Condition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MFC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Electricity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&lt; 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No need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(An)aerobic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MEC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Hydrogen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&gt; 0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Needed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Anaerobic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6" name="그룹 10"/>
          <p:cNvGrpSpPr>
            <a:grpSpLocks/>
          </p:cNvGrpSpPr>
          <p:nvPr/>
        </p:nvGrpSpPr>
        <p:grpSpPr bwMode="auto">
          <a:xfrm>
            <a:off x="611176" y="1577567"/>
            <a:ext cx="3649588" cy="2578596"/>
            <a:chOff x="1214414" y="1500174"/>
            <a:chExt cx="6858048" cy="4828337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3926" y="1500174"/>
              <a:ext cx="6728536" cy="48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" name="직선 화살표 연결선 7"/>
            <p:cNvCxnSpPr/>
            <p:nvPr/>
          </p:nvCxnSpPr>
          <p:spPr>
            <a:xfrm>
              <a:off x="1277605" y="3362677"/>
              <a:ext cx="791742" cy="20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화살표 연결선 8"/>
            <p:cNvCxnSpPr/>
            <p:nvPr/>
          </p:nvCxnSpPr>
          <p:spPr>
            <a:xfrm rot="10800000" flipV="1">
              <a:off x="1214414" y="5927668"/>
              <a:ext cx="856792" cy="202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4931513" y="3097472"/>
              <a:ext cx="263914" cy="267633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5864505" y="3087351"/>
              <a:ext cx="263914" cy="267836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ko-KR" altLang="en-US"/>
            </a:p>
          </p:txBody>
        </p:sp>
      </p:grpSp>
      <p:grpSp>
        <p:nvGrpSpPr>
          <p:cNvPr id="12" name="그룹 14"/>
          <p:cNvGrpSpPr>
            <a:grpSpLocks/>
          </p:cNvGrpSpPr>
          <p:nvPr/>
        </p:nvGrpSpPr>
        <p:grpSpPr bwMode="auto">
          <a:xfrm>
            <a:off x="4638892" y="1484784"/>
            <a:ext cx="4221658" cy="2598539"/>
            <a:chOff x="928662" y="214290"/>
            <a:chExt cx="7643866" cy="5307856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662" y="214290"/>
              <a:ext cx="7643866" cy="5307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4" name="직선 화살표 연결선 13"/>
            <p:cNvCxnSpPr/>
            <p:nvPr/>
          </p:nvCxnSpPr>
          <p:spPr>
            <a:xfrm>
              <a:off x="1000944" y="2357441"/>
              <a:ext cx="825826" cy="19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화살표 연결선 14"/>
            <p:cNvCxnSpPr/>
            <p:nvPr/>
          </p:nvCxnSpPr>
          <p:spPr>
            <a:xfrm>
              <a:off x="7573223" y="2357441"/>
              <a:ext cx="825827" cy="19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직사각형 15"/>
            <p:cNvSpPr/>
            <p:nvPr/>
          </p:nvSpPr>
          <p:spPr>
            <a:xfrm>
              <a:off x="5028882" y="2049627"/>
              <a:ext cx="323464" cy="295693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6091433" y="2045779"/>
              <a:ext cx="294551" cy="29954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ko-KR" altLang="en-US"/>
            </a:p>
          </p:txBody>
        </p:sp>
        <p:cxnSp>
          <p:nvCxnSpPr>
            <p:cNvPr id="18" name="직선 화살표 연결선 17"/>
            <p:cNvCxnSpPr/>
            <p:nvPr/>
          </p:nvCxnSpPr>
          <p:spPr>
            <a:xfrm rot="10800000">
              <a:off x="973838" y="5195094"/>
              <a:ext cx="73005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2001942" y="4185167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MFC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574641" y="4199670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MEC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439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881063"/>
            <a:ext cx="824865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457200" y="5368925"/>
            <a:ext cx="914400" cy="58896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ko-KR" altLang="en-US"/>
          </a:p>
        </p:txBody>
      </p:sp>
      <p:sp>
        <p:nvSpPr>
          <p:cNvPr id="44036" name="TextBox 5"/>
          <p:cNvSpPr txBox="1">
            <a:spLocks noChangeArrowheads="1"/>
          </p:cNvSpPr>
          <p:nvPr/>
        </p:nvSpPr>
        <p:spPr bwMode="auto">
          <a:xfrm>
            <a:off x="2209800" y="228600"/>
            <a:ext cx="523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sz="2400">
                <a:latin typeface="Arial" panose="020B0604020202020204" pitchFamily="34" charset="0"/>
              </a:rPr>
              <a:t>Fermentation barrier to H</a:t>
            </a:r>
            <a:r>
              <a:rPr lang="en-US" altLang="ko-KR" sz="2400" baseline="-25000">
                <a:latin typeface="Arial" panose="020B0604020202020204" pitchFamily="34" charset="0"/>
              </a:rPr>
              <a:t>2 </a:t>
            </a:r>
            <a:r>
              <a:rPr lang="en-US" altLang="ko-KR" sz="2400">
                <a:latin typeface="Arial" panose="020B0604020202020204" pitchFamily="34" charset="0"/>
              </a:rPr>
              <a:t>production</a:t>
            </a:r>
            <a:endParaRPr lang="ko-KR" alt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83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MEC</a:t>
            </a:r>
            <a:r>
              <a:rPr lang="ko-KR" altLang="en-US" dirty="0" smtClean="0"/>
              <a:t>의 열역학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417638"/>
            <a:ext cx="828092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Hydrogen production from acetate oxidation</a:t>
            </a:r>
          </a:p>
          <a:p>
            <a:pPr lvl="1">
              <a:spcAft>
                <a:spcPts val="1200"/>
              </a:spcAft>
            </a:pPr>
            <a:r>
              <a:rPr lang="en-US" altLang="ko-KR" sz="2400" dirty="0" smtClean="0"/>
              <a:t>CH</a:t>
            </a:r>
            <a:r>
              <a:rPr lang="en-US" altLang="ko-KR" sz="2400" baseline="-25000" dirty="0" smtClean="0"/>
              <a:t>3</a:t>
            </a:r>
            <a:r>
              <a:rPr lang="en-US" altLang="ko-KR" sz="2400" dirty="0" smtClean="0"/>
              <a:t>COO</a:t>
            </a:r>
            <a:r>
              <a:rPr lang="en-US" altLang="ko-KR" sz="2400" baseline="30000" dirty="0" smtClean="0"/>
              <a:t>-</a:t>
            </a:r>
            <a:r>
              <a:rPr lang="en-US" altLang="ko-KR" sz="2400" dirty="0" smtClean="0"/>
              <a:t> + 4H</a:t>
            </a:r>
            <a:r>
              <a:rPr lang="en-US" altLang="ko-KR" sz="2400" baseline="-25000" dirty="0" smtClean="0"/>
              <a:t>2</a:t>
            </a:r>
            <a:r>
              <a:rPr lang="en-US" altLang="ko-KR" sz="2400" dirty="0" smtClean="0"/>
              <a:t>O </a:t>
            </a:r>
            <a:r>
              <a:rPr lang="en-US" altLang="ko-KR" sz="2400" dirty="0" smtClean="0">
                <a:sym typeface="Wingdings" panose="05000000000000000000" pitchFamily="2" charset="2"/>
              </a:rPr>
              <a:t> 2HCO</a:t>
            </a:r>
            <a:r>
              <a:rPr lang="en-US" altLang="ko-KR" sz="2400" baseline="-25000" dirty="0" smtClean="0">
                <a:sym typeface="Wingdings" panose="05000000000000000000" pitchFamily="2" charset="2"/>
              </a:rPr>
              <a:t>3</a:t>
            </a:r>
            <a:r>
              <a:rPr lang="en-US" altLang="ko-KR" sz="2400" baseline="30000" dirty="0" smtClean="0">
                <a:sym typeface="Wingdings" panose="05000000000000000000" pitchFamily="2" charset="2"/>
              </a:rPr>
              <a:t>-</a:t>
            </a:r>
            <a:r>
              <a:rPr lang="en-US" altLang="ko-KR" sz="2400" dirty="0" smtClean="0">
                <a:sym typeface="Wingdings" panose="05000000000000000000" pitchFamily="2" charset="2"/>
              </a:rPr>
              <a:t> + H</a:t>
            </a:r>
            <a:r>
              <a:rPr lang="en-US" altLang="ko-KR" sz="2400" baseline="30000" dirty="0" smtClean="0">
                <a:sym typeface="Wingdings" panose="05000000000000000000" pitchFamily="2" charset="2"/>
              </a:rPr>
              <a:t>+</a:t>
            </a:r>
            <a:r>
              <a:rPr lang="en-US" altLang="ko-KR" sz="2400" dirty="0" smtClean="0">
                <a:sym typeface="Wingdings" panose="05000000000000000000" pitchFamily="2" charset="2"/>
              </a:rPr>
              <a:t> + 4H</a:t>
            </a:r>
            <a:r>
              <a:rPr lang="en-US" altLang="ko-KR" sz="2400" baseline="-25000" dirty="0" smtClean="0">
                <a:sym typeface="Wingdings" panose="05000000000000000000" pitchFamily="2" charset="2"/>
              </a:rPr>
              <a:t>2</a:t>
            </a:r>
          </a:p>
          <a:p>
            <a:pPr lvl="1">
              <a:spcAft>
                <a:spcPts val="1200"/>
              </a:spcAft>
            </a:pPr>
            <a:r>
              <a:rPr lang="en-US" altLang="ko-KR" sz="2400" dirty="0" smtClean="0">
                <a:sym typeface="Wingdings" panose="05000000000000000000" pitchFamily="2" charset="2"/>
              </a:rPr>
              <a:t>At T = 25</a:t>
            </a:r>
            <a:r>
              <a:rPr lang="en-US" altLang="ko-KR" sz="2400" baseline="30000" dirty="0" smtClean="0">
                <a:sym typeface="Wingdings" panose="05000000000000000000" pitchFamily="2" charset="2"/>
              </a:rPr>
              <a:t>0</a:t>
            </a:r>
            <a:r>
              <a:rPr lang="en-US" altLang="ko-KR" sz="2400" dirty="0" smtClean="0">
                <a:sym typeface="Wingdings" panose="05000000000000000000" pitchFamily="2" charset="2"/>
              </a:rPr>
              <a:t>C, p = 1 bar, pH = 7, </a:t>
            </a:r>
            <a:r>
              <a:rPr lang="en-US" altLang="ko-KR" sz="2400" dirty="0">
                <a:latin typeface="Symbol" panose="05050102010706020507" pitchFamily="18" charset="2"/>
              </a:rPr>
              <a:t>D</a:t>
            </a:r>
            <a:r>
              <a:rPr lang="en-US" altLang="ko-KR" sz="2400" dirty="0" smtClean="0">
                <a:sym typeface="Wingdings" panose="05000000000000000000" pitchFamily="2" charset="2"/>
              </a:rPr>
              <a:t>G</a:t>
            </a:r>
            <a:r>
              <a:rPr lang="en-US" altLang="ko-KR" sz="2400" baseline="30000" dirty="0" smtClean="0">
                <a:sym typeface="Wingdings" panose="05000000000000000000" pitchFamily="2" charset="2"/>
              </a:rPr>
              <a:t>0’</a:t>
            </a:r>
            <a:r>
              <a:rPr lang="en-US" altLang="ko-KR" sz="2400" dirty="0" smtClean="0">
                <a:sym typeface="Wingdings" panose="05000000000000000000" pitchFamily="2" charset="2"/>
              </a:rPr>
              <a:t> = +104.6 kJ/</a:t>
            </a:r>
            <a:r>
              <a:rPr lang="en-US" altLang="ko-KR" sz="2400" dirty="0" err="1" smtClean="0">
                <a:sym typeface="Wingdings" panose="05000000000000000000" pitchFamily="2" charset="2"/>
              </a:rPr>
              <a:t>mol</a:t>
            </a:r>
            <a:endParaRPr lang="en-US" altLang="ko-KR" sz="2400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58120"/>
              </p:ext>
            </p:extLst>
          </p:nvPr>
        </p:nvGraphicFramePr>
        <p:xfrm>
          <a:off x="1475656" y="3068960"/>
          <a:ext cx="560428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수식" r:id="rId3" imgW="2882880" imgH="444240" progId="Equation.3">
                  <p:embed/>
                </p:oleObj>
              </mc:Choice>
              <mc:Fallback>
                <p:oleObj name="수식" r:id="rId3" imgW="28828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5656" y="3068960"/>
                        <a:ext cx="5604280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07953" y="4068743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rgbClr val="FF0000"/>
                </a:solidFill>
                <a:latin typeface="Symbol" panose="05050102010706020507" pitchFamily="18" charset="2"/>
              </a:rPr>
              <a:t>D</a:t>
            </a:r>
            <a:r>
              <a:rPr lang="en-US" altLang="ko-KR" sz="2400" dirty="0">
                <a:solidFill>
                  <a:srgbClr val="FF0000"/>
                </a:solidFill>
                <a:sym typeface="Wingdings" panose="05000000000000000000" pitchFamily="2" charset="2"/>
              </a:rPr>
              <a:t>G</a:t>
            </a:r>
            <a:r>
              <a:rPr lang="en-US" altLang="ko-KR" sz="2400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0</a:t>
            </a:r>
            <a:r>
              <a:rPr lang="en-US" altLang="ko-KR" sz="2400" baseline="30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’</a:t>
            </a:r>
            <a:r>
              <a:rPr lang="en-US" altLang="ko-K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&gt; 0, </a:t>
            </a:r>
            <a:r>
              <a:rPr lang="en-US" altLang="ko-KR" sz="24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E</a:t>
            </a:r>
            <a:r>
              <a:rPr lang="en-US" altLang="ko-KR" sz="2400" baseline="-250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eq</a:t>
            </a:r>
            <a:r>
              <a:rPr lang="en-US" altLang="ko-K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&lt; 0  nonspontaneous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0464" y="4725144"/>
            <a:ext cx="799633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400" dirty="0" err="1" smtClean="0"/>
              <a:t>E</a:t>
            </a:r>
            <a:r>
              <a:rPr lang="en-US" altLang="ko-KR" sz="2400" baseline="-25000" dirty="0" err="1" smtClean="0"/>
              <a:t>eq</a:t>
            </a:r>
            <a:r>
              <a:rPr lang="en-US" altLang="ko-KR" sz="2400" dirty="0" smtClean="0"/>
              <a:t> = </a:t>
            </a:r>
            <a:r>
              <a:rPr lang="en-US" altLang="ko-KR" sz="2400" dirty="0" err="1" smtClean="0"/>
              <a:t>E</a:t>
            </a:r>
            <a:r>
              <a:rPr lang="en-US" altLang="ko-KR" sz="2400" baseline="-25000" dirty="0" err="1" smtClean="0"/>
              <a:t>cat</a:t>
            </a:r>
            <a:r>
              <a:rPr lang="en-US" altLang="ko-KR" sz="2400" dirty="0" smtClean="0"/>
              <a:t> – </a:t>
            </a:r>
            <a:r>
              <a:rPr lang="en-US" altLang="ko-KR" sz="2400" dirty="0" err="1" smtClean="0"/>
              <a:t>E</a:t>
            </a:r>
            <a:r>
              <a:rPr lang="en-US" altLang="ko-KR" sz="2400" baseline="-25000" dirty="0" err="1" smtClean="0"/>
              <a:t>an</a:t>
            </a:r>
            <a:endParaRPr lang="en-US" altLang="ko-KR" sz="2400" baseline="-25000" dirty="0" smtClean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Cathodic reaction : 2H</a:t>
            </a:r>
            <a:r>
              <a:rPr lang="en-US" altLang="ko-KR" sz="2000" baseline="30000" dirty="0" smtClean="0"/>
              <a:t>+</a:t>
            </a:r>
            <a:r>
              <a:rPr lang="en-US" altLang="ko-KR" sz="2000" dirty="0" smtClean="0"/>
              <a:t> + 2e</a:t>
            </a:r>
            <a:r>
              <a:rPr lang="en-US" altLang="ko-KR" sz="2000" baseline="30000" dirty="0" smtClean="0"/>
              <a:t>-</a:t>
            </a:r>
            <a:r>
              <a:rPr lang="en-US" altLang="ko-KR" sz="2000" dirty="0" smtClean="0"/>
              <a:t> </a:t>
            </a:r>
            <a:r>
              <a:rPr lang="en-US" altLang="ko-KR" sz="2000" dirty="0" smtClean="0">
                <a:sym typeface="Wingdings" panose="05000000000000000000" pitchFamily="2" charset="2"/>
              </a:rPr>
              <a:t> H</a:t>
            </a:r>
            <a:r>
              <a:rPr lang="en-US" altLang="ko-KR" sz="2000" baseline="-25000" dirty="0" smtClean="0">
                <a:sym typeface="Wingdings" panose="05000000000000000000" pitchFamily="2" charset="2"/>
              </a:rPr>
              <a:t>2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000" dirty="0" smtClean="0">
                <a:sym typeface="Wingdings" panose="05000000000000000000" pitchFamily="2" charset="2"/>
              </a:rPr>
              <a:t>Anodic reaction : CH</a:t>
            </a:r>
            <a:r>
              <a:rPr lang="en-US" altLang="ko-KR" sz="2000" baseline="-25000" dirty="0" smtClean="0">
                <a:sym typeface="Wingdings" panose="05000000000000000000" pitchFamily="2" charset="2"/>
              </a:rPr>
              <a:t>3</a:t>
            </a:r>
            <a:r>
              <a:rPr lang="en-US" altLang="ko-KR" sz="2000" dirty="0" smtClean="0">
                <a:sym typeface="Wingdings" panose="05000000000000000000" pitchFamily="2" charset="2"/>
              </a:rPr>
              <a:t>COO</a:t>
            </a:r>
            <a:r>
              <a:rPr lang="en-US" altLang="ko-KR" sz="2000" baseline="30000" dirty="0" smtClean="0">
                <a:sym typeface="Wingdings" panose="05000000000000000000" pitchFamily="2" charset="2"/>
              </a:rPr>
              <a:t>-</a:t>
            </a:r>
            <a:r>
              <a:rPr lang="en-US" altLang="ko-KR" sz="2000" dirty="0" smtClean="0">
                <a:sym typeface="Wingdings" panose="05000000000000000000" pitchFamily="2" charset="2"/>
              </a:rPr>
              <a:t> + 4H</a:t>
            </a:r>
            <a:r>
              <a:rPr lang="en-US" altLang="ko-KR" sz="2000" baseline="-25000" dirty="0" smtClean="0">
                <a:sym typeface="Wingdings" panose="05000000000000000000" pitchFamily="2" charset="2"/>
              </a:rPr>
              <a:t>2</a:t>
            </a:r>
            <a:r>
              <a:rPr lang="en-US" altLang="ko-KR" sz="2000" dirty="0" smtClean="0">
                <a:sym typeface="Wingdings" panose="05000000000000000000" pitchFamily="2" charset="2"/>
              </a:rPr>
              <a:t>O  2HCO</a:t>
            </a:r>
            <a:r>
              <a:rPr lang="en-US" altLang="ko-KR" sz="2000" baseline="-25000" dirty="0" smtClean="0">
                <a:sym typeface="Wingdings" panose="05000000000000000000" pitchFamily="2" charset="2"/>
              </a:rPr>
              <a:t>3</a:t>
            </a:r>
            <a:r>
              <a:rPr lang="en-US" altLang="ko-KR" sz="2000" baseline="30000" dirty="0" smtClean="0">
                <a:sym typeface="Wingdings" panose="05000000000000000000" pitchFamily="2" charset="2"/>
              </a:rPr>
              <a:t>-</a:t>
            </a:r>
            <a:r>
              <a:rPr lang="en-US" altLang="ko-KR" sz="2000" dirty="0" smtClean="0">
                <a:sym typeface="Wingdings" panose="05000000000000000000" pitchFamily="2" charset="2"/>
              </a:rPr>
              <a:t> + 9H</a:t>
            </a:r>
            <a:r>
              <a:rPr lang="en-US" altLang="ko-KR" sz="2000" baseline="30000" dirty="0" smtClean="0">
                <a:sym typeface="Wingdings" panose="05000000000000000000" pitchFamily="2" charset="2"/>
              </a:rPr>
              <a:t>+</a:t>
            </a:r>
            <a:r>
              <a:rPr lang="en-US" altLang="ko-KR" sz="2000" dirty="0" smtClean="0">
                <a:sym typeface="Wingdings" panose="05000000000000000000" pitchFamily="2" charset="2"/>
              </a:rPr>
              <a:t> + 8e</a:t>
            </a:r>
            <a:r>
              <a:rPr lang="en-US" altLang="ko-KR" sz="2000" baseline="30000" dirty="0" smtClean="0">
                <a:sym typeface="Wingdings" panose="05000000000000000000" pitchFamily="2" charset="2"/>
              </a:rPr>
              <a:t>-</a:t>
            </a:r>
            <a:r>
              <a:rPr lang="en-US" altLang="ko-KR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4648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248820"/>
              </p:ext>
            </p:extLst>
          </p:nvPr>
        </p:nvGraphicFramePr>
        <p:xfrm>
          <a:off x="1115616" y="145907"/>
          <a:ext cx="4320480" cy="1931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수식" r:id="rId3" imgW="2869920" imgH="1282680" progId="Equation.3">
                  <p:embed/>
                </p:oleObj>
              </mc:Choice>
              <mc:Fallback>
                <p:oleObj name="수식" r:id="rId3" imgW="2869920" imgH="1282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145907"/>
                        <a:ext cx="4320480" cy="19316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2101717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  <a:latin typeface="Symbol" panose="05050102010706020507" pitchFamily="18" charset="2"/>
              </a:rPr>
              <a:t>D</a:t>
            </a:r>
            <a:r>
              <a:rPr lang="en-US" altLang="ko-KR" dirty="0" smtClean="0">
                <a:solidFill>
                  <a:srgbClr val="FF0000"/>
                </a:solidFill>
              </a:rPr>
              <a:t>G</a:t>
            </a:r>
            <a:r>
              <a:rPr lang="en-US" altLang="ko-KR" baseline="30000" dirty="0" smtClean="0">
                <a:solidFill>
                  <a:srgbClr val="FF0000"/>
                </a:solidFill>
              </a:rPr>
              <a:t>0’</a:t>
            </a:r>
            <a:r>
              <a:rPr lang="ko-KR" altLang="en-US" dirty="0" smtClean="0">
                <a:solidFill>
                  <a:srgbClr val="FF0000"/>
                </a:solidFill>
              </a:rPr>
              <a:t>로부터 계산한 값과 동일</a:t>
            </a:r>
            <a:r>
              <a:rPr lang="en-US" altLang="ko-K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ko-KR" alt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외부에서 </a:t>
            </a:r>
            <a:r>
              <a:rPr lang="en-US" altLang="ko-KR" dirty="0" smtClean="0">
                <a:solidFill>
                  <a:srgbClr val="FF0000"/>
                </a:solidFill>
                <a:sym typeface="Wingdings" panose="05000000000000000000" pitchFamily="2" charset="2"/>
              </a:rPr>
              <a:t>0.14 V</a:t>
            </a:r>
            <a:r>
              <a:rPr lang="ko-KR" alt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보다 큰 전압을 걸어주어야 한다</a:t>
            </a:r>
            <a:r>
              <a:rPr lang="en-US" altLang="ko-KR" dirty="0" smtClean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674186"/>
            <a:ext cx="806489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400" dirty="0" smtClean="0">
                <a:solidFill>
                  <a:srgbClr val="0066FF"/>
                </a:solidFill>
              </a:rPr>
              <a:t>1 m</a:t>
            </a:r>
            <a:r>
              <a:rPr lang="en-US" altLang="ko-KR" sz="2400" baseline="30000" dirty="0" smtClean="0">
                <a:solidFill>
                  <a:srgbClr val="0066FF"/>
                </a:solidFill>
              </a:rPr>
              <a:t>3</a:t>
            </a:r>
            <a:r>
              <a:rPr lang="ko-KR" altLang="en-US" sz="2400" dirty="0" smtClean="0">
                <a:solidFill>
                  <a:srgbClr val="0066FF"/>
                </a:solidFill>
              </a:rPr>
              <a:t>의 수소를 생산하기 위해 필요한 최소 에너지 계산</a:t>
            </a:r>
            <a:endParaRPr lang="en-US" altLang="ko-KR" sz="2400" dirty="0" smtClean="0">
              <a:solidFill>
                <a:srgbClr val="0066FF"/>
              </a:solidFill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수소 </a:t>
            </a:r>
            <a:r>
              <a:rPr lang="en-US" altLang="ko-KR" sz="2000" dirty="0" smtClean="0"/>
              <a:t>1 </a:t>
            </a:r>
            <a:r>
              <a:rPr lang="en-US" altLang="ko-KR" sz="2000" dirty="0" err="1" smtClean="0"/>
              <a:t>mol</a:t>
            </a:r>
            <a:r>
              <a:rPr lang="ko-KR" altLang="en-US" sz="2000" dirty="0" smtClean="0"/>
              <a:t>을 생산하기 위해 </a:t>
            </a:r>
            <a:r>
              <a:rPr lang="en-US" altLang="ko-KR" sz="2000" dirty="0" smtClean="0"/>
              <a:t>2 </a:t>
            </a:r>
            <a:r>
              <a:rPr lang="en-US" altLang="ko-KR" sz="2000" dirty="0" err="1" smtClean="0"/>
              <a:t>mol</a:t>
            </a:r>
            <a:r>
              <a:rPr lang="ko-KR" altLang="en-US" sz="2000" dirty="0" smtClean="0"/>
              <a:t>의 전자가 필요</a:t>
            </a:r>
            <a:endParaRPr lang="en-US" altLang="ko-KR" sz="2000" dirty="0" smtClean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표준상태에서 </a:t>
            </a:r>
            <a:r>
              <a:rPr lang="en-US" altLang="ko-KR" sz="2000" dirty="0" smtClean="0"/>
              <a:t>1 m</a:t>
            </a:r>
            <a:r>
              <a:rPr lang="en-US" altLang="ko-KR" sz="2000" baseline="30000" dirty="0" smtClean="0"/>
              <a:t>3</a:t>
            </a:r>
            <a:r>
              <a:rPr lang="ko-KR" altLang="en-US" sz="2000" dirty="0" smtClean="0"/>
              <a:t>에 해당하는 전자의 </a:t>
            </a:r>
            <a:r>
              <a:rPr lang="en-US" altLang="ko-KR" sz="2000" dirty="0" err="1" smtClean="0"/>
              <a:t>mol</a:t>
            </a:r>
            <a:r>
              <a:rPr lang="ko-KR" altLang="en-US" sz="2000" dirty="0" smtClean="0"/>
              <a:t>수</a:t>
            </a:r>
            <a:endParaRPr lang="en-US" altLang="ko-KR" sz="2000" dirty="0" smtClean="0"/>
          </a:p>
        </p:txBody>
      </p:sp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965669"/>
              </p:ext>
            </p:extLst>
          </p:nvPr>
        </p:nvGraphicFramePr>
        <p:xfrm>
          <a:off x="1547664" y="4293096"/>
          <a:ext cx="5995987" cy="240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수식" r:id="rId5" imgW="3987720" imgH="1600200" progId="Equation.3">
                  <p:embed/>
                </p:oleObj>
              </mc:Choice>
              <mc:Fallback>
                <p:oleObj name="수식" r:id="rId5" imgW="3987720" imgH="1600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4293096"/>
                        <a:ext cx="5995987" cy="2405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직사각형 6"/>
          <p:cNvSpPr/>
          <p:nvPr/>
        </p:nvSpPr>
        <p:spPr>
          <a:xfrm>
            <a:off x="6365509" y="6218650"/>
            <a:ext cx="1008112" cy="288032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5985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2400" b="1" dirty="0" smtClean="0"/>
              <a:t>Some terms in MEC</a:t>
            </a:r>
            <a:endParaRPr lang="ko-KR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895111"/>
            <a:ext cx="7920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sz="2000" dirty="0" smtClean="0">
                <a:solidFill>
                  <a:srgbClr val="FF0000"/>
                </a:solidFill>
              </a:rPr>
              <a:t>Hydrogen yield </a:t>
            </a:r>
            <a:r>
              <a:rPr lang="en-US" altLang="ko-KR" sz="2000" i="1" dirty="0" smtClean="0">
                <a:solidFill>
                  <a:srgbClr val="FF0000"/>
                </a:solidFill>
              </a:rPr>
              <a:t>Y</a:t>
            </a:r>
            <a:r>
              <a:rPr lang="en-US" altLang="ko-KR" sz="2000" i="1" baseline="-25000" dirty="0" smtClean="0">
                <a:solidFill>
                  <a:srgbClr val="FF0000"/>
                </a:solidFill>
              </a:rPr>
              <a:t>H2</a:t>
            </a:r>
            <a:r>
              <a:rPr lang="en-US" altLang="ko-KR" sz="2000" dirty="0" smtClean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/>
              <a:t>: </a:t>
            </a:r>
            <a:r>
              <a:rPr lang="en-US" altLang="ko-KR" sz="2000" dirty="0"/>
              <a:t>The amount of hydrogen produced from a </a:t>
            </a:r>
            <a:r>
              <a:rPr lang="en-US" altLang="ko-KR" sz="2000" dirty="0" smtClean="0"/>
              <a:t>substrate</a:t>
            </a:r>
          </a:p>
          <a:p>
            <a:pPr marL="342900" indent="-342900">
              <a:buAutoNum type="arabicPeriod"/>
            </a:pPr>
            <a:endParaRPr lang="en-US" altLang="ko-KR" sz="2000" dirty="0"/>
          </a:p>
          <a:p>
            <a:pPr lvl="1"/>
            <a:r>
              <a:rPr lang="en-US" altLang="ko-KR" sz="2000" dirty="0" smtClean="0"/>
              <a:t>1) </a:t>
            </a:r>
            <a:r>
              <a:rPr lang="ko-KR" altLang="en-US" sz="2000" dirty="0" smtClean="0"/>
              <a:t>기질에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대한 정보가 있을 때</a:t>
            </a:r>
            <a:endParaRPr lang="en-US" altLang="ko-KR" sz="2000" dirty="0" smtClean="0"/>
          </a:p>
          <a:p>
            <a:r>
              <a:rPr lang="en-US" altLang="ko-KR" sz="2000" dirty="0"/>
              <a:t>	</a:t>
            </a:r>
            <a:r>
              <a:rPr lang="en-US" altLang="ko-KR" sz="2000" i="1" dirty="0" smtClean="0"/>
              <a:t>Y</a:t>
            </a:r>
            <a:r>
              <a:rPr lang="en-US" altLang="ko-KR" sz="2000" i="1" baseline="-25000" dirty="0" smtClean="0"/>
              <a:t>H2</a:t>
            </a:r>
            <a:r>
              <a:rPr lang="en-US" altLang="ko-KR" sz="2000" i="1" dirty="0" smtClean="0"/>
              <a:t> = n</a:t>
            </a:r>
            <a:r>
              <a:rPr lang="en-US" altLang="ko-KR" sz="2000" i="1" baseline="-25000" dirty="0" smtClean="0"/>
              <a:t>H2</a:t>
            </a:r>
            <a:r>
              <a:rPr lang="en-US" altLang="ko-KR" sz="2000" i="1" dirty="0" smtClean="0"/>
              <a:t>/</a:t>
            </a:r>
            <a:r>
              <a:rPr lang="en-US" altLang="ko-KR" sz="2000" i="1" dirty="0" err="1" smtClean="0"/>
              <a:t>n</a:t>
            </a:r>
            <a:r>
              <a:rPr lang="en-US" altLang="ko-KR" sz="2000" i="1" baseline="-25000" dirty="0" err="1" smtClean="0"/>
              <a:t>S</a:t>
            </a:r>
            <a:endParaRPr lang="en-US" altLang="ko-KR" sz="2000" i="1" baseline="-25000" dirty="0" smtClean="0"/>
          </a:p>
          <a:p>
            <a:r>
              <a:rPr lang="en-US" altLang="ko-KR" sz="2000" baseline="-25000" dirty="0"/>
              <a:t>	</a:t>
            </a:r>
            <a:r>
              <a:rPr lang="en-US" altLang="ko-KR" sz="2000" i="1" dirty="0" smtClean="0"/>
              <a:t>n</a:t>
            </a:r>
            <a:r>
              <a:rPr lang="en-US" altLang="ko-KR" sz="2000" i="1" baseline="-25000" dirty="0" smtClean="0"/>
              <a:t>H2</a:t>
            </a:r>
            <a:r>
              <a:rPr lang="en-US" altLang="ko-KR" sz="2000" dirty="0" smtClean="0"/>
              <a:t> : moles of hydrogen produced</a:t>
            </a:r>
          </a:p>
          <a:p>
            <a:r>
              <a:rPr lang="en-US" altLang="ko-KR" sz="2000" dirty="0"/>
              <a:t>	</a:t>
            </a:r>
            <a:r>
              <a:rPr lang="en-US" altLang="ko-KR" sz="2000" i="1" dirty="0" err="1" smtClean="0"/>
              <a:t>n</a:t>
            </a:r>
            <a:r>
              <a:rPr lang="en-US" altLang="ko-KR" sz="2000" i="1" baseline="-25000" dirty="0" err="1" smtClean="0"/>
              <a:t>S</a:t>
            </a:r>
            <a:r>
              <a:rPr lang="en-US" altLang="ko-KR" sz="2000" dirty="0" smtClean="0"/>
              <a:t> : moles of substrate consumed</a:t>
            </a:r>
            <a:endParaRPr lang="ko-KR" altLang="en-US" sz="2000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412080"/>
              </p:ext>
            </p:extLst>
          </p:nvPr>
        </p:nvGraphicFramePr>
        <p:xfrm>
          <a:off x="1577887" y="3187590"/>
          <a:ext cx="4240763" cy="813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수식" r:id="rId3" imgW="2450880" imgH="469800" progId="Equation.3">
                  <p:embed/>
                </p:oleObj>
              </mc:Choice>
              <mc:Fallback>
                <p:oleObj name="수식" r:id="rId3" imgW="24508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7887" y="3187590"/>
                        <a:ext cx="4240763" cy="8137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55372" y="404703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i="1" dirty="0" smtClean="0"/>
              <a:t>M</a:t>
            </a:r>
            <a:r>
              <a:rPr lang="en-US" altLang="ko-KR" i="1" baseline="-25000" dirty="0" smtClean="0"/>
              <a:t>S</a:t>
            </a:r>
            <a:r>
              <a:rPr lang="en-US" altLang="ko-KR" dirty="0" smtClean="0"/>
              <a:t>: substrate molecular weight</a:t>
            </a:r>
          </a:p>
          <a:p>
            <a:r>
              <a:rPr lang="en-US" altLang="ko-KR" i="1" dirty="0" err="1" smtClean="0">
                <a:latin typeface="Symbol" panose="05050102010706020507" pitchFamily="18" charset="2"/>
              </a:rPr>
              <a:t>D</a:t>
            </a:r>
            <a:r>
              <a:rPr lang="en-US" altLang="ko-KR" i="1" dirty="0" err="1" smtClean="0"/>
              <a:t>c</a:t>
            </a:r>
            <a:r>
              <a:rPr lang="en-US" altLang="ko-KR" i="1" baseline="-25000" dirty="0" err="1" smtClean="0"/>
              <a:t>S</a:t>
            </a:r>
            <a:r>
              <a:rPr lang="en-US" altLang="ko-KR" dirty="0" smtClean="0"/>
              <a:t>: substrate consumption in gram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95140" y="4776111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err="1" smtClean="0"/>
              <a:t>몰비가</a:t>
            </a:r>
            <a:r>
              <a:rPr lang="ko-KR" altLang="en-US" dirty="0" smtClean="0"/>
              <a:t> 아닌 그램으로 표시하면</a:t>
            </a:r>
            <a:endParaRPr lang="ko-KR" altLang="en-US" dirty="0"/>
          </a:p>
        </p:txBody>
      </p:sp>
      <p:graphicFrame>
        <p:nvGraphicFramePr>
          <p:cNvPr id="11" name="개체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57871"/>
              </p:ext>
            </p:extLst>
          </p:nvPr>
        </p:nvGraphicFramePr>
        <p:xfrm>
          <a:off x="4508500" y="3321050"/>
          <a:ext cx="12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수식" r:id="rId5" imgW="126720" imgH="215640" progId="Equation.3">
                  <p:embed/>
                </p:oleObj>
              </mc:Choice>
              <mc:Fallback>
                <p:oleObj name="수식" r:id="rId5" imgW="1267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8500" y="3321050"/>
                        <a:ext cx="1270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개체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002568"/>
              </p:ext>
            </p:extLst>
          </p:nvPr>
        </p:nvGraphicFramePr>
        <p:xfrm>
          <a:off x="1555372" y="5228184"/>
          <a:ext cx="32289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수식" r:id="rId7" imgW="2108160" imgH="469800" progId="Equation.3">
                  <p:embed/>
                </p:oleObj>
              </mc:Choice>
              <mc:Fallback>
                <p:oleObj name="수식" r:id="rId7" imgW="210816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55372" y="5228184"/>
                        <a:ext cx="3228975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168448" y="529971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</a:t>
            </a:r>
            <a:r>
              <a:rPr lang="en-US" altLang="ko-KR" baseline="-25000" dirty="0" smtClean="0"/>
              <a:t>L</a:t>
            </a:r>
            <a:r>
              <a:rPr lang="en-US" altLang="ko-KR" dirty="0" smtClean="0"/>
              <a:t> : </a:t>
            </a:r>
            <a:r>
              <a:rPr lang="ko-KR" altLang="en-US" dirty="0" err="1" smtClean="0"/>
              <a:t>산화전극실</a:t>
            </a:r>
            <a:r>
              <a:rPr lang="en-US" altLang="ko-KR" dirty="0" smtClean="0"/>
              <a:t> </a:t>
            </a:r>
            <a:r>
              <a:rPr lang="ko-KR" altLang="en-US" dirty="0" smtClean="0"/>
              <a:t>내 액상의 부피</a:t>
            </a:r>
            <a:endParaRPr lang="en-US" altLang="ko-KR" dirty="0" smtClean="0"/>
          </a:p>
          <a:p>
            <a:r>
              <a:rPr lang="en-US" altLang="ko-KR" dirty="0" smtClean="0"/>
              <a:t>V</a:t>
            </a:r>
            <a:r>
              <a:rPr lang="en-US" altLang="ko-KR" baseline="-25000" dirty="0" smtClean="0"/>
              <a:t>H2</a:t>
            </a:r>
            <a:r>
              <a:rPr lang="en-US" altLang="ko-KR" dirty="0" smtClean="0"/>
              <a:t> </a:t>
            </a:r>
            <a:r>
              <a:rPr lang="en-US" altLang="ko-KR" dirty="0"/>
              <a:t>: </a:t>
            </a:r>
            <a:r>
              <a:rPr lang="ko-KR" altLang="en-US" dirty="0" smtClean="0"/>
              <a:t>얻어진 수소의 부피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71902" y="6101589"/>
            <a:ext cx="7193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>
                <a:solidFill>
                  <a:srgbClr val="FF0000"/>
                </a:solidFill>
              </a:rPr>
              <a:t>Maximum Y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H2</a:t>
            </a:r>
            <a:r>
              <a:rPr lang="en-US" altLang="ko-KR" dirty="0" smtClean="0">
                <a:solidFill>
                  <a:srgbClr val="FF0000"/>
                </a:solidFill>
              </a:rPr>
              <a:t> = 12 </a:t>
            </a:r>
            <a:r>
              <a:rPr lang="en-US" altLang="ko-KR" dirty="0" err="1" smtClean="0">
                <a:solidFill>
                  <a:srgbClr val="FF0000"/>
                </a:solidFill>
              </a:rPr>
              <a:t>mol</a:t>
            </a:r>
            <a:r>
              <a:rPr lang="en-US" altLang="ko-KR" dirty="0" smtClean="0">
                <a:solidFill>
                  <a:srgbClr val="FF0000"/>
                </a:solidFill>
              </a:rPr>
              <a:t> H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2</a:t>
            </a:r>
            <a:r>
              <a:rPr lang="en-US" altLang="ko-KR" dirty="0" smtClean="0">
                <a:solidFill>
                  <a:srgbClr val="FF0000"/>
                </a:solidFill>
              </a:rPr>
              <a:t>/</a:t>
            </a:r>
            <a:r>
              <a:rPr lang="en-US" altLang="ko-KR" dirty="0" err="1" smtClean="0">
                <a:solidFill>
                  <a:srgbClr val="FF0000"/>
                </a:solidFill>
              </a:rPr>
              <a:t>mol</a:t>
            </a:r>
            <a:r>
              <a:rPr lang="en-US" altLang="ko-KR" dirty="0" smtClean="0">
                <a:solidFill>
                  <a:srgbClr val="FF0000"/>
                </a:solidFill>
              </a:rPr>
              <a:t> hexose or 0.126 g H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2</a:t>
            </a:r>
            <a:r>
              <a:rPr lang="en-US" altLang="ko-KR" dirty="0" smtClean="0">
                <a:solidFill>
                  <a:srgbClr val="FF0000"/>
                </a:solidFill>
              </a:rPr>
              <a:t>/g-hexose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849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237120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If a complex source or organic matter is used such as wastewater, </a:t>
            </a:r>
          </a:p>
          <a:p>
            <a:pPr lvl="1"/>
            <a:r>
              <a:rPr lang="en-US" altLang="ko-KR" i="1" dirty="0" smtClean="0"/>
              <a:t>Y</a:t>
            </a:r>
            <a:r>
              <a:rPr lang="en-US" altLang="ko-KR" i="1" baseline="-25000" dirty="0" smtClean="0"/>
              <a:t>H2</a:t>
            </a:r>
            <a:r>
              <a:rPr lang="en-US" altLang="ko-KR" i="1" dirty="0" smtClean="0"/>
              <a:t> = m</a:t>
            </a:r>
            <a:r>
              <a:rPr lang="en-US" altLang="ko-KR" i="1" baseline="-25000" dirty="0" smtClean="0"/>
              <a:t>H2</a:t>
            </a:r>
            <a:r>
              <a:rPr lang="en-US" altLang="ko-KR" i="1" dirty="0" smtClean="0"/>
              <a:t>/</a:t>
            </a:r>
            <a:r>
              <a:rPr lang="en-US" altLang="ko-KR" i="1" dirty="0" err="1" smtClean="0"/>
              <a:t>m</a:t>
            </a:r>
            <a:r>
              <a:rPr lang="en-US" altLang="ko-KR" i="1" baseline="-25000" dirty="0" err="1" smtClean="0"/>
              <a:t>S</a:t>
            </a:r>
            <a:r>
              <a:rPr lang="en-US" altLang="ko-KR" dirty="0" smtClean="0"/>
              <a:t>	</a:t>
            </a:r>
          </a:p>
          <a:p>
            <a:pPr lvl="1"/>
            <a:r>
              <a:rPr lang="en-US" altLang="ko-KR" i="1" dirty="0" smtClean="0"/>
              <a:t>m</a:t>
            </a:r>
            <a:r>
              <a:rPr lang="en-US" altLang="ko-KR" i="1" baseline="-25000" dirty="0" smtClean="0"/>
              <a:t>H2 </a:t>
            </a:r>
            <a:r>
              <a:rPr lang="en-US" altLang="ko-KR" dirty="0" smtClean="0"/>
              <a:t>: total mass of 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 produced, </a:t>
            </a:r>
            <a:r>
              <a:rPr lang="en-US" altLang="ko-KR" i="1" dirty="0" err="1" smtClean="0"/>
              <a:t>m</a:t>
            </a:r>
            <a:r>
              <a:rPr lang="en-US" altLang="ko-KR" i="1" baseline="-25000" dirty="0" err="1" smtClean="0"/>
              <a:t>S</a:t>
            </a:r>
            <a:r>
              <a:rPr lang="en-US" altLang="ko-KR" dirty="0" smtClean="0"/>
              <a:t>: mass of substrate consumed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Using COD,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COD-based calculation of theoretical maximal production</a:t>
            </a:r>
            <a:endParaRPr lang="ko-KR" altLang="en-US" dirty="0"/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020488"/>
              </p:ext>
            </p:extLst>
          </p:nvPr>
        </p:nvGraphicFramePr>
        <p:xfrm>
          <a:off x="2483768" y="2302960"/>
          <a:ext cx="33464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수식" r:id="rId3" imgW="2184120" imgH="469800" progId="Equation.3">
                  <p:embed/>
                </p:oleObj>
              </mc:Choice>
              <mc:Fallback>
                <p:oleObj name="수식" r:id="rId3" imgW="21841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3768" y="2302960"/>
                        <a:ext cx="3346450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481548"/>
              </p:ext>
            </p:extLst>
          </p:nvPr>
        </p:nvGraphicFramePr>
        <p:xfrm>
          <a:off x="2195736" y="3859560"/>
          <a:ext cx="439737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수식" r:id="rId5" imgW="2869920" imgH="469800" progId="Equation.3">
                  <p:embed/>
                </p:oleObj>
              </mc:Choice>
              <mc:Fallback>
                <p:oleObj name="수식" r:id="rId5" imgW="28699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95736" y="3859560"/>
                        <a:ext cx="4397375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4653136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For hexose, </a:t>
            </a:r>
            <a:r>
              <a:rPr lang="en-US" altLang="ko-KR" i="1" dirty="0" smtClean="0"/>
              <a:t>n</a:t>
            </a:r>
            <a:r>
              <a:rPr lang="en-US" altLang="ko-KR" i="1" baseline="-25000" dirty="0" smtClean="0"/>
              <a:t>th</a:t>
            </a:r>
            <a:r>
              <a:rPr lang="en-US" altLang="ko-KR" dirty="0" smtClean="0"/>
              <a:t>=12 or 2 </a:t>
            </a:r>
            <a:r>
              <a:rPr lang="en-US" altLang="ko-KR" dirty="0" err="1" smtClean="0"/>
              <a:t>mol</a:t>
            </a:r>
            <a:r>
              <a:rPr lang="en-US" altLang="ko-KR" dirty="0" smtClean="0"/>
              <a:t> 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/</a:t>
            </a:r>
            <a:r>
              <a:rPr lang="en-US" altLang="ko-KR" dirty="0" err="1" smtClean="0"/>
              <a:t>mol</a:t>
            </a:r>
            <a:r>
              <a:rPr lang="en-US" altLang="ko-KR" dirty="0" smtClean="0"/>
              <a:t> COD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23528" y="451981"/>
            <a:ext cx="58492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altLang="ko-KR" sz="2000" dirty="0" smtClean="0"/>
              <a:t>2) </a:t>
            </a:r>
            <a:r>
              <a:rPr lang="ko-KR" altLang="en-US" sz="2000" dirty="0"/>
              <a:t>기질에</a:t>
            </a:r>
            <a:r>
              <a:rPr lang="en-US" altLang="ko-KR" sz="2000" dirty="0"/>
              <a:t> </a:t>
            </a:r>
            <a:r>
              <a:rPr lang="ko-KR" altLang="en-US" sz="2000" dirty="0"/>
              <a:t>대한 정보가 </a:t>
            </a:r>
            <a:r>
              <a:rPr lang="ko-KR" altLang="en-US" sz="2000" dirty="0" smtClean="0"/>
              <a:t>없을 때 </a:t>
            </a:r>
            <a:r>
              <a:rPr lang="en-US" altLang="ko-KR" sz="2000" dirty="0" smtClean="0"/>
              <a:t>– COD</a:t>
            </a:r>
            <a:r>
              <a:rPr lang="ko-KR" altLang="en-US" sz="2000" dirty="0" smtClean="0"/>
              <a:t>로 계산</a:t>
            </a:r>
            <a:endParaRPr lang="en-US" altLang="ko-KR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91478" y="5220368"/>
            <a:ext cx="7193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>
                <a:solidFill>
                  <a:srgbClr val="FF0000"/>
                </a:solidFill>
              </a:rPr>
              <a:t>Maximum Y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H2</a:t>
            </a:r>
            <a:r>
              <a:rPr lang="en-US" altLang="ko-KR" dirty="0" smtClean="0">
                <a:solidFill>
                  <a:srgbClr val="FF0000"/>
                </a:solidFill>
              </a:rPr>
              <a:t> = 12 </a:t>
            </a:r>
            <a:r>
              <a:rPr lang="en-US" altLang="ko-KR" dirty="0" err="1" smtClean="0">
                <a:solidFill>
                  <a:srgbClr val="FF0000"/>
                </a:solidFill>
              </a:rPr>
              <a:t>mol</a:t>
            </a:r>
            <a:r>
              <a:rPr lang="en-US" altLang="ko-KR" dirty="0" smtClean="0">
                <a:solidFill>
                  <a:srgbClr val="FF0000"/>
                </a:solidFill>
              </a:rPr>
              <a:t> H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2</a:t>
            </a:r>
            <a:r>
              <a:rPr lang="en-US" altLang="ko-KR" dirty="0" smtClean="0">
                <a:solidFill>
                  <a:srgbClr val="FF0000"/>
                </a:solidFill>
              </a:rPr>
              <a:t>/</a:t>
            </a:r>
            <a:r>
              <a:rPr lang="en-US" altLang="ko-KR" dirty="0" err="1" smtClean="0">
                <a:solidFill>
                  <a:srgbClr val="FF0000"/>
                </a:solidFill>
              </a:rPr>
              <a:t>mol</a:t>
            </a:r>
            <a:r>
              <a:rPr lang="en-US" altLang="ko-KR" dirty="0" smtClean="0">
                <a:solidFill>
                  <a:srgbClr val="FF0000"/>
                </a:solidFill>
              </a:rPr>
              <a:t> hexose or 0.126 g H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2</a:t>
            </a:r>
            <a:r>
              <a:rPr lang="en-US" altLang="ko-KR" dirty="0" smtClean="0">
                <a:solidFill>
                  <a:srgbClr val="FF0000"/>
                </a:solidFill>
              </a:rPr>
              <a:t>/g-COD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84506"/>
              </p:ext>
            </p:extLst>
          </p:nvPr>
        </p:nvGraphicFramePr>
        <p:xfrm>
          <a:off x="755576" y="188640"/>
          <a:ext cx="7992888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2088232"/>
                <a:gridCol w="2088232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Yield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Glucose-complete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Glucose-fermentation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Molar (mol-H</a:t>
                      </a:r>
                      <a:r>
                        <a:rPr lang="en-US" altLang="ko-KR" baseline="-25000" dirty="0" smtClean="0"/>
                        <a:t>2</a:t>
                      </a:r>
                      <a:r>
                        <a:rPr lang="en-US" altLang="ko-KR" baseline="0" dirty="0" smtClean="0"/>
                        <a:t>/</a:t>
                      </a:r>
                      <a:r>
                        <a:rPr lang="en-US" altLang="ko-KR" baseline="0" dirty="0" err="1" smtClean="0"/>
                        <a:t>mol</a:t>
                      </a:r>
                      <a:r>
                        <a:rPr lang="en-US" altLang="ko-KR" baseline="0" dirty="0" smtClean="0"/>
                        <a:t>- </a:t>
                      </a:r>
                      <a:r>
                        <a:rPr lang="en-US" altLang="ko-KR" baseline="0" dirty="0" err="1" smtClean="0"/>
                        <a:t>glu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Mass (g-H</a:t>
                      </a:r>
                      <a:r>
                        <a:rPr lang="en-US" altLang="ko-KR" baseline="-25000" dirty="0" smtClean="0"/>
                        <a:t>2</a:t>
                      </a:r>
                      <a:r>
                        <a:rPr lang="en-US" altLang="ko-KR" baseline="0" dirty="0" smtClean="0"/>
                        <a:t>/g-</a:t>
                      </a:r>
                      <a:r>
                        <a:rPr lang="en-US" altLang="ko-KR" baseline="0" dirty="0" err="1" smtClean="0"/>
                        <a:t>glu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0.133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0.0442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Mass (g-H</a:t>
                      </a:r>
                      <a:r>
                        <a:rPr lang="en-US" altLang="ko-KR" baseline="-25000" dirty="0" smtClean="0"/>
                        <a:t>2</a:t>
                      </a:r>
                      <a:r>
                        <a:rPr lang="en-US" altLang="ko-KR" baseline="0" dirty="0" smtClean="0"/>
                        <a:t>/g-COD)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0.126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0.0419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Volumetric 0</a:t>
                      </a:r>
                      <a:r>
                        <a:rPr lang="en-US" altLang="ko-KR" baseline="30000" dirty="0" smtClean="0"/>
                        <a:t>o</a:t>
                      </a:r>
                      <a:r>
                        <a:rPr lang="en-US" altLang="ko-KR" baseline="0" dirty="0" smtClean="0"/>
                        <a:t>C (mL/g-COD)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1410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470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Volumetric 30</a:t>
                      </a:r>
                      <a:r>
                        <a:rPr lang="en-US" altLang="ko-KR" baseline="30000" dirty="0" smtClean="0"/>
                        <a:t>o</a:t>
                      </a:r>
                      <a:r>
                        <a:rPr lang="en-US" altLang="ko-KR" baseline="0" dirty="0" smtClean="0"/>
                        <a:t>C (mL/g-COD)</a:t>
                      </a:r>
                      <a:endParaRPr lang="ko-KR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1570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520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2852936"/>
            <a:ext cx="8496944" cy="646331"/>
          </a:xfrm>
          <a:prstGeom prst="rect">
            <a:avLst/>
          </a:prstGeom>
          <a:noFill/>
          <a:ln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예제</a:t>
            </a:r>
            <a:r>
              <a:rPr lang="en-US" altLang="ko-KR" dirty="0" smtClean="0"/>
              <a:t> 8.1. </a:t>
            </a:r>
            <a:r>
              <a:rPr lang="ko-KR" altLang="en-US" dirty="0" err="1" smtClean="0"/>
              <a:t>글루코오스로부터</a:t>
            </a:r>
            <a:r>
              <a:rPr lang="ko-KR" altLang="en-US" dirty="0" smtClean="0"/>
              <a:t> </a:t>
            </a:r>
            <a:r>
              <a:rPr lang="en-US" altLang="ko-KR" dirty="0" smtClean="0"/>
              <a:t>MEC</a:t>
            </a:r>
            <a:r>
              <a:rPr lang="ko-KR" altLang="en-US" dirty="0" smtClean="0"/>
              <a:t>를 이용하여 수소를 생산하는 경우 </a:t>
            </a:r>
            <a:r>
              <a:rPr lang="ko-KR" altLang="en-US" dirty="0" err="1" smtClean="0"/>
              <a:t>몰수율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질량수율</a:t>
            </a:r>
            <a:r>
              <a:rPr lang="en-US" altLang="ko-KR" dirty="0" smtClean="0"/>
              <a:t>, 30</a:t>
            </a:r>
            <a:r>
              <a:rPr lang="en-US" altLang="ko-KR" baseline="30000" dirty="0" smtClean="0"/>
              <a:t>o</a:t>
            </a:r>
            <a:r>
              <a:rPr lang="en-US" altLang="ko-KR" dirty="0" smtClean="0"/>
              <a:t>C</a:t>
            </a:r>
            <a:r>
              <a:rPr lang="ko-KR" altLang="en-US" dirty="0" smtClean="0"/>
              <a:t>에서의 부피당 </a:t>
            </a:r>
            <a:r>
              <a:rPr lang="ko-KR" altLang="en-US" dirty="0" err="1" smtClean="0"/>
              <a:t>수율을</a:t>
            </a:r>
            <a:r>
              <a:rPr lang="ko-KR" altLang="en-US" dirty="0" smtClean="0"/>
              <a:t> 구하라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0495" y="3558840"/>
            <a:ext cx="602754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altLang="ko-KR" dirty="0" smtClean="0"/>
              <a:t>C</a:t>
            </a:r>
            <a:r>
              <a:rPr lang="en-US" altLang="ko-KR" baseline="-25000" dirty="0" smtClean="0"/>
              <a:t>6</a:t>
            </a:r>
            <a:r>
              <a:rPr lang="en-US" altLang="ko-KR" dirty="0" smtClean="0"/>
              <a:t>H</a:t>
            </a:r>
            <a:r>
              <a:rPr lang="en-US" altLang="ko-KR" baseline="-25000" dirty="0" smtClean="0"/>
              <a:t>12</a:t>
            </a:r>
            <a:r>
              <a:rPr lang="en-US" altLang="ko-KR" dirty="0" smtClean="0"/>
              <a:t>O</a:t>
            </a:r>
            <a:r>
              <a:rPr lang="en-US" altLang="ko-KR" baseline="-25000" dirty="0" smtClean="0"/>
              <a:t>6</a:t>
            </a:r>
            <a:r>
              <a:rPr lang="en-US" altLang="ko-KR" dirty="0" smtClean="0"/>
              <a:t> + 6H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</a:t>
            </a:r>
            <a:r>
              <a:rPr lang="en-US" altLang="ko-KR" dirty="0" smtClean="0">
                <a:sym typeface="Wingdings" panose="05000000000000000000" pitchFamily="2" charset="2"/>
              </a:rPr>
              <a:t> 6CO</a:t>
            </a:r>
            <a:r>
              <a:rPr lang="en-US" altLang="ko-KR" baseline="-25000" dirty="0" smtClean="0">
                <a:sym typeface="Wingdings" panose="05000000000000000000" pitchFamily="2" charset="2"/>
              </a:rPr>
              <a:t>2</a:t>
            </a:r>
            <a:r>
              <a:rPr lang="en-US" altLang="ko-KR" dirty="0" smtClean="0">
                <a:sym typeface="Wingdings" panose="05000000000000000000" pitchFamily="2" charset="2"/>
              </a:rPr>
              <a:t> + 12H</a:t>
            </a:r>
            <a:r>
              <a:rPr lang="en-US" altLang="ko-KR" baseline="-25000" dirty="0" smtClean="0">
                <a:sym typeface="Wingdings" panose="05000000000000000000" pitchFamily="2" charset="2"/>
              </a:rPr>
              <a:t>2</a:t>
            </a:r>
            <a:r>
              <a:rPr lang="ko-KR" altLang="en-US" dirty="0" smtClean="0">
                <a:sym typeface="Wingdings" panose="05000000000000000000" pitchFamily="2" charset="2"/>
              </a:rPr>
              <a:t>이므로 </a:t>
            </a:r>
            <a:r>
              <a:rPr lang="ko-KR" altLang="en-US" dirty="0" err="1" smtClean="0">
                <a:sym typeface="Wingdings" panose="05000000000000000000" pitchFamily="2" charset="2"/>
              </a:rPr>
              <a:t>몰수율은</a:t>
            </a:r>
            <a:r>
              <a:rPr lang="ko-KR" altLang="en-US" dirty="0" smtClean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12</a:t>
            </a:r>
          </a:p>
          <a:p>
            <a:pPr marL="342900" indent="-342900">
              <a:buAutoNum type="arabicParenR"/>
            </a:pPr>
            <a:r>
              <a:rPr lang="ko-KR" altLang="en-US" dirty="0" smtClean="0">
                <a:sym typeface="Wingdings" panose="05000000000000000000" pitchFamily="2" charset="2"/>
              </a:rPr>
              <a:t>질량수율 계산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en-US" altLang="ko-KR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en-US" altLang="ko-KR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en-US" altLang="ko-KR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en-US" altLang="ko-KR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endParaRPr lang="en-US" altLang="ko-KR" dirty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3) </a:t>
            </a:r>
            <a:r>
              <a:rPr lang="ko-KR" altLang="en-US" dirty="0" smtClean="0">
                <a:sym typeface="Wingdings" panose="05000000000000000000" pitchFamily="2" charset="2"/>
              </a:rPr>
              <a:t>부피수율 계산</a:t>
            </a:r>
            <a:endParaRPr lang="ko-KR" altLang="en-US" dirty="0"/>
          </a:p>
        </p:txBody>
      </p:sp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563004"/>
              </p:ext>
            </p:extLst>
          </p:nvPr>
        </p:nvGraphicFramePr>
        <p:xfrm>
          <a:off x="1691680" y="4890716"/>
          <a:ext cx="512921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수식" r:id="rId3" imgW="3644640" imgH="444240" progId="Equation.3">
                  <p:embed/>
                </p:oleObj>
              </mc:Choice>
              <mc:Fallback>
                <p:oleObj name="수식" r:id="rId3" imgW="364464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1680" y="4890716"/>
                        <a:ext cx="5129212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개체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077731"/>
              </p:ext>
            </p:extLst>
          </p:nvPr>
        </p:nvGraphicFramePr>
        <p:xfrm>
          <a:off x="1691680" y="4208843"/>
          <a:ext cx="41449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수식" r:id="rId5" imgW="2958840" imgH="444240" progId="Equation.3">
                  <p:embed/>
                </p:oleObj>
              </mc:Choice>
              <mc:Fallback>
                <p:oleObj name="수식" r:id="rId5" imgW="295884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4208843"/>
                        <a:ext cx="4144962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개체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272869"/>
              </p:ext>
            </p:extLst>
          </p:nvPr>
        </p:nvGraphicFramePr>
        <p:xfrm>
          <a:off x="1661051" y="5838361"/>
          <a:ext cx="6421092" cy="678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수식" r:id="rId7" imgW="4203360" imgH="444240" progId="Equation.3">
                  <p:embed/>
                </p:oleObj>
              </mc:Choice>
              <mc:Fallback>
                <p:oleObj name="수식" r:id="rId7" imgW="42033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61051" y="5838361"/>
                        <a:ext cx="6421092" cy="678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2879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8"/>
            <a:ext cx="79208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altLang="ko-KR" dirty="0" smtClean="0">
                <a:solidFill>
                  <a:srgbClr val="FF0000"/>
                </a:solidFill>
              </a:rPr>
              <a:t>Theoretical (maximum) </a:t>
            </a:r>
            <a:r>
              <a:rPr lang="en-US" altLang="ko-KR" dirty="0" err="1" smtClean="0">
                <a:solidFill>
                  <a:srgbClr val="FF0000"/>
                </a:solidFill>
              </a:rPr>
              <a:t>mol</a:t>
            </a:r>
            <a:r>
              <a:rPr lang="en-US" altLang="ko-KR" dirty="0" smtClean="0">
                <a:solidFill>
                  <a:srgbClr val="FF0000"/>
                </a:solidFill>
              </a:rPr>
              <a:t> of H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2</a:t>
            </a:r>
            <a:r>
              <a:rPr lang="en-US" altLang="ko-KR" dirty="0" smtClean="0">
                <a:solidFill>
                  <a:srgbClr val="FF0000"/>
                </a:solidFill>
              </a:rPr>
              <a:t> produced</a:t>
            </a:r>
          </a:p>
          <a:p>
            <a:pPr marL="342900" indent="-342900">
              <a:buFont typeface="+mj-lt"/>
              <a:buAutoNum type="arabicPeriod" startAt="2"/>
            </a:pPr>
            <a:endParaRPr lang="en-US" altLang="ko-KR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n-US" altLang="ko-KR" dirty="0" smtClean="0">
                <a:solidFill>
                  <a:srgbClr val="FF0000"/>
                </a:solidFill>
              </a:rPr>
              <a:t>  Cathodic hydrogen recovery </a:t>
            </a:r>
            <a:r>
              <a:rPr lang="en-US" altLang="ko-KR" i="1" dirty="0" err="1" smtClean="0">
                <a:solidFill>
                  <a:srgbClr val="FF0000"/>
                </a:solidFill>
              </a:rPr>
              <a:t>r</a:t>
            </a:r>
            <a:r>
              <a:rPr lang="en-US" altLang="ko-KR" baseline="-25000" dirty="0" err="1" smtClean="0">
                <a:solidFill>
                  <a:srgbClr val="FF0000"/>
                </a:solidFill>
              </a:rPr>
              <a:t>cat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/>
              <a:t>: moles of 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 actually recovered at the cathode compared to the moles that is theoretically recovered from the current</a:t>
            </a:r>
          </a:p>
          <a:p>
            <a:pPr marL="342900" indent="-342900">
              <a:buFont typeface="+mj-lt"/>
              <a:buAutoNum type="arabicPeriod" startAt="2"/>
            </a:pPr>
            <a:endParaRPr lang="en-US" altLang="ko-KR" dirty="0"/>
          </a:p>
          <a:p>
            <a:pPr marL="342900" indent="-342900">
              <a:buFont typeface="+mj-lt"/>
              <a:buAutoNum type="arabicPeriod" startAt="2"/>
            </a:pPr>
            <a:endParaRPr lang="en-US" altLang="ko-KR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ko-KR" dirty="0"/>
          </a:p>
          <a:p>
            <a:pPr marL="342900" indent="-342900">
              <a:buFont typeface="+mj-lt"/>
              <a:buAutoNum type="arabicPeriod" startAt="2"/>
            </a:pPr>
            <a:endParaRPr lang="en-US" altLang="ko-KR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en-US" altLang="ko-KR" dirty="0" smtClean="0">
                <a:solidFill>
                  <a:srgbClr val="FF0000"/>
                </a:solidFill>
              </a:rPr>
              <a:t>Overall hydrogen recovery </a:t>
            </a:r>
            <a:r>
              <a:rPr lang="en-US" altLang="ko-KR" i="1" dirty="0" smtClean="0">
                <a:solidFill>
                  <a:srgbClr val="FF0000"/>
                </a:solidFill>
              </a:rPr>
              <a:t>r</a:t>
            </a:r>
            <a:r>
              <a:rPr lang="en-US" altLang="ko-KR" baseline="-25000" dirty="0" smtClean="0">
                <a:solidFill>
                  <a:srgbClr val="FF0000"/>
                </a:solidFill>
              </a:rPr>
              <a:t>H2</a:t>
            </a:r>
          </a:p>
          <a:p>
            <a:pPr marL="342900" indent="-342900">
              <a:buFont typeface="+mj-lt"/>
              <a:buAutoNum type="arabicPeriod" startAt="2"/>
            </a:pPr>
            <a:endParaRPr lang="en-US" altLang="ko-KR" baseline="-25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baseline="-25000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baseline="-25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n-US" altLang="ko-KR" baseline="-25000" dirty="0" smtClean="0">
              <a:solidFill>
                <a:srgbClr val="FF0000"/>
              </a:solidFill>
            </a:endParaRPr>
          </a:p>
          <a:p>
            <a:endParaRPr lang="en-US" altLang="ko-KR" baseline="-25000" dirty="0">
              <a:solidFill>
                <a:srgbClr val="FF0000"/>
              </a:solidFill>
            </a:endParaRPr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521212"/>
              </p:ext>
            </p:extLst>
          </p:nvPr>
        </p:nvGraphicFramePr>
        <p:xfrm>
          <a:off x="2771800" y="3086206"/>
          <a:ext cx="2304256" cy="874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수식" r:id="rId3" imgW="1473120" imgH="558720" progId="Equation.3">
                  <p:embed/>
                </p:oleObj>
              </mc:Choice>
              <mc:Fallback>
                <p:oleObj name="수식" r:id="rId3" imgW="147312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1800" y="3086206"/>
                        <a:ext cx="2304256" cy="874028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287387"/>
              </p:ext>
            </p:extLst>
          </p:nvPr>
        </p:nvGraphicFramePr>
        <p:xfrm>
          <a:off x="2739548" y="4581128"/>
          <a:ext cx="3041650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수식" r:id="rId5" imgW="1942920" imgH="939600" progId="Equation.3">
                  <p:embed/>
                </p:oleObj>
              </mc:Choice>
              <mc:Fallback>
                <p:oleObj name="수식" r:id="rId5" imgW="194292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9548" y="4581128"/>
                        <a:ext cx="3041650" cy="1470025"/>
                      </a:xfrm>
                      <a:prstGeom prst="rect">
                        <a:avLst/>
                      </a:prstGeom>
                      <a:ln>
                        <a:solidFill>
                          <a:srgbClr val="0066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240474"/>
              </p:ext>
            </p:extLst>
          </p:nvPr>
        </p:nvGraphicFramePr>
        <p:xfrm>
          <a:off x="1224285" y="579202"/>
          <a:ext cx="7452171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수식" r:id="rId7" imgW="4736880" imgH="990360" progId="Equation.3">
                  <p:embed/>
                </p:oleObj>
              </mc:Choice>
              <mc:Fallback>
                <p:oleObj name="수식" r:id="rId7" imgW="4736880" imgH="990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24285" y="579202"/>
                        <a:ext cx="7452171" cy="1517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16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900</Words>
  <Application>Microsoft Office PowerPoint</Application>
  <PresentationFormat>화면 슬라이드 쇼(4:3)</PresentationFormat>
  <Paragraphs>160</Paragraphs>
  <Slides>17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맑은 고딕</vt:lpstr>
      <vt:lpstr>Arial</vt:lpstr>
      <vt:lpstr>Calibri</vt:lpstr>
      <vt:lpstr>Symbol</vt:lpstr>
      <vt:lpstr>Wingdings</vt:lpstr>
      <vt:lpstr>Office 테마</vt:lpstr>
      <vt:lpstr>수식</vt:lpstr>
      <vt:lpstr>8장 수소생산을 위한 미생물전기분해전지(microbial electrolysis cell, MEC)</vt:lpstr>
      <vt:lpstr>MFC와 MEC의 차이</vt:lpstr>
      <vt:lpstr>PowerPoint 프레젠테이션</vt:lpstr>
      <vt:lpstr>MEC의 열역학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Report on the Hydrogen Economy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4장 전력의 생산</dc:title>
  <dc:creator>Sunghyun Kim</dc:creator>
  <cp:lastModifiedBy>user</cp:lastModifiedBy>
  <cp:revision>87</cp:revision>
  <dcterms:created xsi:type="dcterms:W3CDTF">2017-03-15T01:44:33Z</dcterms:created>
  <dcterms:modified xsi:type="dcterms:W3CDTF">2017-04-12T23:47:49Z</dcterms:modified>
</cp:coreProperties>
</file>