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5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81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7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7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42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45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45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728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7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67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39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62B9-E821-4B90-886E-27626F9EB3B5}" type="datetimeFigureOut">
              <a:rPr lang="ko-KR" altLang="en-US" smtClean="0"/>
              <a:t>2017-03-06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7309-4228-493C-842A-F52BC50756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30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59716" y="171488"/>
            <a:ext cx="10515600" cy="775186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j-ea"/>
              </a:rPr>
              <a:t>1.1 </a:t>
            </a:r>
            <a:r>
              <a:rPr lang="ko-KR" altLang="en-US" sz="3600" b="1" dirty="0">
                <a:latin typeface="+mj-ea"/>
              </a:rPr>
              <a:t>에너지 수요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856" y="1118797"/>
            <a:ext cx="9399319" cy="4711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856" y="5851107"/>
            <a:ext cx="9715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BTU</a:t>
            </a:r>
            <a:r>
              <a:rPr lang="ko-KR" altLang="en-US" dirty="0"/>
              <a:t> </a:t>
            </a:r>
            <a:r>
              <a:rPr lang="en-US" altLang="ko-KR" dirty="0"/>
              <a:t>(British</a:t>
            </a:r>
            <a:r>
              <a:rPr lang="ko-KR" altLang="en-US" dirty="0"/>
              <a:t> </a:t>
            </a:r>
            <a:r>
              <a:rPr lang="en-US" altLang="ko-KR" dirty="0"/>
              <a:t>thermal unit) : heat required to raise one deg. F of one pound of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1 BTU = 1055 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Quadrillion = 10</a:t>
            </a:r>
            <a:r>
              <a:rPr lang="en-US" altLang="ko-KR" baseline="30000" dirty="0"/>
              <a:t>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08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8200" y="365126"/>
            <a:ext cx="10515600" cy="775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/>
              <a:t>Power Consumption by People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425164"/>
            <a:ext cx="86677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8200" y="365126"/>
            <a:ext cx="10515600" cy="775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rgbClr val="00B050"/>
                </a:solidFill>
              </a:rPr>
              <a:t>Energy &amp; The Water Infrastructure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42638" y="1564833"/>
            <a:ext cx="1030672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3200" dirty="0">
                <a:solidFill>
                  <a:srgbClr val="0000FF"/>
                </a:solidFill>
              </a:rPr>
              <a:t>• </a:t>
            </a:r>
            <a:r>
              <a:rPr lang="en-US" altLang="ko-KR" sz="3200" b="1" dirty="0">
                <a:solidFill>
                  <a:srgbClr val="0000FF"/>
                </a:solidFill>
              </a:rPr>
              <a:t>Annual energy used for the water infrastructure</a:t>
            </a:r>
          </a:p>
          <a:p>
            <a:pPr lvl="1">
              <a:spcAft>
                <a:spcPts val="1200"/>
              </a:spcAft>
            </a:pPr>
            <a:r>
              <a:rPr lang="en-US" altLang="ko-KR" sz="2800" b="1" dirty="0">
                <a:solidFill>
                  <a:srgbClr val="FF0000"/>
                </a:solidFill>
              </a:rPr>
              <a:t>• 30 GW (USA), or 5‐6% of all electricity generated</a:t>
            </a:r>
          </a:p>
          <a:p>
            <a:pPr>
              <a:spcAft>
                <a:spcPts val="600"/>
              </a:spcAft>
            </a:pPr>
            <a:r>
              <a:rPr lang="en-US" altLang="ko-KR" sz="3200" b="1" dirty="0">
                <a:solidFill>
                  <a:srgbClr val="0000FF"/>
                </a:solidFill>
              </a:rPr>
              <a:t>• Wastewater treatment:</a:t>
            </a:r>
          </a:p>
          <a:p>
            <a:pPr lvl="1">
              <a:spcAft>
                <a:spcPts val="600"/>
              </a:spcAft>
            </a:pPr>
            <a:r>
              <a:rPr lang="en-US" altLang="ko-KR" sz="2800" b="1" dirty="0">
                <a:solidFill>
                  <a:srgbClr val="FF0000"/>
                </a:solidFill>
              </a:rPr>
              <a:t>• 15 GW</a:t>
            </a:r>
          </a:p>
          <a:p>
            <a:pPr lvl="1">
              <a:spcAft>
                <a:spcPts val="1200"/>
              </a:spcAft>
            </a:pPr>
            <a:r>
              <a:rPr lang="en-US" altLang="ko-KR" sz="2800" b="1" dirty="0">
                <a:solidFill>
                  <a:srgbClr val="FF0000"/>
                </a:solidFill>
              </a:rPr>
              <a:t>• 0.6 kWh/m</a:t>
            </a:r>
            <a:r>
              <a:rPr lang="en-US" altLang="ko-KR" sz="2800" b="1" baseline="30000" dirty="0">
                <a:solidFill>
                  <a:srgbClr val="FF0000"/>
                </a:solidFill>
              </a:rPr>
              <a:t>3</a:t>
            </a:r>
            <a:r>
              <a:rPr lang="en-US" altLang="ko-KR" sz="2800" b="1" dirty="0">
                <a:solidFill>
                  <a:srgbClr val="FF0000"/>
                </a:solidFill>
              </a:rPr>
              <a:t> (0.12 to 1‐2 kWh/m</a:t>
            </a:r>
            <a:r>
              <a:rPr lang="en-US" altLang="ko-KR" sz="2800" b="1" baseline="30000" dirty="0">
                <a:solidFill>
                  <a:srgbClr val="FF0000"/>
                </a:solidFill>
              </a:rPr>
              <a:t>3</a:t>
            </a:r>
            <a:r>
              <a:rPr lang="en-US" altLang="ko-KR" sz="2800" b="1" dirty="0">
                <a:solidFill>
                  <a:srgbClr val="FF0000"/>
                </a:solidFill>
              </a:rPr>
              <a:t> )</a:t>
            </a:r>
          </a:p>
          <a:p>
            <a:pPr>
              <a:spcAft>
                <a:spcPts val="1200"/>
              </a:spcAft>
            </a:pPr>
            <a:r>
              <a:rPr lang="en-US" altLang="ko-KR" sz="3200" b="1" dirty="0">
                <a:solidFill>
                  <a:srgbClr val="0000FF"/>
                </a:solidFill>
              </a:rPr>
              <a:t>• Drinking water treatment?</a:t>
            </a:r>
          </a:p>
          <a:p>
            <a:pPr lvl="1">
              <a:spcAft>
                <a:spcPts val="1200"/>
              </a:spcAft>
            </a:pPr>
            <a:r>
              <a:rPr lang="en-US" altLang="ko-KR" sz="2800" b="1" dirty="0">
                <a:solidFill>
                  <a:srgbClr val="FF0000"/>
                </a:solidFill>
              </a:rPr>
              <a:t>• Desalination requires 3.7 – 650 kWh/m</a:t>
            </a:r>
            <a:r>
              <a:rPr lang="en-US" altLang="ko-KR" sz="2800" b="1" baseline="30000" dirty="0">
                <a:solidFill>
                  <a:srgbClr val="FF0000"/>
                </a:solidFill>
              </a:rPr>
              <a:t>3</a:t>
            </a:r>
            <a:endParaRPr lang="ko-KR" alt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3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38200" y="365126"/>
            <a:ext cx="10515600" cy="775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b="1" dirty="0">
                <a:solidFill>
                  <a:srgbClr val="00B050"/>
                </a:solidFill>
              </a:rPr>
              <a:t>Energy &amp; The Water Infrastructure</a:t>
            </a:r>
            <a:endParaRPr lang="ko-KR" alt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30941" y="1611914"/>
            <a:ext cx="1013011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/>
              <a:t>• </a:t>
            </a:r>
            <a:r>
              <a:rPr lang="en-US" altLang="ko-KR" sz="2800" b="1" dirty="0">
                <a:solidFill>
                  <a:srgbClr val="0000FF"/>
                </a:solidFill>
              </a:rPr>
              <a:t>Energy USED for wastewater treatment</a:t>
            </a:r>
          </a:p>
          <a:p>
            <a:pPr lvl="1">
              <a:spcAft>
                <a:spcPts val="600"/>
              </a:spcAft>
            </a:pPr>
            <a:r>
              <a:rPr lang="en-US" altLang="ko-KR" sz="2400" b="1" dirty="0">
                <a:solidFill>
                  <a:srgbClr val="FF0000"/>
                </a:solidFill>
              </a:rPr>
              <a:t>• 15 GW (USA)</a:t>
            </a:r>
          </a:p>
          <a:p>
            <a:pPr lvl="1">
              <a:spcAft>
                <a:spcPts val="600"/>
              </a:spcAft>
            </a:pPr>
            <a:r>
              <a:rPr lang="en-US" altLang="ko-KR" sz="2400" b="1" dirty="0"/>
              <a:t>• 0.6 kWh/m</a:t>
            </a:r>
            <a:r>
              <a:rPr lang="en-US" altLang="ko-KR" sz="2400" b="1" baseline="30000" dirty="0"/>
              <a:t>3</a:t>
            </a:r>
            <a:r>
              <a:rPr lang="en-US" altLang="ko-KR" sz="2400" b="1" dirty="0"/>
              <a:t> (range: 0.12 to 1‐2 kWh/m</a:t>
            </a:r>
            <a:r>
              <a:rPr lang="en-US" altLang="ko-KR" sz="2400" b="1" baseline="30000" dirty="0"/>
              <a:t>3</a:t>
            </a:r>
            <a:r>
              <a:rPr lang="en-US" altLang="ko-KR" sz="2400" b="1" dirty="0"/>
              <a:t> )</a:t>
            </a:r>
          </a:p>
          <a:p>
            <a:pPr lvl="1">
              <a:spcAft>
                <a:spcPts val="600"/>
              </a:spcAft>
            </a:pPr>
            <a:endParaRPr lang="en-US" altLang="ko-KR" sz="2000" b="1" dirty="0"/>
          </a:p>
          <a:p>
            <a:pPr>
              <a:spcAft>
                <a:spcPts val="600"/>
              </a:spcAft>
            </a:pPr>
            <a:r>
              <a:rPr lang="en-US" altLang="ko-KR" sz="2800" b="1" dirty="0">
                <a:solidFill>
                  <a:srgbClr val="0000FF"/>
                </a:solidFill>
              </a:rPr>
              <a:t>• New energy SOURCE? (waste)water</a:t>
            </a:r>
          </a:p>
          <a:p>
            <a:pPr lvl="1">
              <a:spcAft>
                <a:spcPts val="600"/>
              </a:spcAft>
            </a:pPr>
            <a:r>
              <a:rPr lang="en-US" altLang="ko-KR" sz="2400" b="1" dirty="0"/>
              <a:t>– Domestic &amp; Industrial wastewaters contain </a:t>
            </a:r>
            <a:r>
              <a:rPr lang="en-US" altLang="ko-KR" sz="2400" b="1" dirty="0">
                <a:solidFill>
                  <a:srgbClr val="FF0000"/>
                </a:solidFill>
              </a:rPr>
              <a:t>17 GW </a:t>
            </a:r>
            <a:r>
              <a:rPr lang="en-US" altLang="ko-KR" sz="2400" b="1" dirty="0"/>
              <a:t>(USA)</a:t>
            </a:r>
          </a:p>
          <a:p>
            <a:pPr marL="720725" lvl="2" indent="-263525">
              <a:spcAft>
                <a:spcPts val="600"/>
              </a:spcAft>
            </a:pPr>
            <a:r>
              <a:rPr lang="en-US" altLang="ko-KR" sz="2400" b="1" dirty="0"/>
              <a:t>– Domestic wastewater contains (in the organic matter) about </a:t>
            </a:r>
            <a:r>
              <a:rPr lang="en-US" altLang="ko-KR" sz="2400" b="1" dirty="0">
                <a:solidFill>
                  <a:srgbClr val="FF0000"/>
                </a:solidFill>
              </a:rPr>
              <a:t>2‐5 kWh/m</a:t>
            </a:r>
            <a:r>
              <a:rPr lang="en-US" altLang="ko-KR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ko-KR" sz="2400" b="1" dirty="0"/>
              <a:t>; or 4 ‐ 10 times that needed using conventional treatment!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289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827442" y="193003"/>
            <a:ext cx="10515600" cy="12441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solidFill>
                  <a:srgbClr val="009900"/>
                </a:solidFill>
              </a:rPr>
              <a:t>New Energy Sources Available using</a:t>
            </a:r>
          </a:p>
          <a:p>
            <a:pPr>
              <a:lnSpc>
                <a:spcPct val="120000"/>
              </a:lnSpc>
            </a:pPr>
            <a:r>
              <a:rPr lang="en-US" altLang="ko-KR" sz="3200" b="1" dirty="0">
                <a:solidFill>
                  <a:srgbClr val="009900"/>
                </a:solidFill>
              </a:rPr>
              <a:t>Microbial Electrochemical Technologies (METs)</a:t>
            </a:r>
            <a:endParaRPr lang="ko-KR" altLang="en-US" sz="3200" b="1" dirty="0">
              <a:solidFill>
                <a:srgbClr val="0099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442" y="1437135"/>
            <a:ext cx="1054966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600" b="1" dirty="0">
                <a:solidFill>
                  <a:srgbClr val="0000FF"/>
                </a:solidFill>
              </a:rPr>
              <a:t>• Wastewater </a:t>
            </a:r>
            <a:r>
              <a:rPr lang="en-US" altLang="ko-KR" sz="2600" b="1" dirty="0"/>
              <a:t>: Organic matter in water (USA)</a:t>
            </a:r>
          </a:p>
          <a:p>
            <a:pPr lvl="1"/>
            <a:r>
              <a:rPr lang="en-US" altLang="ko-KR" sz="2200" dirty="0"/>
              <a:t>– </a:t>
            </a:r>
            <a:r>
              <a:rPr lang="en-US" altLang="ko-KR" sz="2200" b="1" dirty="0"/>
              <a:t>17 GW </a:t>
            </a:r>
            <a:r>
              <a:rPr lang="en-US" altLang="ko-KR" sz="2200" dirty="0"/>
              <a:t>in wastewater</a:t>
            </a:r>
          </a:p>
          <a:p>
            <a:pPr lvl="1">
              <a:spcAft>
                <a:spcPts val="600"/>
              </a:spcAft>
            </a:pPr>
            <a:r>
              <a:rPr lang="en-US" altLang="ko-KR" sz="2200" dirty="0"/>
              <a:t>   (Save 45 GW energy/</a:t>
            </a:r>
            <a:r>
              <a:rPr lang="en-US" altLang="ko-KR" sz="2200" dirty="0" err="1"/>
              <a:t>yr</a:t>
            </a:r>
            <a:r>
              <a:rPr lang="en-US" altLang="ko-KR" sz="2200" dirty="0"/>
              <a:t> used + produce 17 GW = 62 GW net change)</a:t>
            </a:r>
          </a:p>
          <a:p>
            <a:r>
              <a:rPr lang="en-US" altLang="ko-KR" sz="2600" b="1" dirty="0">
                <a:solidFill>
                  <a:srgbClr val="0000FF"/>
                </a:solidFill>
              </a:rPr>
              <a:t>• Cellulose Biomass Energy </a:t>
            </a:r>
            <a:r>
              <a:rPr lang="en-US" altLang="ko-KR" sz="2600" b="1" dirty="0"/>
              <a:t>: Get biomass </a:t>
            </a:r>
            <a:r>
              <a:rPr lang="en-US" altLang="ko-KR" sz="2600" b="1" dirty="0">
                <a:sym typeface="Wingdings" panose="05000000000000000000" pitchFamily="2" charset="2"/>
              </a:rPr>
              <a:t></a:t>
            </a:r>
            <a:r>
              <a:rPr lang="en-US" altLang="ko-KR" sz="2600" b="1" dirty="0"/>
              <a:t> water</a:t>
            </a:r>
          </a:p>
          <a:p>
            <a:pPr lvl="1"/>
            <a:r>
              <a:rPr lang="en-US" altLang="ko-KR" sz="2200" dirty="0"/>
              <a:t>– </a:t>
            </a:r>
            <a:r>
              <a:rPr lang="en-US" altLang="ko-KR" sz="2200" b="1" dirty="0"/>
              <a:t>600 GW </a:t>
            </a:r>
            <a:r>
              <a:rPr lang="en-US" altLang="ko-KR" sz="2200" dirty="0"/>
              <a:t>available (based on 1.34 billion tons/</a:t>
            </a:r>
            <a:r>
              <a:rPr lang="en-US" altLang="ko-KR" sz="2200" dirty="0" err="1"/>
              <a:t>yr</a:t>
            </a:r>
            <a:r>
              <a:rPr lang="en-US" altLang="ko-KR" sz="2200" dirty="0"/>
              <a:t> of lignocellulose)</a:t>
            </a:r>
          </a:p>
          <a:p>
            <a:pPr lvl="1">
              <a:spcAft>
                <a:spcPts val="600"/>
              </a:spcAft>
            </a:pPr>
            <a:r>
              <a:rPr lang="en-US" altLang="ko-KR" sz="2200" dirty="0"/>
              <a:t>   (this is how much electrical power is produced in USA)</a:t>
            </a:r>
          </a:p>
          <a:p>
            <a:r>
              <a:rPr lang="en-US" altLang="ko-KR" sz="2600" b="1" dirty="0">
                <a:solidFill>
                  <a:srgbClr val="0000FF"/>
                </a:solidFill>
              </a:rPr>
              <a:t>• Salinity Gradient Energy </a:t>
            </a:r>
            <a:r>
              <a:rPr lang="en-US" altLang="ko-KR" sz="2600" b="1" dirty="0"/>
              <a:t>‐ Salt &amp; Fresh‐waters (global values)</a:t>
            </a:r>
          </a:p>
          <a:p>
            <a:pPr lvl="1"/>
            <a:r>
              <a:rPr lang="en-US" altLang="ko-KR" sz="2200" dirty="0"/>
              <a:t>– </a:t>
            </a:r>
            <a:r>
              <a:rPr lang="en-US" altLang="ko-KR" sz="2200" b="1" dirty="0"/>
              <a:t>980 GW </a:t>
            </a:r>
            <a:r>
              <a:rPr lang="en-US" altLang="ko-KR" sz="2200" dirty="0"/>
              <a:t>(from the 1900 GW available from river/ocean water)</a:t>
            </a:r>
          </a:p>
          <a:p>
            <a:pPr lvl="1">
              <a:spcAft>
                <a:spcPts val="600"/>
              </a:spcAft>
            </a:pPr>
            <a:r>
              <a:rPr lang="en-US" altLang="ko-KR" sz="2200" dirty="0"/>
              <a:t>   (20 GW available where WW flows into the ocean)</a:t>
            </a:r>
          </a:p>
          <a:p>
            <a:r>
              <a:rPr lang="en-US" altLang="ko-KR" sz="2600" b="1" dirty="0">
                <a:solidFill>
                  <a:srgbClr val="0000FF"/>
                </a:solidFill>
              </a:rPr>
              <a:t>• Waste Heat Energy </a:t>
            </a:r>
            <a:r>
              <a:rPr lang="en-US" altLang="ko-KR" sz="2600" b="1" dirty="0">
                <a:sym typeface="Wingdings" panose="05000000000000000000" pitchFamily="2" charset="2"/>
              </a:rPr>
              <a:t></a:t>
            </a:r>
            <a:r>
              <a:rPr lang="en-US" altLang="ko-KR" sz="2600" b="1" dirty="0"/>
              <a:t> Capture heat in “water” (USA)</a:t>
            </a:r>
          </a:p>
          <a:p>
            <a:pPr lvl="1"/>
            <a:r>
              <a:rPr lang="en-US" altLang="ko-KR" sz="2200" dirty="0"/>
              <a:t>– </a:t>
            </a:r>
            <a:r>
              <a:rPr lang="en-US" altLang="ko-KR" sz="2200" b="1" dirty="0"/>
              <a:t>500 GW </a:t>
            </a:r>
            <a:r>
              <a:rPr lang="en-US" altLang="ko-KR" sz="2200" dirty="0"/>
              <a:t>from industrial “waste heat”</a:t>
            </a:r>
          </a:p>
          <a:p>
            <a:pPr lvl="1"/>
            <a:r>
              <a:rPr lang="en-US" altLang="ko-KR" sz="2200" dirty="0"/>
              <a:t>– </a:t>
            </a:r>
            <a:r>
              <a:rPr lang="en-US" altLang="ko-KR" sz="2200" b="1" dirty="0"/>
              <a:t>1000 GW </a:t>
            </a:r>
            <a:r>
              <a:rPr lang="en-US" altLang="ko-KR" sz="2200" dirty="0"/>
              <a:t>from power plant waste heat</a:t>
            </a:r>
          </a:p>
          <a:p>
            <a:pPr lvl="1"/>
            <a:r>
              <a:rPr lang="en-US" altLang="ko-KR" sz="2200" dirty="0"/>
              <a:t>   (Does not include solar and geothermal energy sources)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65359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34" y="4096697"/>
            <a:ext cx="9467850" cy="2533650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827442" y="239184"/>
            <a:ext cx="10515600" cy="6844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200" b="1" dirty="0">
                <a:solidFill>
                  <a:srgbClr val="009900"/>
                </a:solidFill>
              </a:rPr>
              <a:t>미생물연료전지의 가능성</a:t>
            </a:r>
            <a:endParaRPr lang="ko-KR" altLang="en-US" sz="3200" b="1" dirty="0">
              <a:solidFill>
                <a:srgbClr val="009900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855" y="1019896"/>
            <a:ext cx="4886325" cy="263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2873" y="3420493"/>
            <a:ext cx="10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Bacteria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0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Some calculations</a:t>
            </a:r>
            <a:endParaRPr lang="ko-KR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5158" y="1344706"/>
            <a:ext cx="102950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Energy consumption rate (power, 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전력</a:t>
            </a:r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Year 2012 : 549 quad BTU = 549 x 10</a:t>
            </a:r>
            <a:r>
              <a:rPr lang="en-US" altLang="ko-KR" sz="2200" baseline="30000" dirty="0"/>
              <a:t>15 </a:t>
            </a:r>
            <a:r>
              <a:rPr lang="en-US" altLang="ko-KR" sz="2200" dirty="0"/>
              <a:t>BTU x 1055 J/BTU = 5.79 x 10</a:t>
            </a:r>
            <a:r>
              <a:rPr lang="en-US" altLang="ko-KR" sz="2200" baseline="30000" dirty="0"/>
              <a:t>20</a:t>
            </a:r>
            <a:r>
              <a:rPr lang="en-US" altLang="ko-KR" sz="2200" dirty="0"/>
              <a:t> 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Rate = 5.79 x 10</a:t>
            </a:r>
            <a:r>
              <a:rPr lang="en-US" altLang="ko-KR" sz="2200" baseline="30000" dirty="0"/>
              <a:t>20</a:t>
            </a:r>
            <a:r>
              <a:rPr lang="en-US" altLang="ko-KR" sz="2200" dirty="0"/>
              <a:t> J/(365 d x 86400 s/d) = 1.84 x 10</a:t>
            </a:r>
            <a:r>
              <a:rPr lang="en-US" altLang="ko-KR" sz="2200" baseline="30000" dirty="0"/>
              <a:t>13</a:t>
            </a:r>
            <a:r>
              <a:rPr lang="en-US" altLang="ko-KR" sz="2200" dirty="0"/>
              <a:t> J/s = </a:t>
            </a:r>
            <a:r>
              <a:rPr lang="en-US" altLang="ko-KR" sz="2200" dirty="0"/>
              <a:t>1.84 x 10</a:t>
            </a:r>
            <a:r>
              <a:rPr lang="en-US" altLang="ko-KR" sz="2200" baseline="30000" dirty="0"/>
              <a:t>13</a:t>
            </a:r>
            <a:r>
              <a:rPr lang="en-US" altLang="ko-KR" sz="2200" dirty="0"/>
              <a:t> W = </a:t>
            </a:r>
            <a:r>
              <a:rPr lang="en-US" altLang="ko-KR" sz="2200" dirty="0"/>
              <a:t>18.4 TW. 	T (tera) = 10</a:t>
            </a:r>
            <a:r>
              <a:rPr lang="en-US" altLang="ko-KR" sz="2200" baseline="30000" dirty="0"/>
              <a:t>12</a:t>
            </a:r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Solar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opportunity (PNAS 2006, 103, 15729)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Sunlight on the earth surface for 1 </a:t>
            </a:r>
            <a:r>
              <a:rPr lang="en-US" altLang="ko-KR" sz="2200" dirty="0" err="1"/>
              <a:t>hr</a:t>
            </a:r>
            <a:r>
              <a:rPr lang="en-US" altLang="ko-KR" sz="2200" dirty="0"/>
              <a:t> = 4.3 x 10</a:t>
            </a:r>
            <a:r>
              <a:rPr lang="en-US" altLang="ko-KR" sz="2200" baseline="30000" dirty="0"/>
              <a:t>20</a:t>
            </a:r>
            <a:r>
              <a:rPr lang="en-US" altLang="ko-KR" sz="2200" dirty="0"/>
              <a:t> 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Approximately energy from sun in 1.35 h is equal to the total energy consumed on the planet earth in 1 yr.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Electricity generation from solar energy &lt; 0.1%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Electricity generation from biomass &lt; 1.5%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200" dirty="0"/>
              <a:t>Solar energy utilization</a:t>
            </a:r>
          </a:p>
          <a:p>
            <a:pPr marL="1371600" lvl="2" indent="-457200">
              <a:buAutoNum type="arabicParenBoth"/>
            </a:pPr>
            <a:r>
              <a:rPr lang="en-US" altLang="ko-KR" sz="2200" dirty="0"/>
              <a:t>Capture and conversion</a:t>
            </a:r>
          </a:p>
          <a:p>
            <a:pPr marL="1371600" lvl="2" indent="-457200">
              <a:buAutoNum type="arabicParenBoth"/>
            </a:pPr>
            <a:r>
              <a:rPr lang="en-US" altLang="ko-KR" sz="2200" dirty="0"/>
              <a:t>Storage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63613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187"/>
          </a:xfrm>
        </p:spPr>
        <p:txBody>
          <a:bodyPr>
            <a:normAutofit/>
          </a:bodyPr>
          <a:lstStyle/>
          <a:p>
            <a:r>
              <a:rPr lang="ko-KR" altLang="en-US" sz="3600" b="1" dirty="0">
                <a:latin typeface="+mj-ea"/>
              </a:rPr>
              <a:t>국내</a:t>
            </a:r>
            <a:r>
              <a:rPr lang="en-US" altLang="ko-KR" sz="3600" b="1" dirty="0">
                <a:latin typeface="+mj-ea"/>
              </a:rPr>
              <a:t> </a:t>
            </a:r>
            <a:r>
              <a:rPr lang="ko-KR" altLang="en-US" sz="3600" b="1" dirty="0">
                <a:latin typeface="+mj-ea"/>
              </a:rPr>
              <a:t>에너지 현황</a:t>
            </a:r>
            <a:br>
              <a:rPr lang="en-US" altLang="ko-KR" sz="3600" b="1" dirty="0">
                <a:latin typeface="+mj-ea"/>
              </a:rPr>
            </a:br>
            <a:r>
              <a:rPr lang="en-US" altLang="ko-KR" sz="2400" b="1" dirty="0">
                <a:latin typeface="+mj-ea"/>
              </a:rPr>
              <a:t>(2015 </a:t>
            </a:r>
            <a:r>
              <a:rPr lang="ko-KR" altLang="en-US" sz="2400" b="1" dirty="0">
                <a:latin typeface="+mj-ea"/>
              </a:rPr>
              <a:t>대한민국 에너지 편람</a:t>
            </a:r>
            <a:r>
              <a:rPr lang="en-US" altLang="ko-KR" sz="2400" b="1" dirty="0">
                <a:latin typeface="+mj-ea"/>
              </a:rPr>
              <a:t>, </a:t>
            </a:r>
            <a:r>
              <a:rPr lang="ko-KR" altLang="en-US" sz="2400" b="1" dirty="0">
                <a:latin typeface="+mj-ea"/>
              </a:rPr>
              <a:t>에너지관리공단</a:t>
            </a:r>
            <a:r>
              <a:rPr lang="en-US" altLang="ko-KR" sz="2400" b="1" dirty="0">
                <a:latin typeface="+mj-ea"/>
              </a:rPr>
              <a:t>)</a:t>
            </a:r>
            <a:endParaRPr lang="ko-KR" altLang="en-US" sz="3600" b="1" dirty="0"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70"/>
            <a:ext cx="60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1. 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에너지 소비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9293"/>
            <a:ext cx="10454279" cy="31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4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624" y="546917"/>
            <a:ext cx="60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2. 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에너지 수급 여건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02" y="1154766"/>
            <a:ext cx="9990044" cy="4380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007" y="5841402"/>
            <a:ext cx="946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에너지의 </a:t>
            </a:r>
            <a:r>
              <a:rPr lang="en-US" altLang="ko-KR" dirty="0">
                <a:solidFill>
                  <a:srgbClr val="FF0000"/>
                </a:solidFill>
              </a:rPr>
              <a:t>95.8%</a:t>
            </a:r>
            <a:r>
              <a:rPr lang="ko-KR" altLang="en-US" dirty="0">
                <a:solidFill>
                  <a:srgbClr val="FF0000"/>
                </a:solidFill>
              </a:rPr>
              <a:t>를 수입에 의존</a:t>
            </a:r>
            <a:endParaRPr lang="en-US" altLang="ko-K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</a:rPr>
              <a:t>2014</a:t>
            </a:r>
            <a:r>
              <a:rPr lang="ko-KR" altLang="en-US" dirty="0">
                <a:solidFill>
                  <a:srgbClr val="FF0000"/>
                </a:solidFill>
              </a:rPr>
              <a:t>년 기준 </a:t>
            </a:r>
            <a:r>
              <a:rPr lang="en-US" altLang="ko-KR" dirty="0">
                <a:solidFill>
                  <a:srgbClr val="FF0000"/>
                </a:solidFill>
              </a:rPr>
              <a:t>1,741</a:t>
            </a:r>
            <a:r>
              <a:rPr lang="ko-KR" altLang="en-US" dirty="0">
                <a:solidFill>
                  <a:srgbClr val="FF0000"/>
                </a:solidFill>
              </a:rPr>
              <a:t>억 달러의 에너지 수입 </a:t>
            </a:r>
            <a:r>
              <a:rPr lang="en-US" altLang="ko-KR" dirty="0">
                <a:solidFill>
                  <a:srgbClr val="FF0000"/>
                </a:solidFill>
              </a:rPr>
              <a:t>– </a:t>
            </a:r>
            <a:r>
              <a:rPr lang="ko-KR" altLang="en-US" dirty="0">
                <a:solidFill>
                  <a:srgbClr val="FF0000"/>
                </a:solidFill>
              </a:rPr>
              <a:t>국가 전체 수입액의 </a:t>
            </a:r>
            <a:r>
              <a:rPr lang="en-US" altLang="ko-KR" dirty="0">
                <a:solidFill>
                  <a:srgbClr val="FF0000"/>
                </a:solidFill>
              </a:rPr>
              <a:t>33.1%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0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624" y="353275"/>
            <a:ext cx="608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00FF"/>
                </a:solidFill>
                <a:latin typeface="+mn-ea"/>
              </a:rPr>
              <a:t>3. </a:t>
            </a:r>
            <a:r>
              <a:rPr lang="ko-KR" altLang="en-US" sz="2400" b="1" dirty="0">
                <a:solidFill>
                  <a:srgbClr val="0000FF"/>
                </a:solidFill>
                <a:latin typeface="+mn-ea"/>
              </a:rPr>
              <a:t>국내 에너지 생산 현황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006" y="814940"/>
            <a:ext cx="8053667" cy="4646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2386" y="5922952"/>
            <a:ext cx="49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</a:rPr>
              <a:t>toe : ton of equivalent, </a:t>
            </a:r>
            <a:r>
              <a:rPr lang="ko-KR" altLang="en-US" dirty="0">
                <a:solidFill>
                  <a:srgbClr val="FF0000"/>
                </a:solidFill>
              </a:rPr>
              <a:t>석유환산톤</a:t>
            </a:r>
            <a:endParaRPr lang="en-US" altLang="ko-K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</a:rPr>
              <a:t>1 toe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r>
              <a:rPr lang="en-US" altLang="ko-KR" baseline="30000" dirty="0">
                <a:solidFill>
                  <a:srgbClr val="FF0000"/>
                </a:solidFill>
              </a:rPr>
              <a:t>7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kcal,</a:t>
            </a:r>
            <a:r>
              <a:rPr lang="ko-KR" altLang="en-US" dirty="0">
                <a:solidFill>
                  <a:srgbClr val="FF0000"/>
                </a:solidFill>
              </a:rPr>
              <a:t> 원유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톤의 </a:t>
            </a:r>
            <a:r>
              <a:rPr lang="ko-KR" altLang="en-US" dirty="0" err="1">
                <a:solidFill>
                  <a:srgbClr val="FF0000"/>
                </a:solidFill>
              </a:rPr>
              <a:t>순발열량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1073" y="5540188"/>
            <a:ext cx="706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원자력 발전의 비중이 매우 높음</a:t>
            </a:r>
          </a:p>
        </p:txBody>
      </p:sp>
    </p:spTree>
    <p:extLst>
      <p:ext uri="{BB962C8B-B14F-4D97-AF65-F5344CB8AC3E}">
        <p14:creationId xmlns:p14="http://schemas.microsoft.com/office/powerpoint/2010/main" val="53887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87" y="905323"/>
            <a:ext cx="8602308" cy="46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2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/>
              <a:t>Atmospheric CO</a:t>
            </a:r>
            <a:r>
              <a:rPr lang="en-US" altLang="ko-KR" sz="3600" b="1" baseline="-25000" dirty="0"/>
              <a:t>2</a:t>
            </a:r>
            <a:r>
              <a:rPr lang="en-US" altLang="ko-KR" sz="3600" b="1" dirty="0"/>
              <a:t> concentration at Mauna Loa observatory – Keeling curve</a:t>
            </a:r>
            <a:endParaRPr lang="ko-KR" altLang="en-US" sz="36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9" y="1927468"/>
            <a:ext cx="6461481" cy="470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8979" y="5114366"/>
            <a:ext cx="345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Dec. 2016 404.48 ppm</a:t>
            </a:r>
          </a:p>
          <a:p>
            <a:r>
              <a:rPr lang="en-US" altLang="ko-KR" dirty="0"/>
              <a:t>Dec. 2015 401.85 ppm</a:t>
            </a:r>
          </a:p>
          <a:p>
            <a:r>
              <a:rPr lang="en-US" altLang="ko-KR" dirty="0"/>
              <a:t>Dec. 2014 398.91 ppm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376" y="1927468"/>
            <a:ext cx="4398135" cy="271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8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186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Global Water Demand</a:t>
            </a:r>
            <a:endParaRPr lang="ko-KR" altLang="en-US" sz="3600" b="1" dirty="0"/>
          </a:p>
        </p:txBody>
      </p:sp>
      <p:sp>
        <p:nvSpPr>
          <p:cNvPr id="3" name="직사각형 2"/>
          <p:cNvSpPr/>
          <p:nvPr/>
        </p:nvSpPr>
        <p:spPr>
          <a:xfrm>
            <a:off x="838200" y="1140312"/>
            <a:ext cx="10097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• 1 billion people lack adequate drinking water</a:t>
            </a:r>
          </a:p>
          <a:p>
            <a:r>
              <a:rPr lang="en-US" altLang="ko-KR" sz="2400" b="1" dirty="0">
                <a:solidFill>
                  <a:srgbClr val="FF0000"/>
                </a:solidFill>
              </a:rPr>
              <a:t>• 2 billion people lack adequate sanitation</a:t>
            </a:r>
          </a:p>
          <a:p>
            <a:pPr marL="268288" indent="-268288"/>
            <a:r>
              <a:rPr lang="en-US" altLang="ko-KR" sz="2400" b="1" dirty="0">
                <a:solidFill>
                  <a:srgbClr val="FF0000"/>
                </a:solidFill>
              </a:rPr>
              <a:t>• By 2025, ¼ of all people could live in areas that face severe water shortages.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69" y="2936838"/>
            <a:ext cx="3931933" cy="33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2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8200" y="365126"/>
            <a:ext cx="10515600" cy="77518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600" b="1" dirty="0">
                <a:solidFill>
                  <a:srgbClr val="00B050"/>
                </a:solidFill>
              </a:rPr>
              <a:t>Energy Demand</a:t>
            </a:r>
            <a:endParaRPr lang="ko-KR" alt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00866" y="1391362"/>
            <a:ext cx="105389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600" b="1" dirty="0"/>
              <a:t>• </a:t>
            </a:r>
            <a:r>
              <a:rPr lang="en-US" altLang="ko-KR" sz="2800" b="1" dirty="0"/>
              <a:t>Global Energy Use (power = energy/time)</a:t>
            </a:r>
          </a:p>
          <a:p>
            <a:pPr>
              <a:spcAft>
                <a:spcPts val="1200"/>
              </a:spcAft>
            </a:pPr>
            <a:r>
              <a:rPr lang="en-US" altLang="ko-KR" sz="2600" b="1" dirty="0"/>
              <a:t>	</a:t>
            </a:r>
            <a:r>
              <a:rPr lang="en-US" altLang="ko-KR" sz="2400" b="1" dirty="0"/>
              <a:t>– 13,500 GW (= 13.5 TW)</a:t>
            </a:r>
          </a:p>
          <a:p>
            <a:pPr>
              <a:spcAft>
                <a:spcPts val="1200"/>
              </a:spcAft>
            </a:pPr>
            <a:r>
              <a:rPr lang="en-US" altLang="ko-KR" sz="2400" b="1" dirty="0"/>
              <a:t>	(27,000 GW needed by 2050)</a:t>
            </a:r>
          </a:p>
          <a:p>
            <a:pPr>
              <a:spcAft>
                <a:spcPts val="1200"/>
              </a:spcAft>
            </a:pPr>
            <a:r>
              <a:rPr lang="en-US" altLang="ko-KR" sz="2600" b="1" dirty="0"/>
              <a:t>• </a:t>
            </a:r>
            <a:r>
              <a:rPr lang="en-US" altLang="ko-KR" sz="2800" b="1" dirty="0"/>
              <a:t>Energy use in the USA</a:t>
            </a:r>
            <a:endParaRPr lang="en-US" altLang="ko-KR" sz="2600" b="1" dirty="0"/>
          </a:p>
          <a:p>
            <a:pPr>
              <a:spcAft>
                <a:spcPts val="1200"/>
              </a:spcAft>
            </a:pPr>
            <a:r>
              <a:rPr lang="en-US" altLang="ko-KR" sz="2600" b="1" dirty="0"/>
              <a:t>	</a:t>
            </a:r>
            <a:r>
              <a:rPr lang="en-US" altLang="ko-KR" sz="2400" b="1" dirty="0"/>
              <a:t>– 3340 GW energy (continuous) currently used</a:t>
            </a:r>
          </a:p>
          <a:p>
            <a:pPr>
              <a:spcAft>
                <a:spcPts val="1200"/>
              </a:spcAft>
            </a:pPr>
            <a:r>
              <a:rPr lang="en-US" altLang="ko-KR" sz="2400" b="1" dirty="0"/>
              <a:t>	– 600 GW generated as electricity</a:t>
            </a:r>
          </a:p>
          <a:p>
            <a:pPr>
              <a:spcAft>
                <a:spcPts val="1200"/>
              </a:spcAft>
            </a:pPr>
            <a:endParaRPr lang="en-US" altLang="ko-KR" sz="2600" b="1" dirty="0"/>
          </a:p>
          <a:p>
            <a:pPr>
              <a:spcAft>
                <a:spcPts val="1200"/>
              </a:spcAft>
            </a:pPr>
            <a:r>
              <a:rPr lang="en-US" altLang="ko-KR" sz="2600" b="1" dirty="0">
                <a:solidFill>
                  <a:srgbClr val="0000FF"/>
                </a:solidFill>
                <a:sym typeface="Wingdings" panose="05000000000000000000" pitchFamily="2" charset="2"/>
              </a:rPr>
              <a:t>	</a:t>
            </a:r>
            <a:r>
              <a:rPr lang="en-US" altLang="ko-KR" sz="2800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2800" b="1" dirty="0">
                <a:solidFill>
                  <a:srgbClr val="0000FF"/>
                </a:solidFill>
              </a:rPr>
              <a:t> 1 large nuclear power plant produces ~ 1 GW</a:t>
            </a:r>
            <a:endParaRPr lang="ko-KR" alt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0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538</Words>
  <Application>Microsoft Office PowerPoint</Application>
  <PresentationFormat>와이드스크린</PresentationFormat>
  <Paragraphs>77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Arial</vt:lpstr>
      <vt:lpstr>Wingdings</vt:lpstr>
      <vt:lpstr>Office 테마</vt:lpstr>
      <vt:lpstr>1.1 에너지 수요</vt:lpstr>
      <vt:lpstr>Some calculations</vt:lpstr>
      <vt:lpstr>국내 에너지 현황 (2015 대한민국 에너지 편람, 에너지관리공단)</vt:lpstr>
      <vt:lpstr>PowerPoint 프레젠테이션</vt:lpstr>
      <vt:lpstr>PowerPoint 프레젠테이션</vt:lpstr>
      <vt:lpstr>PowerPoint 프레젠테이션</vt:lpstr>
      <vt:lpstr>Atmospheric CO2 concentration at Mauna Loa observatory – Keeling curve</vt:lpstr>
      <vt:lpstr>Global Water Demand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Kim</dc:creator>
  <cp:lastModifiedBy>Sunghyun Kim</cp:lastModifiedBy>
  <cp:revision>22</cp:revision>
  <dcterms:created xsi:type="dcterms:W3CDTF">2017-03-06T06:01:09Z</dcterms:created>
  <dcterms:modified xsi:type="dcterms:W3CDTF">2017-03-06T13:24:31Z</dcterms:modified>
</cp:coreProperties>
</file>