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9" autoAdjust="0"/>
    <p:restoredTop sz="94660"/>
  </p:normalViewPr>
  <p:slideViewPr>
    <p:cSldViewPr snapToGrid="0">
      <p:cViewPr varScale="1">
        <p:scale>
          <a:sx n="53" d="100"/>
          <a:sy n="53" d="100"/>
        </p:scale>
        <p:origin x="-108" y="-5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9C4F3-097E-46A4-8C79-C83A467D4AB0}" type="datetimeFigureOut">
              <a:rPr lang="ko-KR" altLang="en-US" smtClean="0"/>
              <a:t>2017-05-06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24672-42DF-4116-9552-19158C7D65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4216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9C4F3-097E-46A4-8C79-C83A467D4AB0}" type="datetimeFigureOut">
              <a:rPr lang="ko-KR" altLang="en-US" smtClean="0"/>
              <a:t>2017-05-06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24672-42DF-4116-9552-19158C7D65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979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9C4F3-097E-46A4-8C79-C83A467D4AB0}" type="datetimeFigureOut">
              <a:rPr lang="ko-KR" altLang="en-US" smtClean="0"/>
              <a:t>2017-05-06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24672-42DF-4116-9552-19158C7D65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091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9C4F3-097E-46A4-8C79-C83A467D4AB0}" type="datetimeFigureOut">
              <a:rPr lang="ko-KR" altLang="en-US" smtClean="0"/>
              <a:t>2017-05-06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24672-42DF-4116-9552-19158C7D65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6589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9C4F3-097E-46A4-8C79-C83A467D4AB0}" type="datetimeFigureOut">
              <a:rPr lang="ko-KR" altLang="en-US" smtClean="0"/>
              <a:t>2017-05-06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24672-42DF-4116-9552-19158C7D65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2090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9C4F3-097E-46A4-8C79-C83A467D4AB0}" type="datetimeFigureOut">
              <a:rPr lang="ko-KR" altLang="en-US" smtClean="0"/>
              <a:t>2017-05-06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24672-42DF-4116-9552-19158C7D65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480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9C4F3-097E-46A4-8C79-C83A467D4AB0}" type="datetimeFigureOut">
              <a:rPr lang="ko-KR" altLang="en-US" smtClean="0"/>
              <a:t>2017-05-06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24672-42DF-4116-9552-19158C7D65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467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9C4F3-097E-46A4-8C79-C83A467D4AB0}" type="datetimeFigureOut">
              <a:rPr lang="ko-KR" altLang="en-US" smtClean="0"/>
              <a:t>2017-05-06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24672-42DF-4116-9552-19158C7D65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2614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9C4F3-097E-46A4-8C79-C83A467D4AB0}" type="datetimeFigureOut">
              <a:rPr lang="ko-KR" altLang="en-US" smtClean="0"/>
              <a:t>2017-05-06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24672-42DF-4116-9552-19158C7D65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083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9C4F3-097E-46A4-8C79-C83A467D4AB0}" type="datetimeFigureOut">
              <a:rPr lang="ko-KR" altLang="en-US" smtClean="0"/>
              <a:t>2017-05-06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24672-42DF-4116-9552-19158C7D65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3345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9C4F3-097E-46A4-8C79-C83A467D4AB0}" type="datetimeFigureOut">
              <a:rPr lang="ko-KR" altLang="en-US" smtClean="0"/>
              <a:t>2017-05-06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24672-42DF-4116-9552-19158C7D65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6236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9C4F3-097E-46A4-8C79-C83A467D4AB0}" type="datetimeFigureOut">
              <a:rPr lang="ko-KR" altLang="en-US" smtClean="0"/>
              <a:t>2017-05-06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24672-42DF-4116-9552-19158C7D65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169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 anchor="ctr">
            <a:noAutofit/>
          </a:bodyPr>
          <a:lstStyle/>
          <a:p>
            <a:r>
              <a:rPr lang="en-US" altLang="ko-KR" sz="3600" b="1" dirty="0" smtClean="0">
                <a:solidFill>
                  <a:srgbClr val="FF0000"/>
                </a:solidFill>
              </a:rPr>
              <a:t>Artificial Photosynthesis: From Molecular Catalysts for Light-driven Water Splitting to </a:t>
            </a:r>
            <a:r>
              <a:rPr lang="en-US" altLang="ko-KR" sz="3600" b="1" dirty="0" err="1" smtClean="0">
                <a:solidFill>
                  <a:srgbClr val="FF0000"/>
                </a:solidFill>
              </a:rPr>
              <a:t>Photoelectrochemical</a:t>
            </a:r>
            <a:r>
              <a:rPr lang="en-US" altLang="ko-KR" sz="3600" b="1" dirty="0" smtClean="0">
                <a:solidFill>
                  <a:srgbClr val="FF0000"/>
                </a:solidFill>
              </a:rPr>
              <a:t> Cells</a:t>
            </a:r>
            <a:endParaRPr lang="ko-KR" alt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en-US" altLang="ko-KR" sz="3200" b="1" dirty="0" smtClean="0"/>
              <a:t>Photochemistry and Photobiology, 2011, 87: 946–964</a:t>
            </a:r>
            <a:endParaRPr lang="ko-KR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1698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306" y="484094"/>
            <a:ext cx="1127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ko-KR" sz="2400" dirty="0" smtClean="0"/>
              <a:t>Upon light absorption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altLang="ko-KR" sz="2400" dirty="0" smtClean="0"/>
              <a:t>1 e</a:t>
            </a:r>
            <a:r>
              <a:rPr lang="en-US" altLang="ko-KR" sz="2400" baseline="30000" dirty="0" smtClean="0"/>
              <a:t>-</a:t>
            </a:r>
            <a:r>
              <a:rPr lang="en-US" altLang="ko-KR" sz="2400" dirty="0" smtClean="0"/>
              <a:t> transition : d (metal) </a:t>
            </a:r>
            <a:r>
              <a:rPr lang="en-US" altLang="ko-KR" sz="2400" dirty="0" smtClean="0">
                <a:sym typeface="Wingdings" pitchFamily="2" charset="2"/>
              </a:rPr>
              <a:t> </a:t>
            </a:r>
            <a:r>
              <a:rPr lang="en-US" altLang="ko-KR" sz="2400" dirty="0" smtClean="0">
                <a:latin typeface="Symbol" pitchFamily="18" charset="2"/>
                <a:sym typeface="Wingdings" pitchFamily="2" charset="2"/>
              </a:rPr>
              <a:t>p</a:t>
            </a:r>
            <a:r>
              <a:rPr lang="en-US" altLang="ko-KR" sz="2400" dirty="0" smtClean="0">
                <a:sym typeface="Wingdings" pitchFamily="2" charset="2"/>
              </a:rPr>
              <a:t>* (</a:t>
            </a:r>
            <a:r>
              <a:rPr lang="en-US" altLang="ko-KR" sz="2400" dirty="0" err="1" smtClean="0">
                <a:sym typeface="Wingdings" pitchFamily="2" charset="2"/>
              </a:rPr>
              <a:t>diimine</a:t>
            </a:r>
            <a:r>
              <a:rPr lang="en-US" altLang="ko-KR" sz="2400" dirty="0" smtClean="0">
                <a:sym typeface="Wingdings" pitchFamily="2" charset="2"/>
              </a:rPr>
              <a:t> ligand)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altLang="ko-KR" sz="2400" dirty="0" smtClean="0"/>
              <a:t>Spin state : singlet (S=0) </a:t>
            </a:r>
            <a:r>
              <a:rPr lang="en-US" altLang="ko-KR" sz="2400" dirty="0" smtClean="0">
                <a:sym typeface="Wingdings" pitchFamily="2" charset="2"/>
              </a:rPr>
              <a:t> triplet (S=1) by intersystem crossing due to spin-orbit coupling  </a:t>
            </a:r>
            <a:r>
              <a:rPr lang="en-US" altLang="ko-KR" sz="2400" baseline="30000" dirty="0" smtClean="0">
                <a:sym typeface="Wingdings" pitchFamily="2" charset="2"/>
              </a:rPr>
              <a:t>3</a:t>
            </a:r>
            <a:r>
              <a:rPr lang="en-US" altLang="ko-KR" sz="2400" dirty="0" smtClean="0">
                <a:sym typeface="Wingdings" pitchFamily="2" charset="2"/>
              </a:rPr>
              <a:t>MLCT  </a:t>
            </a:r>
            <a:r>
              <a:rPr lang="en-US" altLang="ko-KR" sz="2400" dirty="0" err="1" smtClean="0">
                <a:sym typeface="Wingdings" pitchFamily="2" charset="2"/>
              </a:rPr>
              <a:t>Ru</a:t>
            </a:r>
            <a:r>
              <a:rPr lang="en-US" altLang="ko-KR" sz="2400" dirty="0" smtClean="0">
                <a:sym typeface="Wingdings" pitchFamily="2" charset="2"/>
              </a:rPr>
              <a:t>(III)L(-1)</a:t>
            </a:r>
            <a:endParaRPr lang="ko-KR" alt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34" y="2674284"/>
            <a:ext cx="5539073" cy="3726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36659" y="3752712"/>
            <a:ext cx="55222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altLang="ko-KR" sz="2400" dirty="0" smtClean="0"/>
              <a:t>PS* both as a strong </a:t>
            </a:r>
            <a:r>
              <a:rPr lang="en-US" altLang="ko-KR" sz="2400" dirty="0" err="1" smtClean="0"/>
              <a:t>reductant</a:t>
            </a:r>
            <a:r>
              <a:rPr lang="en-US" altLang="ko-KR" sz="2400" dirty="0" smtClean="0"/>
              <a:t> and a strong oxidant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altLang="ko-KR" sz="2400" dirty="0" smtClean="0"/>
              <a:t>E(PS</a:t>
            </a:r>
            <a:r>
              <a:rPr lang="en-US" altLang="ko-KR" sz="2400" baseline="30000" dirty="0" smtClean="0"/>
              <a:t>+</a:t>
            </a:r>
            <a:r>
              <a:rPr lang="en-US" altLang="ko-KR" sz="2400" dirty="0" smtClean="0"/>
              <a:t>/PS*) = -0.86 V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altLang="ko-KR" sz="2400" dirty="0" smtClean="0"/>
              <a:t>E(PS*/PS</a:t>
            </a:r>
            <a:r>
              <a:rPr lang="en-US" altLang="ko-KR" sz="2400" baseline="30000" dirty="0" smtClean="0"/>
              <a:t>-</a:t>
            </a:r>
            <a:r>
              <a:rPr lang="en-US" altLang="ko-KR" sz="2400" dirty="0" smtClean="0"/>
              <a:t>) = 0.84 V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884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3035" y="289119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ko-KR" sz="2400" dirty="0" smtClean="0"/>
              <a:t>Other metal-</a:t>
            </a:r>
            <a:r>
              <a:rPr lang="en-US" altLang="ko-KR" sz="2400" dirty="0" err="1" smtClean="0"/>
              <a:t>diimine</a:t>
            </a:r>
            <a:r>
              <a:rPr lang="en-US" altLang="ko-KR" sz="2400" dirty="0" smtClean="0"/>
              <a:t> photosensitizers</a:t>
            </a:r>
            <a:endParaRPr lang="ko-KR" alt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805" y="883648"/>
            <a:ext cx="7755311" cy="5848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496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3035" y="289119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ko-KR" sz="2400" dirty="0" smtClean="0"/>
              <a:t>Other organic photosensitizers-a major breakthrough</a:t>
            </a:r>
            <a:endParaRPr lang="ko-KR" alt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35" y="917200"/>
            <a:ext cx="5593977" cy="5477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86918" y="910358"/>
            <a:ext cx="3076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/>
              <a:t>Xanthene derivatives</a:t>
            </a:r>
            <a:endParaRPr lang="ko-KR" altLang="en-US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292" y="1484082"/>
            <a:ext cx="22098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242" y="3867572"/>
            <a:ext cx="26098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51008" y="5751513"/>
            <a:ext cx="4421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Fluorescein : not a good photosensitizer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51008" y="2569932"/>
            <a:ext cx="4728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Heavy atoms (Br, I) facilitate inter-system crossing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3163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1013" y="340656"/>
            <a:ext cx="10148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err="1" smtClean="0">
                <a:solidFill>
                  <a:srgbClr val="0066FF"/>
                </a:solidFill>
              </a:rPr>
              <a:t>Diiron</a:t>
            </a:r>
            <a:r>
              <a:rPr lang="en-US" altLang="ko-KR" sz="2400" b="1" dirty="0" smtClean="0">
                <a:solidFill>
                  <a:srgbClr val="0066FF"/>
                </a:solidFill>
              </a:rPr>
              <a:t>-based catalysts</a:t>
            </a:r>
            <a:endParaRPr lang="ko-KR" altLang="en-US" sz="2400" b="1" dirty="0">
              <a:solidFill>
                <a:srgbClr val="0066FF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241" y="886371"/>
            <a:ext cx="6561755" cy="237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67431" y="2990118"/>
            <a:ext cx="1859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Sacrificial donor</a:t>
            </a:r>
          </a:p>
          <a:p>
            <a:r>
              <a:rPr lang="en-US" altLang="ko-KR" dirty="0" smtClean="0"/>
              <a:t>-ascorbic acid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07861" y="3128618"/>
            <a:ext cx="1769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photosensitizer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51045" y="3128618"/>
            <a:ext cx="963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catalyst</a:t>
            </a:r>
            <a:endParaRPr lang="ko-KR" alt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431" y="3852117"/>
            <a:ext cx="6917380" cy="287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70124" y="1872878"/>
            <a:ext cx="1344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/>
              <a:t>TON = 86</a:t>
            </a:r>
            <a:endParaRPr lang="ko-KR" alt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9323910" y="5333895"/>
            <a:ext cx="1485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/>
              <a:t>TON = 200</a:t>
            </a:r>
            <a:endParaRPr lang="ko-KR" altLang="en-US" sz="2000" dirty="0"/>
          </a:p>
        </p:txBody>
      </p:sp>
      <p:sp>
        <p:nvSpPr>
          <p:cNvPr id="7" name="직사각형 6"/>
          <p:cNvSpPr/>
          <p:nvPr/>
        </p:nvSpPr>
        <p:spPr>
          <a:xfrm>
            <a:off x="8370660" y="797818"/>
            <a:ext cx="34603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err="1"/>
              <a:t>Inorg</a:t>
            </a:r>
            <a:r>
              <a:rPr lang="en-US" altLang="ko-KR" sz="2000" dirty="0"/>
              <a:t>. Chem</a:t>
            </a:r>
            <a:r>
              <a:rPr lang="en-US" altLang="ko-KR" sz="2000" dirty="0" smtClean="0"/>
              <a:t>. 2008, 47</a:t>
            </a:r>
            <a:r>
              <a:rPr lang="en-US" altLang="ko-KR" sz="2000" dirty="0"/>
              <a:t>, 2805–2810.</a:t>
            </a:r>
            <a:endParaRPr lang="ko-KR" altLang="en-US" sz="2000" dirty="0"/>
          </a:p>
        </p:txBody>
      </p:sp>
      <p:sp>
        <p:nvSpPr>
          <p:cNvPr id="8" name="직사각형 7"/>
          <p:cNvSpPr/>
          <p:nvPr/>
        </p:nvSpPr>
        <p:spPr>
          <a:xfrm>
            <a:off x="8180314" y="4011395"/>
            <a:ext cx="3841068" cy="720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/>
              <a:t>Chemistry A European Journal </a:t>
            </a:r>
            <a:r>
              <a:rPr lang="en-US" altLang="ko-KR" sz="2000" dirty="0" smtClean="0"/>
              <a:t>2010, 16, 60–63</a:t>
            </a:r>
            <a:r>
              <a:rPr lang="en-US" altLang="ko-KR" sz="2000" dirty="0"/>
              <a:t>.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31741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1013" y="340656"/>
            <a:ext cx="10148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err="1" smtClean="0">
                <a:solidFill>
                  <a:srgbClr val="0066FF"/>
                </a:solidFill>
              </a:rPr>
              <a:t>Cobaloxime</a:t>
            </a:r>
            <a:r>
              <a:rPr lang="en-US" altLang="ko-KR" sz="2400" b="1" dirty="0" smtClean="0">
                <a:solidFill>
                  <a:srgbClr val="0066FF"/>
                </a:solidFill>
              </a:rPr>
              <a:t> and cobalt </a:t>
            </a:r>
            <a:r>
              <a:rPr lang="en-US" altLang="ko-KR" sz="2400" b="1" dirty="0" err="1" smtClean="0">
                <a:solidFill>
                  <a:srgbClr val="0066FF"/>
                </a:solidFill>
              </a:rPr>
              <a:t>diimine-dioxime</a:t>
            </a:r>
            <a:r>
              <a:rPr lang="en-US" altLang="ko-KR" sz="2400" b="1" dirty="0" smtClean="0">
                <a:solidFill>
                  <a:srgbClr val="0066FF"/>
                </a:solidFill>
              </a:rPr>
              <a:t> catalysts</a:t>
            </a:r>
            <a:endParaRPr lang="ko-KR" altLang="en-US" sz="2400" b="1" dirty="0">
              <a:solidFill>
                <a:srgbClr val="0066FF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1198189"/>
            <a:ext cx="4181475" cy="528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585" y="1238530"/>
            <a:ext cx="4181475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6932352" y="4910929"/>
            <a:ext cx="3571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cobalt </a:t>
            </a:r>
            <a:r>
              <a:rPr lang="en-US" altLang="ko-KR" dirty="0" err="1"/>
              <a:t>diimine</a:t>
            </a:r>
            <a:r>
              <a:rPr lang="en-US" altLang="ko-KR" dirty="0"/>
              <a:t>–</a:t>
            </a:r>
            <a:r>
              <a:rPr lang="en-US" altLang="ko-KR" dirty="0" err="1"/>
              <a:t>dioxime</a:t>
            </a:r>
            <a:r>
              <a:rPr lang="en-US" altLang="ko-KR" dirty="0"/>
              <a:t> catalysts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957263" y="6299898"/>
            <a:ext cx="2328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err="1"/>
              <a:t>cobaloxime</a:t>
            </a:r>
            <a:r>
              <a:rPr lang="en-US" altLang="ko-KR" dirty="0"/>
              <a:t> catalysts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662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1013" y="340656"/>
            <a:ext cx="10148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rgbClr val="0066FF"/>
                </a:solidFill>
              </a:rPr>
              <a:t>Mechanistic issues</a:t>
            </a:r>
            <a:endParaRPr lang="ko-KR" altLang="en-US" sz="2400" b="1" dirty="0">
              <a:solidFill>
                <a:srgbClr val="0066FF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16" y="802321"/>
            <a:ext cx="5107695" cy="5867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35036" y="802321"/>
            <a:ext cx="60804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altLang="ko-KR" sz="2400" dirty="0" smtClean="0"/>
              <a:t>Initiation : absorption of a photon by </a:t>
            </a:r>
            <a:r>
              <a:rPr lang="en-US" altLang="ko-KR" sz="2400" dirty="0" err="1" smtClean="0"/>
              <a:t>photosentization</a:t>
            </a:r>
            <a:r>
              <a:rPr lang="en-US" altLang="ko-KR" sz="2400" dirty="0" smtClean="0"/>
              <a:t>. PS </a:t>
            </a:r>
            <a:r>
              <a:rPr lang="en-US" altLang="ko-KR" sz="2400" dirty="0" smtClean="0">
                <a:sym typeface="Wingdings" pitchFamily="2" charset="2"/>
              </a:rPr>
              <a:t> PS*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altLang="ko-KR" sz="2400" dirty="0" smtClean="0">
                <a:sym typeface="Wingdings" pitchFamily="2" charset="2"/>
              </a:rPr>
              <a:t>Oxidative quenching or reductive quenching</a:t>
            </a:r>
            <a:endParaRPr lang="ko-KR" alt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735036" y="2545976"/>
            <a:ext cx="6080446" cy="1631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ko-KR" sz="2000" dirty="0" smtClean="0"/>
              <a:t>Oxidative quenching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altLang="ko-KR" sz="2000" dirty="0" smtClean="0"/>
              <a:t>PS* + Cat </a:t>
            </a:r>
            <a:r>
              <a:rPr lang="en-US" altLang="ko-KR" sz="2000" dirty="0" smtClean="0">
                <a:sym typeface="Wingdings" pitchFamily="2" charset="2"/>
              </a:rPr>
              <a:t> PS</a:t>
            </a:r>
            <a:r>
              <a:rPr lang="en-US" altLang="ko-KR" sz="2000" baseline="30000" dirty="0" smtClean="0">
                <a:sym typeface="Wingdings" pitchFamily="2" charset="2"/>
              </a:rPr>
              <a:t>+ </a:t>
            </a:r>
            <a:r>
              <a:rPr lang="en-US" altLang="ko-KR" sz="2000" dirty="0" smtClean="0">
                <a:sym typeface="Wingdings" pitchFamily="2" charset="2"/>
              </a:rPr>
              <a:t>+ Cat</a:t>
            </a:r>
            <a:r>
              <a:rPr lang="en-US" altLang="ko-KR" sz="2000" baseline="30000" dirty="0" smtClean="0">
                <a:sym typeface="Wingdings" pitchFamily="2" charset="2"/>
              </a:rPr>
              <a:t>-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altLang="ko-KR" sz="2000" dirty="0" smtClean="0">
                <a:sym typeface="Wingdings" pitchFamily="2" charset="2"/>
              </a:rPr>
              <a:t>D + PS</a:t>
            </a:r>
            <a:r>
              <a:rPr lang="en-US" altLang="ko-KR" sz="2000" baseline="30000" dirty="0" smtClean="0">
                <a:sym typeface="Wingdings" pitchFamily="2" charset="2"/>
              </a:rPr>
              <a:t>+</a:t>
            </a:r>
            <a:r>
              <a:rPr lang="en-US" altLang="ko-KR" sz="2000" dirty="0" smtClean="0">
                <a:sym typeface="Wingdings" pitchFamily="2" charset="2"/>
              </a:rPr>
              <a:t>  D</a:t>
            </a:r>
            <a:r>
              <a:rPr lang="en-US" altLang="ko-KR" sz="2000" baseline="30000" dirty="0" smtClean="0">
                <a:sym typeface="Wingdings" pitchFamily="2" charset="2"/>
              </a:rPr>
              <a:t>+.</a:t>
            </a:r>
            <a:r>
              <a:rPr lang="en-US" altLang="ko-KR" sz="2000" dirty="0" smtClean="0">
                <a:sym typeface="Wingdings" pitchFamily="2" charset="2"/>
              </a:rPr>
              <a:t> + PS</a:t>
            </a:r>
          </a:p>
          <a:p>
            <a:pPr marL="914400" lvl="1" indent="-457200">
              <a:buFont typeface="+mj-lt"/>
              <a:buAutoNum type="arabicParenR"/>
            </a:pPr>
            <a:endParaRPr lang="en-US" altLang="ko-KR" sz="2000" dirty="0">
              <a:sym typeface="Wingdings" pitchFamily="2" charset="2"/>
            </a:endParaRPr>
          </a:p>
          <a:p>
            <a:pPr lvl="1"/>
            <a:r>
              <a:rPr lang="en-US" altLang="ko-KR" sz="2000" dirty="0">
                <a:sym typeface="Wingdings" pitchFamily="2" charset="2"/>
              </a:rPr>
              <a:t>2Cat</a:t>
            </a:r>
            <a:r>
              <a:rPr lang="en-US" altLang="ko-KR" sz="2000" baseline="30000" dirty="0">
                <a:sym typeface="Wingdings" pitchFamily="2" charset="2"/>
              </a:rPr>
              <a:t>-</a:t>
            </a:r>
            <a:r>
              <a:rPr lang="en-US" altLang="ko-KR" sz="2000" dirty="0">
                <a:sym typeface="Wingdings" pitchFamily="2" charset="2"/>
              </a:rPr>
              <a:t> + 2H</a:t>
            </a:r>
            <a:r>
              <a:rPr lang="en-US" altLang="ko-KR" sz="2000" baseline="30000" dirty="0">
                <a:sym typeface="Wingdings" pitchFamily="2" charset="2"/>
              </a:rPr>
              <a:t>+ </a:t>
            </a:r>
            <a:r>
              <a:rPr lang="en-US" altLang="ko-KR" sz="2000" dirty="0">
                <a:sym typeface="Wingdings" pitchFamily="2" charset="2"/>
              </a:rPr>
              <a:t> 2Cat + </a:t>
            </a:r>
            <a:r>
              <a:rPr lang="en-US" altLang="ko-KR" sz="2000" dirty="0" smtClean="0">
                <a:sym typeface="Wingdings" pitchFamily="2" charset="2"/>
              </a:rPr>
              <a:t>H</a:t>
            </a:r>
            <a:r>
              <a:rPr lang="en-US" altLang="ko-KR" sz="2000" baseline="-25000" dirty="0" smtClean="0">
                <a:sym typeface="Wingdings" pitchFamily="2" charset="2"/>
              </a:rPr>
              <a:t>2</a:t>
            </a:r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735036" y="4565685"/>
            <a:ext cx="6080446" cy="1528624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ko-KR" sz="2000" dirty="0" smtClean="0"/>
              <a:t>Reductive quenching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altLang="ko-KR" sz="2000" dirty="0" smtClean="0"/>
              <a:t>D + PS* </a:t>
            </a:r>
            <a:r>
              <a:rPr lang="en-US" altLang="ko-KR" sz="2000" dirty="0" smtClean="0">
                <a:sym typeface="Wingdings" pitchFamily="2" charset="2"/>
              </a:rPr>
              <a:t> </a:t>
            </a:r>
            <a:r>
              <a:rPr lang="en-US" altLang="ko-KR" sz="2000" dirty="0">
                <a:sym typeface="Wingdings" pitchFamily="2" charset="2"/>
              </a:rPr>
              <a:t>D</a:t>
            </a:r>
            <a:r>
              <a:rPr lang="en-US" altLang="ko-KR" sz="2000" baseline="30000" dirty="0" smtClean="0">
                <a:sym typeface="Wingdings" pitchFamily="2" charset="2"/>
              </a:rPr>
              <a:t>+.</a:t>
            </a:r>
            <a:r>
              <a:rPr lang="en-US" altLang="ko-KR" sz="2000" dirty="0" smtClean="0">
                <a:sym typeface="Wingdings" pitchFamily="2" charset="2"/>
              </a:rPr>
              <a:t> + PS</a:t>
            </a:r>
            <a:r>
              <a:rPr lang="en-US" altLang="ko-KR" sz="2000" baseline="30000" dirty="0" smtClean="0">
                <a:sym typeface="Wingdings" pitchFamily="2" charset="2"/>
              </a:rPr>
              <a:t>- 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altLang="ko-KR" sz="2000" dirty="0">
                <a:sym typeface="Wingdings" pitchFamily="2" charset="2"/>
              </a:rPr>
              <a:t>PS</a:t>
            </a:r>
            <a:r>
              <a:rPr lang="en-US" altLang="ko-KR" sz="2000" baseline="30000" dirty="0">
                <a:sym typeface="Wingdings" pitchFamily="2" charset="2"/>
              </a:rPr>
              <a:t>-</a:t>
            </a:r>
            <a:r>
              <a:rPr lang="en-US" altLang="ko-KR" sz="2000" dirty="0" smtClean="0">
                <a:sym typeface="Wingdings" pitchFamily="2" charset="2"/>
              </a:rPr>
              <a:t> + Cat  PS + Cat</a:t>
            </a:r>
            <a:r>
              <a:rPr lang="en-US" altLang="ko-KR" sz="2000" baseline="30000" dirty="0" smtClean="0">
                <a:sym typeface="Wingdings" pitchFamily="2" charset="2"/>
              </a:rPr>
              <a:t>-</a:t>
            </a:r>
          </a:p>
          <a:p>
            <a:pPr marL="914400" lvl="1" indent="-457200">
              <a:buFont typeface="+mj-lt"/>
              <a:buAutoNum type="arabicParenR"/>
            </a:pPr>
            <a:endParaRPr lang="en-US" altLang="ko-KR" sz="2000" baseline="30000" dirty="0">
              <a:sym typeface="Wingdings" pitchFamily="2" charset="2"/>
            </a:endParaRPr>
          </a:p>
          <a:p>
            <a:pPr lvl="1"/>
            <a:r>
              <a:rPr lang="en-US" altLang="ko-KR" sz="2000" dirty="0" smtClean="0">
                <a:sym typeface="Wingdings" pitchFamily="2" charset="2"/>
              </a:rPr>
              <a:t>2Cat</a:t>
            </a:r>
            <a:r>
              <a:rPr lang="en-US" altLang="ko-KR" sz="2000" baseline="30000" dirty="0" smtClean="0">
                <a:sym typeface="Wingdings" pitchFamily="2" charset="2"/>
              </a:rPr>
              <a:t>-</a:t>
            </a:r>
            <a:r>
              <a:rPr lang="en-US" altLang="ko-KR" sz="2000" dirty="0" smtClean="0">
                <a:sym typeface="Wingdings" pitchFamily="2" charset="2"/>
              </a:rPr>
              <a:t> + 2H</a:t>
            </a:r>
            <a:r>
              <a:rPr lang="en-US" altLang="ko-KR" sz="2000" baseline="30000" dirty="0" smtClean="0">
                <a:sym typeface="Wingdings" pitchFamily="2" charset="2"/>
              </a:rPr>
              <a:t>+ </a:t>
            </a:r>
            <a:r>
              <a:rPr lang="en-US" altLang="ko-KR" sz="2000" dirty="0" smtClean="0">
                <a:sym typeface="Wingdings" pitchFamily="2" charset="2"/>
              </a:rPr>
              <a:t> 2Cat + H</a:t>
            </a:r>
            <a:r>
              <a:rPr lang="en-US" altLang="ko-KR" sz="2000" baseline="-25000" dirty="0" smtClean="0">
                <a:sym typeface="Wingdings" pitchFamily="2" charset="2"/>
              </a:rPr>
              <a:t>2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44887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8189" y="591671"/>
            <a:ext cx="62215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ko-KR" sz="2400" dirty="0" smtClean="0"/>
              <a:t>Sacrificial electron donors</a:t>
            </a:r>
          </a:p>
          <a:p>
            <a:pPr marL="358775"/>
            <a:r>
              <a:rPr lang="en-US" altLang="ko-KR" sz="2400" dirty="0" smtClean="0"/>
              <a:t>-</a:t>
            </a:r>
            <a:r>
              <a:rPr lang="en-US" altLang="ko-KR" sz="2400" dirty="0" err="1" smtClean="0"/>
              <a:t>triethanolamine</a:t>
            </a:r>
            <a:r>
              <a:rPr lang="en-US" altLang="ko-KR" sz="2400" dirty="0" smtClean="0"/>
              <a:t>, TEOA</a:t>
            </a:r>
          </a:p>
          <a:p>
            <a:pPr marL="358775"/>
            <a:r>
              <a:rPr lang="en-US" altLang="ko-KR" sz="2400" dirty="0" smtClean="0"/>
              <a:t>-</a:t>
            </a:r>
            <a:r>
              <a:rPr lang="en-US" altLang="ko-KR" sz="2400" dirty="0" err="1" smtClean="0"/>
              <a:t>triethylamine</a:t>
            </a:r>
            <a:r>
              <a:rPr lang="en-US" altLang="ko-KR" sz="2400" dirty="0" smtClean="0"/>
              <a:t>, TEA</a:t>
            </a:r>
            <a:endParaRPr lang="ko-KR" altLang="en-US" sz="24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101" y="1792000"/>
            <a:ext cx="9485519" cy="2929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68189" y="4853499"/>
            <a:ext cx="10568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Decomposition mechanism of TEA (R=H) and TEOA (R=OH) generating one electron (dark process)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6824" y="5281991"/>
            <a:ext cx="86061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ko-KR" sz="2400" dirty="0" smtClean="0"/>
              <a:t>The solution pH is important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ko-KR" sz="2400" dirty="0" smtClean="0"/>
              <a:t>No H</a:t>
            </a:r>
            <a:r>
              <a:rPr lang="en-US" altLang="ko-KR" sz="2400" baseline="-25000" dirty="0" smtClean="0"/>
              <a:t>2</a:t>
            </a:r>
            <a:r>
              <a:rPr lang="en-US" altLang="ko-KR" sz="2400" dirty="0" smtClean="0"/>
              <a:t> production at pH &lt; 6-8, or above &gt; 12-13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sz="2400" dirty="0" smtClean="0"/>
              <a:t>Solvent effects are to be considered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6302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1013" y="340656"/>
            <a:ext cx="10148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err="1" smtClean="0">
                <a:solidFill>
                  <a:srgbClr val="0066FF"/>
                </a:solidFill>
              </a:rPr>
              <a:t>Supramolecular</a:t>
            </a:r>
            <a:r>
              <a:rPr lang="en-US" altLang="ko-KR" sz="2400" b="1" dirty="0" smtClean="0">
                <a:solidFill>
                  <a:srgbClr val="0066FF"/>
                </a:solidFill>
              </a:rPr>
              <a:t> </a:t>
            </a:r>
            <a:r>
              <a:rPr lang="en-US" altLang="ko-KR" sz="2400" b="1" dirty="0" err="1" smtClean="0">
                <a:solidFill>
                  <a:srgbClr val="0066FF"/>
                </a:solidFill>
              </a:rPr>
              <a:t>photocatalysts</a:t>
            </a:r>
            <a:endParaRPr lang="ko-KR" altLang="en-US" sz="2400" b="1" dirty="0">
              <a:solidFill>
                <a:srgbClr val="0066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4753" y="1219200"/>
            <a:ext cx="9843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ko-KR" sz="2000" dirty="0" smtClean="0"/>
              <a:t>Single-component </a:t>
            </a:r>
            <a:r>
              <a:rPr lang="en-US" altLang="ko-KR" sz="2000" dirty="0" err="1" smtClean="0"/>
              <a:t>photocatalysts</a:t>
            </a:r>
            <a:r>
              <a:rPr lang="en-US" altLang="ko-KR" sz="2000" dirty="0" smtClean="0"/>
              <a:t> by </a:t>
            </a:r>
            <a:r>
              <a:rPr lang="en-US" altLang="ko-KR" sz="2000" dirty="0" err="1" smtClean="0">
                <a:solidFill>
                  <a:srgbClr val="FF0000"/>
                </a:solidFill>
              </a:rPr>
              <a:t>supramolecular</a:t>
            </a:r>
            <a:r>
              <a:rPr lang="en-US" altLang="ko-KR" sz="2000" dirty="0" smtClean="0">
                <a:solidFill>
                  <a:srgbClr val="FF0000"/>
                </a:solidFill>
              </a:rPr>
              <a:t> assembly </a:t>
            </a:r>
            <a:r>
              <a:rPr lang="en-US" altLang="ko-KR" sz="2000" dirty="0" smtClean="0"/>
              <a:t>or by </a:t>
            </a:r>
            <a:r>
              <a:rPr lang="en-US" altLang="ko-KR" sz="2000" dirty="0" smtClean="0">
                <a:solidFill>
                  <a:srgbClr val="FF0000"/>
                </a:solidFill>
              </a:rPr>
              <a:t>covalent linking</a:t>
            </a:r>
            <a:endParaRPr lang="ko-KR" altLang="en-US" sz="2000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53" y="2328303"/>
            <a:ext cx="4722743" cy="2727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607" y="2378589"/>
            <a:ext cx="5057889" cy="2310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왼쪽 중괄호 3"/>
          <p:cNvSpPr/>
          <p:nvPr/>
        </p:nvSpPr>
        <p:spPr>
          <a:xfrm rot="16200000">
            <a:off x="1694330" y="4277143"/>
            <a:ext cx="484094" cy="2223247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1519" y="5780455"/>
            <a:ext cx="1769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photosensitizer</a:t>
            </a:r>
            <a:endParaRPr lang="ko-KR" altLang="en-US" dirty="0"/>
          </a:p>
        </p:txBody>
      </p:sp>
      <p:sp>
        <p:nvSpPr>
          <p:cNvPr id="9" name="왼쪽 중괄호 8"/>
          <p:cNvSpPr/>
          <p:nvPr/>
        </p:nvSpPr>
        <p:spPr>
          <a:xfrm rot="16200000">
            <a:off x="3956597" y="4391506"/>
            <a:ext cx="484094" cy="1996482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7168" y="5781435"/>
            <a:ext cx="1589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catalyst</a:t>
            </a:r>
            <a:endParaRPr lang="ko-KR" altLang="en-US" dirty="0"/>
          </a:p>
        </p:txBody>
      </p:sp>
      <p:sp>
        <p:nvSpPr>
          <p:cNvPr id="15" name="왼쪽 중괄호 14"/>
          <p:cNvSpPr/>
          <p:nvPr/>
        </p:nvSpPr>
        <p:spPr>
          <a:xfrm rot="16200000">
            <a:off x="7010401" y="3942836"/>
            <a:ext cx="484094" cy="2223247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67590" y="5446148"/>
            <a:ext cx="1769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photosensitizer</a:t>
            </a:r>
            <a:endParaRPr lang="ko-KR" altLang="en-US" dirty="0"/>
          </a:p>
        </p:txBody>
      </p:sp>
      <p:sp>
        <p:nvSpPr>
          <p:cNvPr id="17" name="왼쪽 중괄호 16"/>
          <p:cNvSpPr/>
          <p:nvPr/>
        </p:nvSpPr>
        <p:spPr>
          <a:xfrm rot="16200000">
            <a:off x="9272668" y="4057199"/>
            <a:ext cx="484094" cy="1996482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743239" y="5447128"/>
            <a:ext cx="1589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catalyst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36377" y="6287852"/>
            <a:ext cx="2076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TON : 103 for 11a</a:t>
            </a:r>
            <a:endParaRPr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252447" y="6005553"/>
            <a:ext cx="1956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TON : 210 for 14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9455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9247" y="448235"/>
            <a:ext cx="7404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Using a TiO</a:t>
            </a:r>
            <a:r>
              <a:rPr lang="en-US" altLang="ko-KR" sz="2400" b="1" baseline="-25000" dirty="0" smtClean="0"/>
              <a:t>2</a:t>
            </a:r>
            <a:r>
              <a:rPr lang="en-US" altLang="ko-KR" sz="2400" b="1" dirty="0" smtClean="0"/>
              <a:t> nanoparticles</a:t>
            </a:r>
            <a:endParaRPr lang="ko-KR" altLang="en-US" sz="2400" b="1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29" y="1222002"/>
            <a:ext cx="8162611" cy="3081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359154" y="2989712"/>
            <a:ext cx="1582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/>
              <a:t>TON = 53</a:t>
            </a:r>
            <a:endParaRPr lang="ko-KR" altLang="en-US" sz="2400" dirty="0"/>
          </a:p>
        </p:txBody>
      </p:sp>
      <p:sp>
        <p:nvSpPr>
          <p:cNvPr id="4" name="직사각형 3"/>
          <p:cNvSpPr/>
          <p:nvPr/>
        </p:nvSpPr>
        <p:spPr>
          <a:xfrm>
            <a:off x="1497105" y="4759771"/>
            <a:ext cx="8955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dirty="0" err="1" smtClean="0"/>
              <a:t>Supramolecular</a:t>
            </a:r>
            <a:r>
              <a:rPr lang="en-US" altLang="ko-KR" sz="2400" b="1" dirty="0" smtClean="0"/>
              <a:t> cobalt-based </a:t>
            </a:r>
            <a:r>
              <a:rPr lang="en-US" altLang="ko-KR" sz="2400" b="1" dirty="0"/>
              <a:t>assemblies are more active than the </a:t>
            </a:r>
            <a:r>
              <a:rPr lang="en-US" altLang="ko-KR" sz="2400" b="1" dirty="0" smtClean="0"/>
              <a:t>corresponding multicomponent </a:t>
            </a:r>
            <a:r>
              <a:rPr lang="en-US" altLang="ko-KR" sz="2400" b="1" dirty="0"/>
              <a:t>systems.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3917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861646" y="296964"/>
            <a:ext cx="10720754" cy="6627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 b="1" dirty="0" smtClean="0">
                <a:solidFill>
                  <a:srgbClr val="0066FF"/>
                </a:solidFill>
              </a:rPr>
              <a:t>Light-driven homogeneous water oxidation</a:t>
            </a:r>
            <a:endParaRPr lang="ko-KR" altLang="en-US" sz="4000" b="1" dirty="0">
              <a:solidFill>
                <a:srgbClr val="0066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0612" y="972687"/>
            <a:ext cx="10721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ko-KR" sz="2400" b="1" dirty="0" smtClean="0"/>
              <a:t>Much insight from oxygen evolving center (OEC) of PSII – Mn</a:t>
            </a:r>
            <a:r>
              <a:rPr lang="en-US" altLang="ko-KR" sz="2400" b="1" baseline="-25000" dirty="0" smtClean="0"/>
              <a:t>4</a:t>
            </a:r>
            <a:r>
              <a:rPr lang="en-US" altLang="ko-KR" sz="2400" b="1" dirty="0" smtClean="0"/>
              <a:t>Ca</a:t>
            </a:r>
            <a:endParaRPr lang="ko-KR" alt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1318" y="1528498"/>
            <a:ext cx="10130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err="1" smtClean="0">
                <a:solidFill>
                  <a:srgbClr val="FF0000"/>
                </a:solidFill>
              </a:rPr>
              <a:t>Photocatalytic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2400" b="1" dirty="0" err="1" smtClean="0">
                <a:solidFill>
                  <a:srgbClr val="FF0000"/>
                </a:solidFill>
              </a:rPr>
              <a:t>bioconstructs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 based on PSII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254" y="2517121"/>
            <a:ext cx="4611616" cy="411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0" y="1990163"/>
            <a:ext cx="21877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/>
              <a:t>Engineering PSII</a:t>
            </a:r>
            <a:endParaRPr lang="ko-KR" alt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135906" y="3693458"/>
            <a:ext cx="3912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/>
              <a:t>Photocurrent = 45 </a:t>
            </a:r>
            <a:r>
              <a:rPr lang="en-US" altLang="ko-KR" sz="2400" dirty="0" smtClean="0">
                <a:latin typeface="Symbol" pitchFamily="18" charset="2"/>
              </a:rPr>
              <a:t>m</a:t>
            </a:r>
            <a:r>
              <a:rPr lang="en-US" altLang="ko-KR" sz="2400" dirty="0" smtClean="0"/>
              <a:t>A/cm</a:t>
            </a:r>
            <a:r>
              <a:rPr lang="en-US" altLang="ko-KR" sz="2400" baseline="30000" dirty="0" smtClean="0"/>
              <a:t>2</a:t>
            </a:r>
            <a:endParaRPr lang="ko-KR" alt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920753" y="4805082"/>
            <a:ext cx="43389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ko-KR" sz="2000" dirty="0" smtClean="0"/>
              <a:t>Osmium redox polymer acts as an electron acceptor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sz="2000" dirty="0" smtClean="0"/>
              <a:t>No sacrificial electron donors are needed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3240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22" y="1441938"/>
            <a:ext cx="6840414" cy="45602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54924" y="234462"/>
            <a:ext cx="6084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solidFill>
                  <a:srgbClr val="0066FF"/>
                </a:solidFill>
              </a:rPr>
              <a:t>Three steps of photosynthesis</a:t>
            </a:r>
            <a:endParaRPr lang="ko-KR" altLang="en-US" sz="3200" b="1" dirty="0">
              <a:solidFill>
                <a:srgbClr val="0066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2620" y="1676400"/>
            <a:ext cx="54800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US" altLang="ko-KR" sz="2400" b="1" dirty="0" smtClean="0"/>
              <a:t>Light-harvesting and local charge separation</a:t>
            </a:r>
          </a:p>
          <a:p>
            <a:pPr marL="457200" indent="-457200">
              <a:buAutoNum type="arabicParenR"/>
            </a:pPr>
            <a:r>
              <a:rPr lang="en-US" altLang="ko-KR" sz="2400" b="1" dirty="0" smtClean="0"/>
              <a:t>Spatial charge separation</a:t>
            </a:r>
          </a:p>
          <a:p>
            <a:pPr marL="457200" indent="-457200">
              <a:buAutoNum type="arabicParenR"/>
            </a:pPr>
            <a:r>
              <a:rPr lang="en-US" altLang="ko-KR" sz="2400" b="1" dirty="0" err="1" smtClean="0"/>
              <a:t>Multielectronic</a:t>
            </a:r>
            <a:r>
              <a:rPr lang="en-US" altLang="ko-KR" sz="2400" b="1" dirty="0" smtClean="0"/>
              <a:t> redox catalysis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771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1013" y="340656"/>
            <a:ext cx="10148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rgbClr val="FF0000"/>
                </a:solidFill>
              </a:rPr>
              <a:t>Synthetic multicomponent </a:t>
            </a:r>
            <a:r>
              <a:rPr lang="en-US" altLang="ko-KR" sz="2400" b="1" dirty="0" err="1" smtClean="0">
                <a:solidFill>
                  <a:srgbClr val="FF0000"/>
                </a:solidFill>
              </a:rPr>
              <a:t>photocatalytic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 oxygen-evolving systems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1013" y="911567"/>
            <a:ext cx="10148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rgbClr val="0066FF"/>
                </a:solidFill>
              </a:rPr>
              <a:t>Mono- and </a:t>
            </a:r>
            <a:r>
              <a:rPr lang="en-US" altLang="ko-KR" sz="2400" b="1" dirty="0" err="1" smtClean="0">
                <a:solidFill>
                  <a:srgbClr val="0066FF"/>
                </a:solidFill>
              </a:rPr>
              <a:t>dinuclear</a:t>
            </a:r>
            <a:r>
              <a:rPr lang="en-US" altLang="ko-KR" sz="2400" b="1" dirty="0" smtClean="0">
                <a:solidFill>
                  <a:srgbClr val="0066FF"/>
                </a:solidFill>
              </a:rPr>
              <a:t> ruthenium-based </a:t>
            </a:r>
            <a:r>
              <a:rPr lang="en-US" altLang="ko-KR" sz="2400" b="1" dirty="0" err="1" smtClean="0">
                <a:solidFill>
                  <a:srgbClr val="0066FF"/>
                </a:solidFill>
              </a:rPr>
              <a:t>photocatalytic</a:t>
            </a:r>
            <a:r>
              <a:rPr lang="en-US" altLang="ko-KR" sz="2400" b="1" dirty="0" smtClean="0">
                <a:solidFill>
                  <a:srgbClr val="0066FF"/>
                </a:solidFill>
              </a:rPr>
              <a:t> systems</a:t>
            </a:r>
            <a:endParaRPr lang="ko-KR" altLang="en-US" sz="2400" b="1" dirty="0">
              <a:solidFill>
                <a:srgbClr val="0066FF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049" y="1373232"/>
            <a:ext cx="6707974" cy="5372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67133" y="3496235"/>
            <a:ext cx="1574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TON = 50 O</a:t>
            </a:r>
            <a:r>
              <a:rPr lang="en-US" altLang="ko-KR" baseline="-25000" dirty="0" smtClean="0"/>
              <a:t>2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33446" y="3668343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370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524445" y="3451411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580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106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9247" y="537881"/>
            <a:ext cx="7169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err="1" smtClean="0"/>
              <a:t>Photoelectrochemical</a:t>
            </a:r>
            <a:r>
              <a:rPr lang="en-US" altLang="ko-KR" sz="2400" b="1" dirty="0" smtClean="0"/>
              <a:t> device for water splitting</a:t>
            </a:r>
            <a:endParaRPr lang="ko-KR" altLang="en-US" sz="2400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083" y="1275789"/>
            <a:ext cx="8531860" cy="401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9247" y="5683624"/>
            <a:ext cx="87291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ko-KR" dirty="0" smtClean="0"/>
              <a:t>Voltage bias was applied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dirty="0" smtClean="0"/>
              <a:t>Three-component system: photosensitizer, catalyst, sacrificial electron acceptor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dirty="0" smtClean="0"/>
              <a:t>Sacrificial electron acceptor: [Co(NH</a:t>
            </a:r>
            <a:r>
              <a:rPr lang="en-US" altLang="ko-KR" baseline="-25000" dirty="0" smtClean="0"/>
              <a:t>3</a:t>
            </a:r>
            <a:r>
              <a:rPr lang="en-US" altLang="ko-KR" dirty="0" smtClean="0"/>
              <a:t>)</a:t>
            </a:r>
            <a:r>
              <a:rPr lang="en-US" altLang="ko-KR" baseline="-25000" dirty="0" smtClean="0"/>
              <a:t>5</a:t>
            </a:r>
            <a:r>
              <a:rPr lang="en-US" altLang="ko-KR" dirty="0" smtClean="0"/>
              <a:t>Cl]</a:t>
            </a:r>
            <a:r>
              <a:rPr lang="en-US" altLang="ko-KR" baseline="-25000" dirty="0" smtClean="0"/>
              <a:t>2</a:t>
            </a:r>
            <a:r>
              <a:rPr lang="en-US" altLang="ko-KR" baseline="30000" dirty="0" smtClean="0"/>
              <a:t>2+</a:t>
            </a:r>
            <a:r>
              <a:rPr lang="en-US" altLang="ko-KR" dirty="0" smtClean="0"/>
              <a:t>, S</a:t>
            </a:r>
            <a:r>
              <a:rPr lang="en-US" altLang="ko-KR" baseline="-25000" dirty="0" smtClean="0"/>
              <a:t>2</a:t>
            </a:r>
            <a:r>
              <a:rPr lang="en-US" altLang="ko-KR" dirty="0" smtClean="0"/>
              <a:t>O</a:t>
            </a:r>
            <a:r>
              <a:rPr lang="en-US" altLang="ko-KR" baseline="-25000" dirty="0" smtClean="0"/>
              <a:t>8</a:t>
            </a:r>
            <a:r>
              <a:rPr lang="en-US" altLang="ko-KR" baseline="30000" dirty="0" smtClean="0"/>
              <a:t>2-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4449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1012" y="449902"/>
            <a:ext cx="10148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rgbClr val="0066FF"/>
                </a:solidFill>
              </a:rPr>
              <a:t>Ruthenium and cobalt-based </a:t>
            </a:r>
            <a:r>
              <a:rPr lang="en-US" altLang="ko-KR" sz="2400" b="1" dirty="0" err="1" smtClean="0">
                <a:solidFill>
                  <a:srgbClr val="0066FF"/>
                </a:solidFill>
              </a:rPr>
              <a:t>polyoxometallates</a:t>
            </a:r>
            <a:endParaRPr lang="ko-KR" altLang="en-US" sz="2400" b="1" dirty="0">
              <a:solidFill>
                <a:srgbClr val="0066FF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551" y="1180509"/>
            <a:ext cx="7628098" cy="3543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1012" y="5056094"/>
            <a:ext cx="10670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ko-KR" sz="2400" dirty="0" smtClean="0"/>
              <a:t>Inorganic catalysts: more stable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sz="2400" dirty="0" smtClean="0"/>
              <a:t>Example: </a:t>
            </a:r>
            <a:r>
              <a:rPr lang="en-US" altLang="ko-KR" sz="2400" dirty="0" err="1" smtClean="0"/>
              <a:t>tungstosilicate</a:t>
            </a:r>
            <a:r>
              <a:rPr lang="en-US" altLang="ko-KR" sz="2400" dirty="0" smtClean="0"/>
              <a:t>, [Ru</a:t>
            </a:r>
            <a:r>
              <a:rPr lang="en-US" altLang="ko-KR" sz="2400" baseline="30000" dirty="0" smtClean="0"/>
              <a:t>IV</a:t>
            </a:r>
            <a:r>
              <a:rPr lang="en-US" altLang="ko-KR" sz="2400" baseline="-25000" dirty="0" smtClean="0"/>
              <a:t>4</a:t>
            </a:r>
            <a:r>
              <a:rPr lang="en-US" altLang="ko-KR" sz="2400" dirty="0" smtClean="0"/>
              <a:t>(O)</a:t>
            </a:r>
            <a:r>
              <a:rPr lang="en-US" altLang="ko-KR" sz="2400" baseline="-25000" dirty="0" smtClean="0"/>
              <a:t>4</a:t>
            </a:r>
            <a:r>
              <a:rPr lang="en-US" altLang="ko-KR" sz="2400" dirty="0" smtClean="0"/>
              <a:t>(</a:t>
            </a:r>
            <a:r>
              <a:rPr lang="en-US" altLang="ko-KR" sz="2400" dirty="0" smtClean="0">
                <a:latin typeface="Symbol" pitchFamily="18" charset="2"/>
              </a:rPr>
              <a:t>m</a:t>
            </a:r>
            <a:r>
              <a:rPr lang="en-US" altLang="ko-KR" sz="2400" dirty="0" smtClean="0"/>
              <a:t>-OH)</a:t>
            </a:r>
            <a:r>
              <a:rPr lang="en-US" altLang="ko-KR" sz="2400" baseline="-25000" dirty="0" smtClean="0"/>
              <a:t>2</a:t>
            </a:r>
            <a:r>
              <a:rPr lang="en-US" altLang="ko-KR" sz="2400" dirty="0" smtClean="0"/>
              <a:t>(H</a:t>
            </a:r>
            <a:r>
              <a:rPr lang="en-US" altLang="ko-KR" sz="2400" baseline="-25000" dirty="0" smtClean="0"/>
              <a:t>2</a:t>
            </a:r>
            <a:r>
              <a:rPr lang="en-US" altLang="ko-KR" sz="2400" dirty="0" smtClean="0"/>
              <a:t>O)</a:t>
            </a:r>
            <a:r>
              <a:rPr lang="en-US" altLang="ko-KR" sz="2400" baseline="-25000" dirty="0" smtClean="0"/>
              <a:t>4</a:t>
            </a:r>
            <a:r>
              <a:rPr lang="en-US" altLang="ko-KR" sz="2400" dirty="0" smtClean="0"/>
              <a:t>(</a:t>
            </a:r>
            <a:r>
              <a:rPr lang="en-US" altLang="ko-KR" sz="2400" dirty="0" smtClean="0">
                <a:latin typeface="Symbol" pitchFamily="18" charset="2"/>
              </a:rPr>
              <a:t>g</a:t>
            </a:r>
            <a:r>
              <a:rPr lang="en-US" altLang="ko-KR" sz="2400" dirty="0" smtClean="0"/>
              <a:t>-SiW</a:t>
            </a:r>
            <a:r>
              <a:rPr lang="en-US" altLang="ko-KR" sz="2400" baseline="-25000" dirty="0" smtClean="0"/>
              <a:t>10</a:t>
            </a:r>
            <a:r>
              <a:rPr lang="en-US" altLang="ko-KR" sz="2400" dirty="0" smtClean="0"/>
              <a:t>O</a:t>
            </a:r>
            <a:r>
              <a:rPr lang="en-US" altLang="ko-KR" sz="2400" baseline="-25000" dirty="0" smtClean="0"/>
              <a:t>36</a:t>
            </a:r>
            <a:r>
              <a:rPr lang="en-US" altLang="ko-KR" sz="2400" dirty="0" smtClean="0"/>
              <a:t>)</a:t>
            </a:r>
            <a:r>
              <a:rPr lang="en-US" altLang="ko-KR" sz="2400" baseline="-25000" dirty="0" smtClean="0"/>
              <a:t>2</a:t>
            </a:r>
            <a:r>
              <a:rPr lang="en-US" altLang="ko-KR" sz="2400" dirty="0" smtClean="0"/>
              <a:t>]</a:t>
            </a:r>
            <a:r>
              <a:rPr lang="en-US" altLang="ko-KR" sz="2400" baseline="30000" dirty="0" smtClean="0"/>
              <a:t>10- </a:t>
            </a:r>
            <a:r>
              <a:rPr lang="en-US" altLang="ko-KR" sz="2400" dirty="0" smtClean="0"/>
              <a:t>catalyzes H</a:t>
            </a:r>
            <a:r>
              <a:rPr lang="en-US" altLang="ko-KR" sz="2400" baseline="-25000" dirty="0" smtClean="0"/>
              <a:t>2</a:t>
            </a:r>
            <a:r>
              <a:rPr lang="en-US" altLang="ko-KR" sz="2400" dirty="0" smtClean="0"/>
              <a:t>O by </a:t>
            </a:r>
            <a:r>
              <a:rPr lang="en-US" altLang="ko-KR" sz="2400" dirty="0" err="1" smtClean="0"/>
              <a:t>Ce</a:t>
            </a:r>
            <a:r>
              <a:rPr lang="en-US" altLang="ko-KR" sz="2400" baseline="30000" dirty="0" err="1" smtClean="0"/>
              <a:t>IV</a:t>
            </a:r>
            <a:endParaRPr lang="en-US" altLang="ko-KR" sz="2400" baseline="30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sz="2400" dirty="0" smtClean="0"/>
              <a:t>TON = 385, yield 90%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4941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1012" y="220736"/>
            <a:ext cx="10148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err="1" smtClean="0">
                <a:solidFill>
                  <a:srgbClr val="0066FF"/>
                </a:solidFill>
              </a:rPr>
              <a:t>Bioinspired</a:t>
            </a:r>
            <a:r>
              <a:rPr lang="en-US" altLang="ko-KR" sz="2400" b="1" dirty="0" smtClean="0">
                <a:solidFill>
                  <a:srgbClr val="0066FF"/>
                </a:solidFill>
              </a:rPr>
              <a:t> manganese-based </a:t>
            </a:r>
            <a:r>
              <a:rPr lang="en-US" altLang="ko-KR" sz="2400" b="1" dirty="0" err="1" smtClean="0">
                <a:solidFill>
                  <a:srgbClr val="0066FF"/>
                </a:solidFill>
              </a:rPr>
              <a:t>photocatalytic</a:t>
            </a:r>
            <a:r>
              <a:rPr lang="en-US" altLang="ko-KR" sz="2400" b="1" dirty="0" smtClean="0">
                <a:solidFill>
                  <a:srgbClr val="0066FF"/>
                </a:solidFill>
              </a:rPr>
              <a:t> systems</a:t>
            </a:r>
            <a:endParaRPr lang="ko-KR" altLang="en-US" sz="2400" b="1" dirty="0">
              <a:solidFill>
                <a:srgbClr val="0066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1012" y="751286"/>
            <a:ext cx="98485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ko-KR" sz="2000" dirty="0" smtClean="0"/>
              <a:t>Mimicking OEC </a:t>
            </a:r>
          </a:p>
          <a:p>
            <a:r>
              <a:rPr lang="en-US" altLang="ko-KR" sz="2000" dirty="0"/>
              <a:t>	</a:t>
            </a:r>
            <a:r>
              <a:rPr lang="en-US" altLang="ko-KR" sz="2000" dirty="0" smtClean="0"/>
              <a:t>–</a:t>
            </a:r>
            <a:r>
              <a:rPr lang="en-US" altLang="ko-KR" sz="2000" dirty="0" err="1" smtClean="0"/>
              <a:t>Dinuclear</a:t>
            </a:r>
            <a:r>
              <a:rPr lang="en-US" altLang="ko-KR" sz="2000" dirty="0" smtClean="0"/>
              <a:t> </a:t>
            </a:r>
            <a:r>
              <a:rPr lang="en-US" altLang="ko-KR" sz="2000" dirty="0" err="1" smtClean="0"/>
              <a:t>Mn</a:t>
            </a:r>
            <a:r>
              <a:rPr lang="en-US" altLang="ko-KR" sz="2000" dirty="0" smtClean="0"/>
              <a:t>(III) complexes with </a:t>
            </a:r>
            <a:r>
              <a:rPr lang="en-US" altLang="ko-KR" sz="2000" dirty="0" err="1" smtClean="0"/>
              <a:t>terpyridine</a:t>
            </a:r>
            <a:r>
              <a:rPr lang="en-US" altLang="ko-KR" sz="2000" dirty="0" smtClean="0"/>
              <a:t> or carboxylate-based ligands</a:t>
            </a:r>
          </a:p>
          <a:p>
            <a:r>
              <a:rPr lang="en-US" altLang="ko-KR" sz="2000" dirty="0"/>
              <a:t>	</a:t>
            </a:r>
            <a:r>
              <a:rPr lang="en-US" altLang="ko-KR" sz="2000" dirty="0" smtClean="0"/>
              <a:t>-</a:t>
            </a:r>
            <a:r>
              <a:rPr lang="en-US" altLang="ko-KR" sz="2000" dirty="0" err="1" smtClean="0"/>
              <a:t>Cubane</a:t>
            </a:r>
            <a:r>
              <a:rPr lang="en-US" altLang="ko-KR" sz="2000" dirty="0" smtClean="0"/>
              <a:t> clusters</a:t>
            </a:r>
            <a:endParaRPr lang="ko-KR" altLang="en-US" sz="2000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12" y="2035889"/>
            <a:ext cx="5545268" cy="427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15953" y="2035889"/>
            <a:ext cx="5109882" cy="34778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ko-KR" sz="2800" b="1" dirty="0" smtClean="0"/>
              <a:t>Issues to be addressed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ko-KR" sz="2400" dirty="0" smtClean="0"/>
              <a:t>Stability of photosensitizers under highly oxidizing conditions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ko-KR" sz="2400" dirty="0" smtClean="0"/>
              <a:t>Stability of catalysts to be systematically investigated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ko-KR" sz="2400" dirty="0" smtClean="0"/>
              <a:t>Better understanding of mechanism of light-induced processes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7101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882" y="430305"/>
            <a:ext cx="5109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rgbClr val="0066FF"/>
                </a:solidFill>
              </a:rPr>
              <a:t>Perspectives</a:t>
            </a:r>
            <a:endParaRPr lang="ko-KR" altLang="en-US" sz="2800" b="1" dirty="0">
              <a:solidFill>
                <a:srgbClr val="0066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4775" y="989384"/>
            <a:ext cx="10165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rgbClr val="00B050"/>
                </a:solidFill>
              </a:rPr>
              <a:t>Challenge : developing a fully molecular-based device for H</a:t>
            </a:r>
            <a:r>
              <a:rPr lang="en-US" altLang="ko-KR" sz="2400" b="1" baseline="-25000" dirty="0" smtClean="0">
                <a:solidFill>
                  <a:srgbClr val="00B050"/>
                </a:solidFill>
              </a:rPr>
              <a:t>2</a:t>
            </a:r>
            <a:r>
              <a:rPr lang="en-US" altLang="ko-KR" sz="2400" b="1" dirty="0" smtClean="0">
                <a:solidFill>
                  <a:srgbClr val="00B050"/>
                </a:solidFill>
              </a:rPr>
              <a:t> and O</a:t>
            </a:r>
            <a:r>
              <a:rPr lang="en-US" altLang="ko-KR" sz="2400" b="1" baseline="-25000" dirty="0" smtClean="0">
                <a:solidFill>
                  <a:srgbClr val="00B050"/>
                </a:solidFill>
              </a:rPr>
              <a:t>2</a:t>
            </a:r>
            <a:r>
              <a:rPr lang="en-US" altLang="ko-KR" sz="2400" b="1" dirty="0" smtClean="0">
                <a:solidFill>
                  <a:srgbClr val="00B050"/>
                </a:solidFill>
              </a:rPr>
              <a:t> evolution system for water splitting</a:t>
            </a:r>
            <a:endParaRPr lang="ko-KR" altLang="en-US" sz="2400" b="1" dirty="0">
              <a:solidFill>
                <a:srgbClr val="00B05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76" y="1820381"/>
            <a:ext cx="6654964" cy="4481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72139" y="2411976"/>
            <a:ext cx="45509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ko-KR" sz="2400" dirty="0" smtClean="0"/>
              <a:t>A fully homogeneous system where both H</a:t>
            </a:r>
            <a:r>
              <a:rPr lang="en-US" altLang="ko-KR" sz="2400" baseline="-25000" dirty="0" smtClean="0"/>
              <a:t>2</a:t>
            </a:r>
            <a:r>
              <a:rPr lang="en-US" altLang="ko-KR" sz="2400" dirty="0" smtClean="0"/>
              <a:t> and O</a:t>
            </a:r>
            <a:r>
              <a:rPr lang="en-US" altLang="ko-KR" sz="2400" baseline="-25000" dirty="0" smtClean="0"/>
              <a:t>2</a:t>
            </a:r>
            <a:r>
              <a:rPr lang="en-US" altLang="ko-KR" sz="2400" dirty="0" smtClean="0"/>
              <a:t> are evolved in one compartment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ko-KR" sz="2400" dirty="0" smtClean="0"/>
              <a:t>Drawback: explosive H</a:t>
            </a:r>
            <a:r>
              <a:rPr lang="en-US" altLang="ko-KR" sz="2400" baseline="-25000" dirty="0" smtClean="0"/>
              <a:t>2</a:t>
            </a:r>
            <a:r>
              <a:rPr lang="en-US" altLang="ko-KR" sz="2400" dirty="0" smtClean="0"/>
              <a:t>-O</a:t>
            </a:r>
            <a:r>
              <a:rPr lang="en-US" altLang="ko-KR" sz="2400" baseline="-25000" dirty="0" smtClean="0"/>
              <a:t>2</a:t>
            </a:r>
            <a:r>
              <a:rPr lang="en-US" altLang="ko-KR" sz="2400" dirty="0" smtClean="0"/>
              <a:t> mixture, H</a:t>
            </a:r>
            <a:r>
              <a:rPr lang="en-US" altLang="ko-KR" sz="2400" baseline="-25000" dirty="0" smtClean="0"/>
              <a:t>2</a:t>
            </a:r>
            <a:r>
              <a:rPr lang="en-US" altLang="ko-KR" sz="2400" dirty="0" smtClean="0"/>
              <a:t> has to be purified.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6327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90" y="1045788"/>
            <a:ext cx="5975027" cy="4404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90216" y="1272988"/>
            <a:ext cx="5504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ko-KR" sz="2400" b="1" dirty="0" err="1" smtClean="0"/>
              <a:t>Photoelectrochemical</a:t>
            </a:r>
            <a:r>
              <a:rPr lang="en-US" altLang="ko-KR" sz="2400" b="1" dirty="0" smtClean="0"/>
              <a:t> system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ko-KR" sz="2400" dirty="0" err="1" smtClean="0"/>
              <a:t>Photoanode</a:t>
            </a:r>
            <a:r>
              <a:rPr lang="en-US" altLang="ko-KR" sz="2400" dirty="0" smtClean="0"/>
              <a:t>: water oxidation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ko-KR" sz="2400" dirty="0" smtClean="0"/>
              <a:t>Photocathode: proton reduction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3242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6471" y="258344"/>
            <a:ext cx="10506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rgbClr val="00B050"/>
                </a:solidFill>
              </a:rPr>
              <a:t>Water splitting systems using semiconductors and metals</a:t>
            </a:r>
            <a:endParaRPr lang="ko-KR" altLang="en-US" sz="2800" b="1" dirty="0">
              <a:solidFill>
                <a:srgbClr val="00B05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71" y="1057274"/>
            <a:ext cx="6402606" cy="242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14230" y="2267789"/>
            <a:ext cx="42833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Semiconductor : photosensitizer</a:t>
            </a:r>
          </a:p>
          <a:p>
            <a:r>
              <a:rPr lang="en-US" altLang="ko-KR" sz="2000" dirty="0" smtClean="0"/>
              <a:t>Metal : catalyst</a:t>
            </a:r>
          </a:p>
          <a:p>
            <a:r>
              <a:rPr lang="en-US" altLang="ko-KR" sz="2000" dirty="0" smtClean="0"/>
              <a:t>6.3%</a:t>
            </a:r>
            <a:endParaRPr lang="ko-KR" altLang="en-US" sz="2000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411" y="3478305"/>
            <a:ext cx="5253317" cy="3147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14230" y="5051933"/>
            <a:ext cx="4283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12.4%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16888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6824" y="502024"/>
            <a:ext cx="106500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/>
              <a:t>Issues to consider for molecular </a:t>
            </a:r>
            <a:r>
              <a:rPr lang="en-US" altLang="ko-KR" sz="2800" b="1" dirty="0" err="1" smtClean="0"/>
              <a:t>photocatalytic</a:t>
            </a:r>
            <a:r>
              <a:rPr lang="en-US" altLang="ko-KR" sz="2800" b="1" dirty="0" smtClean="0"/>
              <a:t> systems to be used</a:t>
            </a:r>
            <a:endParaRPr lang="ko-KR" alt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06824" y="1828800"/>
            <a:ext cx="106142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ko-KR" sz="2400" dirty="0" smtClean="0"/>
              <a:t>Catalysts for H</a:t>
            </a:r>
            <a:r>
              <a:rPr lang="en-US" altLang="ko-KR" sz="2400" baseline="-25000" dirty="0" smtClean="0"/>
              <a:t>2</a:t>
            </a:r>
            <a:r>
              <a:rPr lang="en-US" altLang="ko-KR" sz="2400" dirty="0" smtClean="0"/>
              <a:t> and O</a:t>
            </a:r>
            <a:r>
              <a:rPr lang="en-US" altLang="ko-KR" sz="2400" baseline="-25000" dirty="0" smtClean="0"/>
              <a:t>2</a:t>
            </a:r>
            <a:r>
              <a:rPr lang="en-US" altLang="ko-KR" sz="2400" dirty="0" smtClean="0"/>
              <a:t> evolution should work under the same operating conditions and tolerate the presence of H</a:t>
            </a:r>
            <a:r>
              <a:rPr lang="en-US" altLang="ko-KR" sz="2400" baseline="-25000" dirty="0" smtClean="0"/>
              <a:t>2</a:t>
            </a:r>
            <a:r>
              <a:rPr lang="en-US" altLang="ko-KR" sz="2400" dirty="0" smtClean="0"/>
              <a:t> and O</a:t>
            </a:r>
            <a:r>
              <a:rPr lang="en-US" altLang="ko-KR" sz="2400" baseline="-25000" dirty="0" smtClean="0"/>
              <a:t>2</a:t>
            </a:r>
            <a:r>
              <a:rPr lang="en-US" altLang="ko-KR" sz="2400" dirty="0" smtClean="0"/>
              <a:t>.</a:t>
            </a:r>
          </a:p>
          <a:p>
            <a:pPr marL="342900" indent="-342900">
              <a:buAutoNum type="arabicPeriod"/>
            </a:pPr>
            <a:r>
              <a:rPr lang="en-US" altLang="ko-KR" sz="2400" dirty="0" smtClean="0"/>
              <a:t>Thermodynamic consideration</a:t>
            </a:r>
          </a:p>
          <a:p>
            <a:pPr lvl="1"/>
            <a:r>
              <a:rPr lang="en-US" altLang="ko-KR" sz="2400" dirty="0" smtClean="0"/>
              <a:t>Device A : PS* is first </a:t>
            </a:r>
            <a:r>
              <a:rPr lang="en-US" altLang="ko-KR" sz="2400" dirty="0" err="1" smtClean="0"/>
              <a:t>oxidatively</a:t>
            </a:r>
            <a:r>
              <a:rPr lang="en-US" altLang="ko-KR" sz="2400" dirty="0" smtClean="0"/>
              <a:t> quenched by H</a:t>
            </a:r>
            <a:r>
              <a:rPr lang="en-US" altLang="ko-KR" sz="2400" baseline="-25000" dirty="0" smtClean="0"/>
              <a:t>2</a:t>
            </a:r>
            <a:r>
              <a:rPr lang="en-US" altLang="ko-KR" sz="2400" dirty="0" smtClean="0"/>
              <a:t>-evolving catalyst </a:t>
            </a:r>
            <a:r>
              <a:rPr lang="en-US" altLang="ko-KR" sz="2400" dirty="0" smtClean="0">
                <a:sym typeface="Wingdings" pitchFamily="2" charset="2"/>
              </a:rPr>
              <a:t> use TiO</a:t>
            </a:r>
            <a:r>
              <a:rPr lang="en-US" altLang="ko-KR" sz="2400" baseline="-25000" dirty="0" smtClean="0">
                <a:sym typeface="Wingdings" pitchFamily="2" charset="2"/>
              </a:rPr>
              <a:t>2</a:t>
            </a:r>
            <a:r>
              <a:rPr lang="en-US" altLang="ko-KR" sz="2400" dirty="0" smtClean="0">
                <a:sym typeface="Wingdings" pitchFamily="2" charset="2"/>
              </a:rPr>
              <a:t> particle. TiO</a:t>
            </a:r>
            <a:r>
              <a:rPr lang="en-US" altLang="ko-KR" sz="2400" baseline="-25000" dirty="0" smtClean="0">
                <a:sym typeface="Wingdings" pitchFamily="2" charset="2"/>
              </a:rPr>
              <a:t>2</a:t>
            </a:r>
            <a:r>
              <a:rPr lang="en-US" altLang="ko-KR" sz="2400" dirty="0" smtClean="0">
                <a:sym typeface="Wingdings" pitchFamily="2" charset="2"/>
              </a:rPr>
              <a:t> </a:t>
            </a:r>
            <a:r>
              <a:rPr lang="en-US" altLang="ko-KR" sz="2400" dirty="0" err="1" smtClean="0">
                <a:sym typeface="Wingdings" pitchFamily="2" charset="2"/>
              </a:rPr>
              <a:t>oxidatively</a:t>
            </a:r>
            <a:r>
              <a:rPr lang="en-US" altLang="ko-KR" sz="2400" dirty="0" smtClean="0">
                <a:sym typeface="Wingdings" pitchFamily="2" charset="2"/>
              </a:rPr>
              <a:t> quench PS* and dye injects an electron into the CB of TiO</a:t>
            </a:r>
            <a:r>
              <a:rPr lang="en-US" altLang="ko-KR" sz="2400" baseline="-25000" dirty="0" smtClean="0">
                <a:sym typeface="Wingdings" pitchFamily="2" charset="2"/>
              </a:rPr>
              <a:t>2</a:t>
            </a:r>
            <a:r>
              <a:rPr lang="en-US" altLang="ko-KR" sz="2400" dirty="0" smtClean="0">
                <a:sym typeface="Wingdings" pitchFamily="2" charset="2"/>
              </a:rPr>
              <a:t>, which can deliver it to a H</a:t>
            </a:r>
            <a:r>
              <a:rPr lang="en-US" altLang="ko-KR" sz="2400" baseline="-25000" dirty="0" smtClean="0">
                <a:sym typeface="Wingdings" pitchFamily="2" charset="2"/>
              </a:rPr>
              <a:t>2</a:t>
            </a:r>
            <a:r>
              <a:rPr lang="en-US" altLang="ko-KR" sz="2400" dirty="0" smtClean="0">
                <a:sym typeface="Wingdings" pitchFamily="2" charset="2"/>
              </a:rPr>
              <a:t>-evolving catalyst.</a:t>
            </a:r>
            <a:endParaRPr lang="en-US" altLang="ko-KR" sz="2400" dirty="0" smtClean="0"/>
          </a:p>
          <a:p>
            <a:pPr marL="342900" indent="-342900">
              <a:buAutoNum type="arabicPeriod"/>
            </a:pPr>
            <a:r>
              <a:rPr lang="en-US" altLang="ko-KR" sz="2400" dirty="0" smtClean="0"/>
              <a:t>Fine control of the kinetics of the electron transfer steps.</a:t>
            </a:r>
          </a:p>
          <a:p>
            <a:pPr lvl="1"/>
            <a:r>
              <a:rPr lang="en-US" altLang="ko-KR" sz="2400" dirty="0" smtClean="0"/>
              <a:t>-Mimics of antennae effect</a:t>
            </a:r>
          </a:p>
          <a:p>
            <a:pPr lvl="1"/>
            <a:r>
              <a:rPr lang="en-US" altLang="ko-KR" sz="2400" dirty="0" smtClean="0"/>
              <a:t>-unidirectional electron transfer</a:t>
            </a:r>
          </a:p>
          <a:p>
            <a:pPr lvl="1"/>
            <a:r>
              <a:rPr lang="en-US" altLang="ko-KR" sz="2400" dirty="0" smtClean="0"/>
              <a:t>-Formation of long-lived charge separation states</a:t>
            </a:r>
          </a:p>
          <a:p>
            <a:pPr lvl="1"/>
            <a:r>
              <a:rPr lang="en-US" altLang="ko-KR" sz="2400" dirty="0" smtClean="0">
                <a:sym typeface="Wingdings" pitchFamily="2" charset="2"/>
              </a:rPr>
              <a:t> To be integrated in </a:t>
            </a:r>
            <a:r>
              <a:rPr lang="en-US" altLang="ko-KR" sz="2400" dirty="0" err="1" smtClean="0">
                <a:sym typeface="Wingdings" pitchFamily="2" charset="2"/>
              </a:rPr>
              <a:t>bioinspired</a:t>
            </a:r>
            <a:r>
              <a:rPr lang="en-US" altLang="ko-KR" sz="2400" dirty="0" smtClean="0">
                <a:sym typeface="Wingdings" pitchFamily="2" charset="2"/>
              </a:rPr>
              <a:t> </a:t>
            </a:r>
            <a:r>
              <a:rPr lang="en-US" altLang="ko-KR" sz="2400" dirty="0" err="1" smtClean="0">
                <a:sym typeface="Wingdings" pitchFamily="2" charset="2"/>
              </a:rPr>
              <a:t>photoelectrochemical</a:t>
            </a:r>
            <a:r>
              <a:rPr lang="en-US" altLang="ko-KR" sz="2400" dirty="0" smtClean="0">
                <a:sym typeface="Wingdings" pitchFamily="2" charset="2"/>
              </a:rPr>
              <a:t> cells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8861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154110"/>
            <a:ext cx="4976446" cy="1229213"/>
          </a:xfrm>
        </p:spPr>
        <p:txBody>
          <a:bodyPr>
            <a:normAutofit/>
          </a:bodyPr>
          <a:lstStyle/>
          <a:p>
            <a:r>
              <a:rPr lang="en-US" altLang="ko-KR" sz="3200" b="1" dirty="0" smtClean="0">
                <a:solidFill>
                  <a:srgbClr val="0066FF"/>
                </a:solidFill>
              </a:rPr>
              <a:t>Molecular light-harvesting arrays</a:t>
            </a:r>
            <a:endParaRPr lang="ko-KR" altLang="en-US" sz="3200" b="1" dirty="0">
              <a:solidFill>
                <a:srgbClr val="0066FF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939" y="1383323"/>
            <a:ext cx="3276600" cy="39815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2177" y="5498123"/>
            <a:ext cx="39741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/>
              <a:t>Photon energy is directionally transferred to a final acceptor</a:t>
            </a:r>
            <a:endParaRPr lang="ko-KR" altLang="en-US" sz="24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336" y="1516596"/>
            <a:ext cx="3761051" cy="3981526"/>
          </a:xfrm>
          <a:prstGeom prst="rect">
            <a:avLst/>
          </a:prstGeom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5814646" y="154110"/>
            <a:ext cx="5824174" cy="12292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 b="1" dirty="0" smtClean="0">
                <a:solidFill>
                  <a:srgbClr val="0066FF"/>
                </a:solidFill>
              </a:rPr>
              <a:t>Dyad and triad models mimicking spatial charge separation </a:t>
            </a:r>
            <a:endParaRPr lang="ko-KR" altLang="en-US" sz="3200" b="1" dirty="0">
              <a:solidFill>
                <a:srgbClr val="0066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3336" y="5498122"/>
            <a:ext cx="39741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/>
              <a:t>D: donor</a:t>
            </a:r>
          </a:p>
          <a:p>
            <a:r>
              <a:rPr lang="en-US" altLang="ko-KR" sz="2400" dirty="0" smtClean="0"/>
              <a:t>P: photosensitizer</a:t>
            </a:r>
          </a:p>
          <a:p>
            <a:r>
              <a:rPr lang="en-US" altLang="ko-KR" sz="2400" dirty="0" smtClean="0"/>
              <a:t>A: acceptor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4911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2590802" y="412019"/>
            <a:ext cx="6705600" cy="713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600" b="1" dirty="0" err="1" smtClean="0">
                <a:solidFill>
                  <a:srgbClr val="0066FF"/>
                </a:solidFill>
              </a:rPr>
              <a:t>Multielectron</a:t>
            </a:r>
            <a:r>
              <a:rPr lang="en-US" altLang="ko-KR" sz="3600" b="1" dirty="0" smtClean="0">
                <a:solidFill>
                  <a:srgbClr val="0066FF"/>
                </a:solidFill>
              </a:rPr>
              <a:t> </a:t>
            </a:r>
            <a:r>
              <a:rPr lang="en-US" altLang="ko-KR" sz="3600" b="1" dirty="0" err="1" smtClean="0">
                <a:solidFill>
                  <a:srgbClr val="0066FF"/>
                </a:solidFill>
              </a:rPr>
              <a:t>photocatalysis</a:t>
            </a:r>
            <a:endParaRPr lang="ko-KR" altLang="en-US" sz="3600" b="1" dirty="0">
              <a:solidFill>
                <a:srgbClr val="0066FF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459" y="1324708"/>
            <a:ext cx="5068033" cy="38325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6030" y="5356542"/>
            <a:ext cx="8557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Sunlight-driven water splitting with sacrificial electron acceptor and donor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7240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61646" y="189279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4000" b="1" dirty="0" smtClean="0">
                <a:solidFill>
                  <a:srgbClr val="0066FF"/>
                </a:solidFill>
              </a:rPr>
              <a:t>Molecular catalytic systems for visible light-driven H</a:t>
            </a:r>
            <a:r>
              <a:rPr lang="en-US" altLang="ko-KR" sz="4000" b="1" baseline="-25000" dirty="0" smtClean="0">
                <a:solidFill>
                  <a:srgbClr val="0066FF"/>
                </a:solidFill>
              </a:rPr>
              <a:t>2</a:t>
            </a:r>
            <a:r>
              <a:rPr lang="en-US" altLang="ko-KR" sz="4000" b="1" dirty="0" smtClean="0">
                <a:solidFill>
                  <a:srgbClr val="0066FF"/>
                </a:solidFill>
              </a:rPr>
              <a:t> evolution</a:t>
            </a:r>
            <a:endParaRPr lang="ko-KR" altLang="en-US" sz="4000" b="1" dirty="0">
              <a:solidFill>
                <a:srgbClr val="0066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799" y="1514842"/>
            <a:ext cx="108672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ko-KR" sz="2400" b="1" dirty="0" smtClean="0"/>
              <a:t>Aim : develop noble metal-free molecular catalysts for light-driven H</a:t>
            </a:r>
            <a:r>
              <a:rPr lang="en-US" altLang="ko-KR" sz="2400" b="1" baseline="-25000" dirty="0" smtClean="0"/>
              <a:t>2</a:t>
            </a:r>
            <a:r>
              <a:rPr lang="en-US" altLang="ko-KR" sz="2400" b="1" dirty="0" smtClean="0"/>
              <a:t> production</a:t>
            </a:r>
          </a:p>
          <a:p>
            <a:pPr marL="620713" indent="-285750">
              <a:buFont typeface="Wingdings" panose="05000000000000000000" pitchFamily="2" charset="2"/>
              <a:buChar char="§"/>
            </a:pPr>
            <a:r>
              <a:rPr lang="en-US" altLang="ko-KR" sz="2400" b="1" dirty="0" smtClean="0"/>
              <a:t>Pt group metals are excellent for H</a:t>
            </a:r>
            <a:r>
              <a:rPr lang="en-US" altLang="ko-KR" sz="2400" b="1" baseline="-25000" dirty="0" smtClean="0"/>
              <a:t>2</a:t>
            </a:r>
            <a:r>
              <a:rPr lang="en-US" altLang="ko-KR" sz="2400" b="1" dirty="0" smtClean="0"/>
              <a:t> production but has limited supply and is of high cost</a:t>
            </a:r>
          </a:p>
          <a:p>
            <a:pPr marL="620713" indent="-285750">
              <a:buFont typeface="Wingdings" panose="05000000000000000000" pitchFamily="2" charset="2"/>
              <a:buChar char="§"/>
            </a:pPr>
            <a:r>
              <a:rPr lang="en-US" altLang="ko-KR" sz="2400" b="1" dirty="0" smtClean="0"/>
              <a:t>New </a:t>
            </a:r>
            <a:r>
              <a:rPr lang="en-US" altLang="ko-KR" sz="2400" b="1" dirty="0" err="1" smtClean="0"/>
              <a:t>photocatalysts</a:t>
            </a:r>
            <a:r>
              <a:rPr lang="en-US" altLang="ko-KR" sz="2400" b="1" dirty="0" smtClean="0"/>
              <a:t> based on earth-abundant first-row transition metals</a:t>
            </a:r>
          </a:p>
          <a:p>
            <a:pPr marL="620713" indent="-285750">
              <a:buFont typeface="Wingdings" panose="05000000000000000000" pitchFamily="2" charset="2"/>
              <a:buChar char="§"/>
            </a:pPr>
            <a:r>
              <a:rPr lang="en-US" altLang="ko-KR" sz="2400" b="1" dirty="0" smtClean="0"/>
              <a:t>Insight from structures of hydrogenase (H</a:t>
            </a:r>
            <a:r>
              <a:rPr lang="en-US" altLang="ko-KR" sz="2400" b="1" baseline="-25000" dirty="0" smtClean="0"/>
              <a:t>2</a:t>
            </a:r>
            <a:r>
              <a:rPr lang="en-US" altLang="ko-KR" sz="2400" b="1" dirty="0" smtClean="0"/>
              <a:t>ase)</a:t>
            </a:r>
            <a:endParaRPr lang="ko-KR" altLang="en-US" sz="2400" b="1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0" y="4305801"/>
            <a:ext cx="6050573" cy="242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9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91307" y="83773"/>
            <a:ext cx="10966938" cy="1088536"/>
          </a:xfrm>
        </p:spPr>
        <p:txBody>
          <a:bodyPr>
            <a:noAutofit/>
          </a:bodyPr>
          <a:lstStyle/>
          <a:p>
            <a:r>
              <a:rPr lang="en-US" altLang="ko-KR" sz="3200" b="1" dirty="0" smtClean="0">
                <a:solidFill>
                  <a:srgbClr val="FF0000"/>
                </a:solidFill>
              </a:rPr>
              <a:t>Homogeneous photocatalytic H</a:t>
            </a:r>
            <a:r>
              <a:rPr lang="en-US" altLang="ko-KR" sz="3200" b="1" baseline="-25000" dirty="0" smtClean="0">
                <a:solidFill>
                  <a:srgbClr val="FF0000"/>
                </a:solidFill>
              </a:rPr>
              <a:t>2</a:t>
            </a:r>
            <a:r>
              <a:rPr lang="en-US" altLang="ko-KR" sz="3200" b="1" dirty="0" smtClean="0">
                <a:solidFill>
                  <a:srgbClr val="FF0000"/>
                </a:solidFill>
              </a:rPr>
              <a:t>-evolving systems and photocatalytic </a:t>
            </a:r>
            <a:r>
              <a:rPr lang="en-US" altLang="ko-KR" sz="3200" b="1" dirty="0" err="1" smtClean="0">
                <a:solidFill>
                  <a:srgbClr val="FF0000"/>
                </a:solidFill>
              </a:rPr>
              <a:t>bioconstructs</a:t>
            </a:r>
            <a:r>
              <a:rPr lang="en-US" altLang="ko-KR" sz="3200" b="1" dirty="0" smtClean="0">
                <a:solidFill>
                  <a:srgbClr val="FF0000"/>
                </a:solidFill>
              </a:rPr>
              <a:t> based on hydrogenases</a:t>
            </a:r>
            <a:endParaRPr lang="ko-KR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307" y="2006844"/>
            <a:ext cx="5362575" cy="44386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00092" y="2112987"/>
            <a:ext cx="49119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2400" dirty="0" smtClean="0"/>
              <a:t>MBH : membrane-bound hydrogenase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2400" dirty="0" err="1" smtClean="0"/>
              <a:t>PsaE</a:t>
            </a:r>
            <a:r>
              <a:rPr lang="en-US" altLang="ko-KR" sz="2400" dirty="0" smtClean="0"/>
              <a:t> : extrinsic subunit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2400" dirty="0" smtClean="0"/>
              <a:t>PMS : N-</a:t>
            </a:r>
            <a:r>
              <a:rPr lang="en-US" altLang="ko-KR" sz="2400" dirty="0" err="1" smtClean="0"/>
              <a:t>methylphenazonium</a:t>
            </a:r>
            <a:r>
              <a:rPr lang="en-US" altLang="ko-KR" sz="2400" dirty="0" smtClean="0"/>
              <a:t> methyl sulfate, soluble electron carrier</a:t>
            </a:r>
            <a:endParaRPr lang="ko-KR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600092" y="5052646"/>
            <a:ext cx="5158153" cy="830997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 err="1" smtClean="0">
                <a:latin typeface="Symbol" panose="05050102010706020507" pitchFamily="18" charset="2"/>
              </a:rPr>
              <a:t>l</a:t>
            </a:r>
            <a:r>
              <a:rPr lang="en-US" altLang="ko-KR" sz="2400" baseline="-25000" dirty="0" err="1" smtClean="0"/>
              <a:t>max</a:t>
            </a:r>
            <a:r>
              <a:rPr lang="en-US" altLang="ko-KR" sz="2400" dirty="0" smtClean="0"/>
              <a:t> = 700 nm, </a:t>
            </a:r>
            <a:r>
              <a:rPr lang="en-US" altLang="ko-KR" sz="2400" dirty="0" err="1" smtClean="0"/>
              <a:t>i</a:t>
            </a:r>
            <a:r>
              <a:rPr lang="en-US" altLang="ko-KR" sz="2400" baseline="-25000" dirty="0" err="1" smtClean="0"/>
              <a:t>ph</a:t>
            </a:r>
            <a:r>
              <a:rPr lang="en-US" altLang="ko-KR" sz="2400" dirty="0" smtClean="0"/>
              <a:t> = 85 </a:t>
            </a:r>
            <a:r>
              <a:rPr lang="en-US" altLang="ko-KR" sz="2400" dirty="0" err="1" smtClean="0"/>
              <a:t>nA</a:t>
            </a:r>
            <a:r>
              <a:rPr lang="en-US" altLang="ko-KR" sz="2400" dirty="0" smtClean="0"/>
              <a:t>/cm</a:t>
            </a:r>
            <a:r>
              <a:rPr lang="en-US" altLang="ko-KR" sz="2400" baseline="30000" dirty="0" smtClean="0"/>
              <a:t>2</a:t>
            </a:r>
            <a:endParaRPr lang="en-US" altLang="ko-K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 smtClean="0"/>
              <a:t>30% was H</a:t>
            </a:r>
            <a:r>
              <a:rPr lang="en-US" altLang="ko-KR" sz="2400" baseline="-25000" dirty="0" smtClean="0"/>
              <a:t>2</a:t>
            </a:r>
            <a:endParaRPr lang="ko-KR" altLang="en-US" sz="2400" dirty="0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345096" y="1172309"/>
            <a:ext cx="7661765" cy="6313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 b="1" dirty="0" smtClean="0">
                <a:solidFill>
                  <a:srgbClr val="00B050"/>
                </a:solidFill>
              </a:rPr>
              <a:t>1) PSI-membrane-bound hydrogenase</a:t>
            </a:r>
            <a:endParaRPr lang="ko-KR" altLang="en-U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29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255" y="890955"/>
            <a:ext cx="4868375" cy="55064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09139" y="2215662"/>
            <a:ext cx="597876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2400" dirty="0" smtClean="0"/>
              <a:t>H</a:t>
            </a:r>
            <a:r>
              <a:rPr lang="en-US" altLang="ko-KR" sz="2400" baseline="-25000" dirty="0" smtClean="0"/>
              <a:t>2</a:t>
            </a:r>
            <a:r>
              <a:rPr lang="en-US" altLang="ko-KR" sz="2400" dirty="0" smtClean="0"/>
              <a:t>ase attached to PSI via dithiol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2400" dirty="0" smtClean="0"/>
              <a:t>[4Fe-4S] cluster of C13G mutant of PSI </a:t>
            </a:r>
            <a:r>
              <a:rPr lang="en-US" altLang="ko-KR" sz="2400" dirty="0" err="1" smtClean="0"/>
              <a:t>PsaC</a:t>
            </a:r>
            <a:r>
              <a:rPr lang="en-US" altLang="ko-KR" sz="2400" dirty="0" smtClean="0"/>
              <a:t> subunit to distal [4Fe-4S] cluster of C97G mutant of [</a:t>
            </a:r>
            <a:r>
              <a:rPr lang="en-US" altLang="ko-KR" sz="2400" dirty="0" err="1" smtClean="0"/>
              <a:t>FeFe</a:t>
            </a:r>
            <a:r>
              <a:rPr lang="en-US" altLang="ko-KR" sz="2400" dirty="0" smtClean="0"/>
              <a:t>]-H</a:t>
            </a:r>
            <a:r>
              <a:rPr lang="en-US" altLang="ko-KR" sz="2400" baseline="-25000" dirty="0" smtClean="0"/>
              <a:t>2</a:t>
            </a:r>
            <a:r>
              <a:rPr lang="en-US" altLang="ko-KR" sz="2400" dirty="0" smtClean="0"/>
              <a:t>ase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2400" dirty="0" smtClean="0"/>
              <a:t>Use ascorbate and PMS as sacrificial electron donor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2400" dirty="0" smtClean="0"/>
              <a:t>Maintained stability for more than 2 months in the absence of O</a:t>
            </a:r>
            <a:r>
              <a:rPr lang="en-US" altLang="ko-KR" sz="2400" baseline="-25000" dirty="0" smtClean="0"/>
              <a:t>2</a:t>
            </a:r>
            <a:endParaRPr lang="ko-KR" altLang="en-US" sz="2400" dirty="0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826476" y="118942"/>
            <a:ext cx="5421924" cy="6313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 b="1" dirty="0" smtClean="0">
                <a:solidFill>
                  <a:srgbClr val="00B050"/>
                </a:solidFill>
              </a:rPr>
              <a:t>2) PSI-[</a:t>
            </a:r>
            <a:r>
              <a:rPr lang="en-US" altLang="ko-KR" sz="3200" b="1" dirty="0" err="1" smtClean="0">
                <a:solidFill>
                  <a:srgbClr val="00B050"/>
                </a:solidFill>
              </a:rPr>
              <a:t>FeFe</a:t>
            </a:r>
            <a:r>
              <a:rPr lang="en-US" altLang="ko-KR" sz="3200" b="1" dirty="0" smtClean="0">
                <a:solidFill>
                  <a:srgbClr val="00B050"/>
                </a:solidFill>
              </a:rPr>
              <a:t>]-hydrogenase</a:t>
            </a:r>
            <a:endParaRPr lang="ko-KR" altLang="en-U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28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968" y="1440289"/>
            <a:ext cx="7301094" cy="3283561"/>
          </a:xfrm>
          <a:prstGeom prst="rect">
            <a:avLst/>
          </a:prstGeom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849922" y="376849"/>
            <a:ext cx="11142786" cy="6313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 b="1" dirty="0" smtClean="0">
                <a:solidFill>
                  <a:srgbClr val="00B050"/>
                </a:solidFill>
              </a:rPr>
              <a:t>3) [</a:t>
            </a:r>
            <a:r>
              <a:rPr lang="en-US" altLang="ko-KR" sz="3200" b="1" dirty="0" err="1" smtClean="0">
                <a:solidFill>
                  <a:srgbClr val="00B050"/>
                </a:solidFill>
              </a:rPr>
              <a:t>NiFeSe</a:t>
            </a:r>
            <a:r>
              <a:rPr lang="en-US" altLang="ko-KR" sz="3200" b="1" dirty="0" smtClean="0">
                <a:solidFill>
                  <a:srgbClr val="00B050"/>
                </a:solidFill>
              </a:rPr>
              <a:t>]-hydrogenase – TiO</a:t>
            </a:r>
            <a:r>
              <a:rPr lang="en-US" altLang="ko-KR" sz="3200" b="1" baseline="-25000" dirty="0" smtClean="0">
                <a:solidFill>
                  <a:srgbClr val="00B050"/>
                </a:solidFill>
              </a:rPr>
              <a:t>2 </a:t>
            </a:r>
            <a:r>
              <a:rPr lang="en-US" altLang="ko-KR" sz="3200" b="1" dirty="0" err="1" smtClean="0">
                <a:solidFill>
                  <a:srgbClr val="00B050"/>
                </a:solidFill>
              </a:rPr>
              <a:t>nanocrystalline</a:t>
            </a:r>
            <a:r>
              <a:rPr lang="en-US" altLang="ko-KR" sz="3200" b="1" dirty="0" smtClean="0">
                <a:solidFill>
                  <a:srgbClr val="00B050"/>
                </a:solidFill>
              </a:rPr>
              <a:t> thin film</a:t>
            </a:r>
            <a:endParaRPr lang="ko-KR" altLang="en-US" sz="32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18338" y="4723850"/>
            <a:ext cx="49536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 smtClean="0"/>
              <a:t>Light is sensitized by Ru(</a:t>
            </a:r>
            <a:r>
              <a:rPr lang="en-US" altLang="ko-KR" sz="2400" dirty="0" err="1" smtClean="0"/>
              <a:t>bpy</a:t>
            </a:r>
            <a:r>
              <a:rPr lang="en-US" altLang="ko-KR" sz="2400" dirty="0" smtClean="0"/>
              <a:t>)</a:t>
            </a:r>
            <a:r>
              <a:rPr lang="en-US" altLang="ko-KR" sz="2400" baseline="-25000" dirty="0" smtClean="0"/>
              <a:t>3</a:t>
            </a:r>
            <a:r>
              <a:rPr lang="en-US" altLang="ko-KR" sz="2400" baseline="30000" dirty="0" smtClean="0"/>
              <a:t>2+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 smtClean="0"/>
              <a:t>Use a sacrificial electron donor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 err="1" smtClean="0"/>
              <a:t>Photoinstability</a:t>
            </a:r>
            <a:r>
              <a:rPr lang="en-US" altLang="ko-KR" sz="2400" dirty="0" smtClean="0"/>
              <a:t> was found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205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767861" y="247896"/>
            <a:ext cx="10966938" cy="108853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 b="1" dirty="0" smtClean="0">
                <a:solidFill>
                  <a:srgbClr val="FF0000"/>
                </a:solidFill>
              </a:rPr>
              <a:t>Synthetic multicomponent photocatalytic H</a:t>
            </a:r>
            <a:r>
              <a:rPr lang="en-US" altLang="ko-KR" sz="3200" b="1" baseline="-25000" dirty="0" smtClean="0">
                <a:solidFill>
                  <a:srgbClr val="FF0000"/>
                </a:solidFill>
              </a:rPr>
              <a:t>2</a:t>
            </a:r>
            <a:r>
              <a:rPr lang="en-US" altLang="ko-KR" sz="3200" b="1" dirty="0" smtClean="0">
                <a:solidFill>
                  <a:srgbClr val="FF0000"/>
                </a:solidFill>
              </a:rPr>
              <a:t>-evolving systems</a:t>
            </a:r>
            <a:endParaRPr lang="ko-KR" alt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7861" y="1372291"/>
            <a:ext cx="87049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ko-KR" sz="2400" dirty="0" smtClean="0"/>
              <a:t>Two families of efficient catalysts</a:t>
            </a:r>
          </a:p>
          <a:p>
            <a:pPr marL="800100" lvl="1" indent="-342900">
              <a:buAutoNum type="arabicParenR"/>
            </a:pPr>
            <a:r>
              <a:rPr lang="en-US" altLang="ko-KR" sz="2400" dirty="0" err="1" smtClean="0"/>
              <a:t>Diiron</a:t>
            </a:r>
            <a:r>
              <a:rPr lang="en-US" altLang="ko-KR" sz="2400" dirty="0" smtClean="0"/>
              <a:t> mimics of the active site of [</a:t>
            </a:r>
            <a:r>
              <a:rPr lang="en-US" altLang="ko-KR" sz="2400" dirty="0" err="1" smtClean="0"/>
              <a:t>FeFe</a:t>
            </a:r>
            <a:r>
              <a:rPr lang="en-US" altLang="ko-KR" sz="2400" dirty="0" smtClean="0"/>
              <a:t>] </a:t>
            </a:r>
            <a:r>
              <a:rPr lang="en-US" altLang="ko-KR" sz="2400" dirty="0" err="1" smtClean="0"/>
              <a:t>hydrogenases</a:t>
            </a:r>
            <a:endParaRPr lang="en-US" altLang="ko-KR" sz="2400" dirty="0" smtClean="0"/>
          </a:p>
          <a:p>
            <a:pPr marL="800100" lvl="1" indent="-342900">
              <a:buAutoNum type="arabicParenR"/>
            </a:pPr>
            <a:r>
              <a:rPr lang="en-US" altLang="ko-KR" sz="2400" dirty="0" err="1" smtClean="0"/>
              <a:t>Bioinspired</a:t>
            </a:r>
            <a:r>
              <a:rPr lang="en-US" altLang="ko-KR" sz="2400" dirty="0" smtClean="0"/>
              <a:t> cobalt complexes</a:t>
            </a:r>
            <a:endParaRPr lang="ko-KR" alt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09599" y="2743199"/>
            <a:ext cx="10148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rgbClr val="0066FF"/>
                </a:solidFill>
              </a:rPr>
              <a:t>Molecular photosensitizers</a:t>
            </a:r>
            <a:endParaRPr lang="ko-KR" altLang="en-US" sz="2400" b="1" dirty="0">
              <a:solidFill>
                <a:srgbClr val="0066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8188" y="3222793"/>
            <a:ext cx="1005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ko-KR" sz="2000" dirty="0" smtClean="0"/>
              <a:t>Ruthenium-based photosensitizers as light-harvesting units are most common</a:t>
            </a:r>
            <a:endParaRPr lang="ko-KR" alt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030" y="3784267"/>
            <a:ext cx="6811778" cy="2929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959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</TotalTime>
  <Words>926</Words>
  <Application>Microsoft Office PowerPoint</Application>
  <PresentationFormat>사용자 지정</PresentationFormat>
  <Paragraphs>144</Paragraphs>
  <Slides>27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28" baseType="lpstr">
      <vt:lpstr>Office 테마</vt:lpstr>
      <vt:lpstr>Artificial Photosynthesis: From Molecular Catalysts for Light-driven Water Splitting to Photoelectrochemical Cells</vt:lpstr>
      <vt:lpstr>PowerPoint 프레젠테이션</vt:lpstr>
      <vt:lpstr>Molecular light-harvesting arrays</vt:lpstr>
      <vt:lpstr>PowerPoint 프레젠테이션</vt:lpstr>
      <vt:lpstr>Molecular catalytic systems for visible light-driven H2 evolution</vt:lpstr>
      <vt:lpstr>Homogeneous photocatalytic H2-evolving systems and photocatalytic bioconstructs based on hydrogenases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Sunghyun Kim</cp:lastModifiedBy>
  <cp:revision>47</cp:revision>
  <dcterms:created xsi:type="dcterms:W3CDTF">2017-05-05T08:38:47Z</dcterms:created>
  <dcterms:modified xsi:type="dcterms:W3CDTF">2017-05-06T16:00:40Z</dcterms:modified>
</cp:coreProperties>
</file>