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4" r:id="rId3"/>
    <p:sldId id="265" r:id="rId4"/>
    <p:sldId id="270" r:id="rId5"/>
    <p:sldId id="269" r:id="rId6"/>
    <p:sldId id="267" r:id="rId7"/>
    <p:sldId id="268" r:id="rId8"/>
    <p:sldId id="257" r:id="rId9"/>
    <p:sldId id="263" r:id="rId10"/>
    <p:sldId id="271" r:id="rId11"/>
    <p:sldId id="259" r:id="rId12"/>
    <p:sldId id="260" r:id="rId13"/>
    <p:sldId id="261" r:id="rId14"/>
    <p:sldId id="262" r:id="rId15"/>
    <p:sldId id="273" r:id="rId16"/>
    <p:sldId id="272" r:id="rId1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8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DAD82-CAA2-4407-8D7A-3EE7E0D65511}" type="datetimeFigureOut">
              <a:rPr lang="ko-KR" altLang="en-US" smtClean="0"/>
              <a:t>2017-03-08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06592-0547-421B-81FD-685D228E12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3296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728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CED491-3930-48D8-9BCB-9BDE0372DF38}" type="slidenum">
              <a:rPr lang="ko-KR" altLang="en-US">
                <a:latin typeface="Calibri" panose="020F0502020204030204" pitchFamily="34" charset="0"/>
              </a:rPr>
              <a:pPr eaLnBrk="1" hangingPunct="1"/>
              <a:t>3</a:t>
            </a:fld>
            <a:endParaRPr lang="ko-KR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101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198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0877F06-069A-42CD-B1DA-0DCD84B2868E}" type="slidenum">
              <a:rPr lang="en-US" altLang="ko-KR">
                <a:latin typeface="Calibri" panose="020F0502020204030204" pitchFamily="34" charset="0"/>
              </a:rPr>
              <a:pPr eaLnBrk="1" hangingPunct="1"/>
              <a:t>4</a:t>
            </a:fld>
            <a:endParaRPr lang="en-US" altLang="ko-K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776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933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5BF2B4A-6677-408E-8E66-DC91A8F722F9}" type="slidenum">
              <a:rPr lang="en-US" altLang="ko-KR">
                <a:latin typeface="Calibri" panose="020F0502020204030204" pitchFamily="34" charset="0"/>
              </a:rPr>
              <a:pPr eaLnBrk="1" hangingPunct="1"/>
              <a:t>6</a:t>
            </a:fld>
            <a:endParaRPr lang="en-US" altLang="ko-K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966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8A88-BAFE-425E-95F7-68D185F183A2}" type="datetimeFigureOut">
              <a:rPr lang="ko-KR" altLang="en-US" smtClean="0"/>
              <a:t>2017-03-08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2B00-56B0-447E-B770-3FF539DBAD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6762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8A88-BAFE-425E-95F7-68D185F183A2}" type="datetimeFigureOut">
              <a:rPr lang="ko-KR" altLang="en-US" smtClean="0"/>
              <a:t>2017-03-08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2B00-56B0-447E-B770-3FF539DBAD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3425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8A88-BAFE-425E-95F7-68D185F183A2}" type="datetimeFigureOut">
              <a:rPr lang="ko-KR" altLang="en-US" smtClean="0"/>
              <a:t>2017-03-08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2B00-56B0-447E-B770-3FF539DBAD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329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8A88-BAFE-425E-95F7-68D185F183A2}" type="datetimeFigureOut">
              <a:rPr lang="ko-KR" altLang="en-US" smtClean="0"/>
              <a:t>2017-03-08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2B00-56B0-447E-B770-3FF539DBAD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748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8A88-BAFE-425E-95F7-68D185F183A2}" type="datetimeFigureOut">
              <a:rPr lang="ko-KR" altLang="en-US" smtClean="0"/>
              <a:t>2017-03-08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2B00-56B0-447E-B770-3FF539DBAD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6867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8A88-BAFE-425E-95F7-68D185F183A2}" type="datetimeFigureOut">
              <a:rPr lang="ko-KR" altLang="en-US" smtClean="0"/>
              <a:t>2017-03-08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2B00-56B0-447E-B770-3FF539DBAD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6576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8A88-BAFE-425E-95F7-68D185F183A2}" type="datetimeFigureOut">
              <a:rPr lang="ko-KR" altLang="en-US" smtClean="0"/>
              <a:t>2017-03-08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2B00-56B0-447E-B770-3FF539DBAD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853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8A88-BAFE-425E-95F7-68D185F183A2}" type="datetimeFigureOut">
              <a:rPr lang="ko-KR" altLang="en-US" smtClean="0"/>
              <a:t>2017-03-08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2B00-56B0-447E-B770-3FF539DBAD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4480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8A88-BAFE-425E-95F7-68D185F183A2}" type="datetimeFigureOut">
              <a:rPr lang="ko-KR" altLang="en-US" smtClean="0"/>
              <a:t>2017-03-08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2B00-56B0-447E-B770-3FF539DBAD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590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8A88-BAFE-425E-95F7-68D185F183A2}" type="datetimeFigureOut">
              <a:rPr lang="ko-KR" altLang="en-US" smtClean="0"/>
              <a:t>2017-03-08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2B00-56B0-447E-B770-3FF539DBAD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7256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8A88-BAFE-425E-95F7-68D185F183A2}" type="datetimeFigureOut">
              <a:rPr lang="ko-KR" altLang="en-US" smtClean="0"/>
              <a:t>2017-03-08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2B00-56B0-447E-B770-3FF539DBAD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7654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68A88-BAFE-425E-95F7-68D185F183A2}" type="datetimeFigureOut">
              <a:rPr lang="ko-KR" altLang="en-US" smtClean="0"/>
              <a:t>2017-03-08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72B00-56B0-447E-B770-3FF539DBAD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358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61707" y="1424019"/>
            <a:ext cx="9144000" cy="3066957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n-US" altLang="ko-KR" sz="4000" b="1" dirty="0"/>
              <a:t>Chapter 2</a:t>
            </a:r>
            <a:br>
              <a:rPr lang="en-US" altLang="ko-KR" sz="4000" b="1" dirty="0"/>
            </a:br>
            <a:r>
              <a:rPr lang="en-US" altLang="ko-KR" sz="4000" b="1" dirty="0" err="1"/>
              <a:t>Exoelectrogens</a:t>
            </a:r>
            <a:br>
              <a:rPr lang="en-US" altLang="ko-KR" sz="4000" b="1" dirty="0"/>
            </a:br>
            <a:r>
              <a:rPr lang="en-US" altLang="ko-KR" sz="4000" b="1" dirty="0"/>
              <a:t>(</a:t>
            </a:r>
            <a:r>
              <a:rPr lang="ko-KR" altLang="en-US" sz="4000" b="1" dirty="0" err="1"/>
              <a:t>전자방출균</a:t>
            </a:r>
            <a:r>
              <a:rPr lang="en-US" altLang="ko-KR" sz="4000" b="1" dirty="0"/>
              <a:t>)</a:t>
            </a:r>
            <a:br>
              <a:rPr lang="en-US" altLang="ko-KR" sz="4000" b="1" dirty="0"/>
            </a:br>
            <a:r>
              <a:rPr lang="en-US" altLang="ko-KR" sz="4000" b="1" dirty="0"/>
              <a:t>-Electron transfer</a:t>
            </a:r>
            <a:endParaRPr lang="ko-KR" altLang="en-US" sz="4000" b="1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58012" y="5044339"/>
            <a:ext cx="9144000" cy="517475"/>
          </a:xfrm>
        </p:spPr>
        <p:txBody>
          <a:bodyPr anchor="ctr"/>
          <a:lstStyle/>
          <a:p>
            <a:r>
              <a:rPr lang="en-US" altLang="ko-KR" dirty="0"/>
              <a:t>Prof. Sunghyun Kim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5352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582" y="856527"/>
            <a:ext cx="9039828" cy="59030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20929" y="183524"/>
            <a:ext cx="9456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/>
              <a:t>Electron transfer from microorganisms to electrodes</a:t>
            </a:r>
            <a:endParaRPr lang="ko-KR" alt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07431" y="621441"/>
            <a:ext cx="4324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Int. J. Energy Res. 2015, 39, 1048-1067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2913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2079"/>
          </a:xfrm>
        </p:spPr>
        <p:txBody>
          <a:bodyPr>
            <a:normAutofit/>
          </a:bodyPr>
          <a:lstStyle/>
          <a:p>
            <a:r>
              <a:rPr lang="en-US" altLang="ko-KR" sz="4000" b="1" dirty="0"/>
              <a:t>Microbial biofilm and nanowire formation</a:t>
            </a:r>
            <a:endParaRPr lang="ko-KR" altLang="en-US" sz="4000" b="1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106" y="1736202"/>
            <a:ext cx="4609376" cy="368750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36202"/>
            <a:ext cx="4599632" cy="363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94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180460"/>
            <a:ext cx="10515600" cy="1020626"/>
          </a:xfrm>
        </p:spPr>
        <p:txBody>
          <a:bodyPr>
            <a:noAutofit/>
          </a:bodyPr>
          <a:lstStyle/>
          <a:p>
            <a:r>
              <a:rPr lang="en-US" altLang="ko-KR" sz="3200" b="1" dirty="0"/>
              <a:t>Electrically </a:t>
            </a:r>
            <a:r>
              <a:rPr lang="en-US" altLang="ko-KR" sz="3200" b="1" dirty="0">
                <a:solidFill>
                  <a:srgbClr val="FF0000"/>
                </a:solidFill>
              </a:rPr>
              <a:t>conductive</a:t>
            </a:r>
            <a:r>
              <a:rPr lang="en-US" altLang="ko-KR" sz="3200" b="1" dirty="0"/>
              <a:t> bacterial nanowires produced by </a:t>
            </a:r>
            <a:r>
              <a:rPr lang="en-US" altLang="ko-KR" sz="3200" b="1" dirty="0" err="1"/>
              <a:t>Shewanella</a:t>
            </a:r>
            <a:r>
              <a:rPr lang="en-US" altLang="ko-KR" sz="3200" b="1" dirty="0"/>
              <a:t> </a:t>
            </a:r>
            <a:r>
              <a:rPr lang="en-US" altLang="ko-KR" sz="3200" b="1" dirty="0" err="1"/>
              <a:t>oneidensis</a:t>
            </a:r>
            <a:r>
              <a:rPr lang="en-US" altLang="ko-KR" sz="3200" b="1" dirty="0"/>
              <a:t> strain MR-1</a:t>
            </a:r>
            <a:endParaRPr lang="ko-KR" alt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597246" y="1016420"/>
            <a:ext cx="3516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PNAS 2006, 103, 11358-11363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738" y="1916375"/>
            <a:ext cx="4210050" cy="359092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263" y="1385752"/>
            <a:ext cx="4113449" cy="371921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7369" y="5104965"/>
            <a:ext cx="4074343" cy="13052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7704" y="5757614"/>
            <a:ext cx="5486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Surface: Highly oriented pyrolytic graphite (HOPG)</a:t>
            </a:r>
          </a:p>
          <a:p>
            <a:r>
              <a:rPr lang="en-US" altLang="ko-KR" dirty="0"/>
              <a:t>Method: Scanning tunneling microscopy (STM)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517001" y="2737527"/>
            <a:ext cx="1596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Conductive wire bundle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4485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4780" y="270858"/>
            <a:ext cx="11397006" cy="813226"/>
          </a:xfrm>
        </p:spPr>
        <p:txBody>
          <a:bodyPr>
            <a:normAutofit/>
          </a:bodyPr>
          <a:lstStyle/>
          <a:p>
            <a:r>
              <a:rPr lang="en-US" altLang="ko-KR" sz="3600" b="1" dirty="0"/>
              <a:t>Appendage formation of </a:t>
            </a:r>
            <a:r>
              <a:rPr lang="en-US" altLang="ko-KR" sz="3600" b="1" i="1" dirty="0" err="1"/>
              <a:t>Geobacter</a:t>
            </a:r>
            <a:r>
              <a:rPr lang="en-US" altLang="ko-KR" sz="3600" b="1" i="1" dirty="0"/>
              <a:t> </a:t>
            </a:r>
            <a:r>
              <a:rPr lang="en-US" altLang="ko-KR" sz="3600" b="1" i="1" dirty="0" err="1"/>
              <a:t>sulfurreducens</a:t>
            </a:r>
            <a:endParaRPr lang="ko-KR" alt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573464" y="970962"/>
            <a:ext cx="323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Nature 2005, 435, 1098-1101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927" y="1364336"/>
            <a:ext cx="3139126" cy="262352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097" y="1344908"/>
            <a:ext cx="6029295" cy="284084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5019" y="4631239"/>
            <a:ext cx="2598264" cy="21477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0872" y="4125802"/>
            <a:ext cx="3959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SEM of </a:t>
            </a:r>
            <a:r>
              <a:rPr lang="en-US" altLang="ko-KR" i="1" dirty="0"/>
              <a:t>G. </a:t>
            </a:r>
            <a:r>
              <a:rPr lang="en-US" altLang="ko-KR" i="1" dirty="0" err="1"/>
              <a:t>sulfurreducens</a:t>
            </a:r>
            <a:r>
              <a:rPr lang="en-US" altLang="ko-KR" i="1" dirty="0"/>
              <a:t> </a:t>
            </a:r>
            <a:r>
              <a:rPr lang="en-US" altLang="ko-KR" dirty="0"/>
              <a:t>grown on insoluble iron oxide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28943" y="4261907"/>
            <a:ext cx="468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a: Topographic image	b: current image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79909" y="5825765"/>
            <a:ext cx="3312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Current-voltage curve of pilus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5335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266700"/>
            <a:ext cx="95631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86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5078" y="223723"/>
            <a:ext cx="10515600" cy="1020615"/>
          </a:xfrm>
        </p:spPr>
        <p:txBody>
          <a:bodyPr>
            <a:normAutofit fontScale="90000"/>
          </a:bodyPr>
          <a:lstStyle/>
          <a:p>
            <a:r>
              <a:rPr lang="en-US" altLang="ko-KR" sz="4000" b="1" dirty="0" err="1"/>
              <a:t>Exoelectrogens</a:t>
            </a:r>
            <a:r>
              <a:rPr lang="en-US" altLang="ko-KR" sz="4000" b="1" dirty="0"/>
              <a:t> in anode</a:t>
            </a:r>
            <a:br>
              <a:rPr lang="en-US" altLang="ko-KR" sz="4000" b="1" dirty="0"/>
            </a:br>
            <a:r>
              <a:rPr lang="en-US" altLang="ko-KR" sz="2800" b="1" dirty="0"/>
              <a:t>-known electron transfer intermediaries</a:t>
            </a:r>
            <a:endParaRPr lang="ko-KR" altLang="en-US" sz="40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078" y="1538299"/>
            <a:ext cx="10838334" cy="44805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07431" y="621441"/>
            <a:ext cx="4324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Int. J. Energy Res. 2015, 39, 1048-1067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74279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4511" y="466329"/>
            <a:ext cx="9456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/>
              <a:t>Electron transfer from electrodes to microorganisms</a:t>
            </a:r>
            <a:endParaRPr lang="ko-KR" altLang="en-US" sz="28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944" y="1304443"/>
            <a:ext cx="7105650" cy="4781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67842" y="962330"/>
            <a:ext cx="4324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Int. J. Energy Res. 2015, 39, 1048-1067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51246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860" y="707746"/>
            <a:ext cx="9740751" cy="49294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32886" y="4289196"/>
            <a:ext cx="1946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Microbial biofilm</a:t>
            </a:r>
            <a:endParaRPr lang="ko-KR" altLang="en-US" dirty="0">
              <a:solidFill>
                <a:schemeClr val="bg1"/>
              </a:solidFill>
            </a:endParaRPr>
          </a:p>
        </p:txBody>
      </p:sp>
      <p:cxnSp>
        <p:nvCxnSpPr>
          <p:cNvPr id="8" name="직선 화살표 연결선 7"/>
          <p:cNvCxnSpPr>
            <a:cxnSpLocks/>
            <a:stCxn id="6" idx="0"/>
          </p:cNvCxnSpPr>
          <p:nvPr/>
        </p:nvCxnSpPr>
        <p:spPr>
          <a:xfrm flipV="1">
            <a:off x="2406198" y="2403835"/>
            <a:ext cx="1147707" cy="1885361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710" y="4658528"/>
            <a:ext cx="1874461" cy="1605110"/>
          </a:xfrm>
          <a:prstGeom prst="rect">
            <a:avLst/>
          </a:prstGeom>
        </p:spPr>
      </p:pic>
      <p:sp>
        <p:nvSpPr>
          <p:cNvPr id="13" name="타원 12"/>
          <p:cNvSpPr/>
          <p:nvPr/>
        </p:nvSpPr>
        <p:spPr>
          <a:xfrm>
            <a:off x="3345485" y="3004977"/>
            <a:ext cx="325225" cy="335019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화살표 연결선 14"/>
          <p:cNvCxnSpPr>
            <a:stCxn id="13" idx="4"/>
          </p:cNvCxnSpPr>
          <p:nvPr/>
        </p:nvCxnSpPr>
        <p:spPr>
          <a:xfrm>
            <a:off x="3508098" y="3339996"/>
            <a:ext cx="507721" cy="1318532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719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4738689" y="285750"/>
            <a:ext cx="2441575" cy="8143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ko-KR" altLang="en-US" b="1" dirty="0">
                <a:solidFill>
                  <a:srgbClr val="C00000"/>
                </a:solidFill>
                <a:latin typeface="+mn-ea"/>
                <a:ea typeface="+mn-ea"/>
              </a:rPr>
              <a:t>연구 수준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667000" y="5715001"/>
            <a:ext cx="7035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2400" b="1" dirty="0">
                <a:latin typeface="+mn-ea"/>
              </a:rPr>
              <a:t>한계에 다다른 전력밀도 </a:t>
            </a:r>
            <a:r>
              <a:rPr lang="en-US" altLang="ko-KR" sz="2400" b="1" dirty="0">
                <a:latin typeface="+mn-ea"/>
                <a:sym typeface="Wingdings" pitchFamily="2" charset="2"/>
              </a:rPr>
              <a:t> </a:t>
            </a:r>
            <a:r>
              <a:rPr lang="ko-KR" altLang="en-US" sz="2400" b="1" dirty="0">
                <a:solidFill>
                  <a:srgbClr val="FF0000"/>
                </a:solidFill>
                <a:latin typeface="+mn-ea"/>
                <a:sym typeface="Wingdings" pitchFamily="2" charset="2"/>
              </a:rPr>
              <a:t>새로운 방식에 의한</a:t>
            </a:r>
            <a:endParaRPr lang="en-US" altLang="ko-KR" sz="2400" b="1" dirty="0">
              <a:solidFill>
                <a:srgbClr val="FF0000"/>
              </a:solidFill>
              <a:latin typeface="+mn-ea"/>
              <a:sym typeface="Wingdings" pitchFamily="2" charset="2"/>
            </a:endParaRPr>
          </a:p>
          <a:p>
            <a:pPr>
              <a:defRPr/>
            </a:pPr>
            <a:r>
              <a:rPr lang="en-US" altLang="ko-KR" sz="2400" b="1" dirty="0">
                <a:solidFill>
                  <a:srgbClr val="FF0000"/>
                </a:solidFill>
                <a:latin typeface="+mn-ea"/>
                <a:sym typeface="Wingdings" pitchFamily="2" charset="2"/>
              </a:rPr>
              <a:t>                                  </a:t>
            </a:r>
            <a:r>
              <a:rPr lang="ko-KR" altLang="en-US" sz="2400" b="1" dirty="0">
                <a:solidFill>
                  <a:srgbClr val="FF0000"/>
                </a:solidFill>
                <a:latin typeface="+mn-ea"/>
                <a:sym typeface="Wingdings" pitchFamily="2" charset="2"/>
              </a:rPr>
              <a:t> </a:t>
            </a:r>
            <a:r>
              <a:rPr lang="en-US" altLang="ko-KR" sz="2400" b="1" dirty="0">
                <a:solidFill>
                  <a:srgbClr val="FF0000"/>
                </a:solidFill>
                <a:latin typeface="+mn-ea"/>
                <a:sym typeface="Wingdings" pitchFamily="2" charset="2"/>
              </a:rPr>
              <a:t>breakthrough</a:t>
            </a:r>
            <a:r>
              <a:rPr lang="ko-KR" altLang="en-US" sz="2400" b="1" dirty="0">
                <a:solidFill>
                  <a:srgbClr val="FF0000"/>
                </a:solidFill>
                <a:latin typeface="+mn-ea"/>
                <a:sym typeface="Wingdings" pitchFamily="2" charset="2"/>
              </a:rPr>
              <a:t>가 필요</a:t>
            </a:r>
            <a:endParaRPr lang="ko-KR" altLang="en-US" sz="2400" b="1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4403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9" y="1285875"/>
            <a:ext cx="6357937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84473"/>
      </p:ext>
    </p:extLst>
  </p:cSld>
  <p:clrMapOvr>
    <a:masterClrMapping/>
  </p:clrMapOvr>
  <p:transition advTm="78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665"/>
          </a:xfrm>
        </p:spPr>
        <p:txBody>
          <a:bodyPr/>
          <a:lstStyle/>
          <a:p>
            <a:pPr algn="ctr" eaLnBrk="1" hangingPunct="1"/>
            <a:r>
              <a:rPr lang="en-US" altLang="ko-KR" sz="3600" b="1" dirty="0">
                <a:solidFill>
                  <a:srgbClr val="0070C0"/>
                </a:solidFill>
              </a:rPr>
              <a:t>Components of MFCs</a:t>
            </a:r>
            <a:endParaRPr lang="ko-KR" altLang="en-US" sz="3600" b="1" dirty="0">
              <a:solidFill>
                <a:srgbClr val="0070C0"/>
              </a:solidFill>
            </a:endParaRP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2362200" y="1447801"/>
            <a:ext cx="76962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ko-KR" sz="2000" dirty="0"/>
              <a:t>Membrane?</a:t>
            </a:r>
          </a:p>
          <a:p>
            <a:pPr eaLnBrk="1" hangingPunct="1"/>
            <a:r>
              <a:rPr lang="en-US" altLang="ko-KR" sz="2000" dirty="0"/>
              <a:t>	Membrane vs Membrane-less</a:t>
            </a:r>
          </a:p>
          <a:p>
            <a:pPr eaLnBrk="1" hangingPunct="1"/>
            <a:r>
              <a:rPr lang="en-US" altLang="ko-KR" sz="2000" dirty="0"/>
              <a:t> 	</a:t>
            </a:r>
            <a:r>
              <a:rPr lang="en-US" altLang="ko-KR" sz="2000" dirty="0">
                <a:sym typeface="Wingdings" panose="05000000000000000000" pitchFamily="2" charset="2"/>
              </a:rPr>
              <a:t> </a:t>
            </a:r>
            <a:r>
              <a:rPr lang="en-US" altLang="ko-KR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Membrane-less</a:t>
            </a:r>
            <a:r>
              <a:rPr lang="en-US" altLang="ko-KR" sz="2000" b="1" dirty="0">
                <a:solidFill>
                  <a:srgbClr val="FF0000"/>
                </a:solidFill>
              </a:rPr>
              <a:t> MFC (</a:t>
            </a:r>
            <a:r>
              <a:rPr lang="en-US" altLang="ko-KR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single-chamber MFC)</a:t>
            </a:r>
          </a:p>
          <a:p>
            <a:pPr eaLnBrk="1" hangingPunct="1"/>
            <a:endParaRPr lang="en-US" altLang="ko-KR" sz="2000" dirty="0">
              <a:sym typeface="Wingdings" panose="05000000000000000000" pitchFamily="2" charset="2"/>
            </a:endParaRPr>
          </a:p>
          <a:p>
            <a:pPr eaLnBrk="1" hangingPunct="1">
              <a:buFontTx/>
              <a:buAutoNum type="arabicPeriod" startAt="2"/>
            </a:pPr>
            <a:r>
              <a:rPr lang="en-US" altLang="ko-KR" sz="2000" dirty="0">
                <a:sym typeface="Wingdings" panose="05000000000000000000" pitchFamily="2" charset="2"/>
              </a:rPr>
              <a:t>Mediators?</a:t>
            </a:r>
          </a:p>
          <a:p>
            <a:pPr eaLnBrk="1" hangingPunct="1"/>
            <a:r>
              <a:rPr lang="en-US" altLang="ko-KR" sz="2000" dirty="0">
                <a:sym typeface="Wingdings" panose="05000000000000000000" pitchFamily="2" charset="2"/>
              </a:rPr>
              <a:t>	Mediator vs Mediator-less </a:t>
            </a:r>
          </a:p>
          <a:p>
            <a:pPr eaLnBrk="1" hangingPunct="1"/>
            <a:r>
              <a:rPr lang="en-US" altLang="ko-KR" sz="2000" dirty="0">
                <a:sym typeface="Wingdings" panose="05000000000000000000" pitchFamily="2" charset="2"/>
              </a:rPr>
              <a:t>	 </a:t>
            </a:r>
            <a:r>
              <a:rPr lang="en-US" altLang="ko-KR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Mediator-less MFC</a:t>
            </a:r>
          </a:p>
          <a:p>
            <a:pPr eaLnBrk="1" hangingPunct="1"/>
            <a:endParaRPr lang="en-US" altLang="ko-KR" sz="2000" dirty="0">
              <a:sym typeface="Wingdings" panose="05000000000000000000" pitchFamily="2" charset="2"/>
            </a:endParaRPr>
          </a:p>
          <a:p>
            <a:pPr eaLnBrk="1" hangingPunct="1">
              <a:buFontTx/>
              <a:buAutoNum type="arabicPeriod" startAt="3"/>
            </a:pPr>
            <a:r>
              <a:rPr lang="en-US" altLang="ko-KR" sz="2000" dirty="0">
                <a:sym typeface="Wingdings" panose="05000000000000000000" pitchFamily="2" charset="2"/>
              </a:rPr>
              <a:t>Electrodes?</a:t>
            </a:r>
          </a:p>
          <a:p>
            <a:pPr eaLnBrk="1" hangingPunct="1"/>
            <a:r>
              <a:rPr lang="en-US" altLang="ko-KR" sz="2000" dirty="0">
                <a:sym typeface="Wingdings" panose="05000000000000000000" pitchFamily="2" charset="2"/>
              </a:rPr>
              <a:t>	2-dimensional vs 3-dimensional </a:t>
            </a:r>
          </a:p>
          <a:p>
            <a:pPr eaLnBrk="1" hangingPunct="1"/>
            <a:r>
              <a:rPr lang="en-US" altLang="ko-KR" sz="2000" dirty="0">
                <a:sym typeface="Wingdings" panose="05000000000000000000" pitchFamily="2" charset="2"/>
              </a:rPr>
              <a:t>	 </a:t>
            </a:r>
            <a:r>
              <a:rPr lang="en-US" altLang="ko-KR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3-D electrodes</a:t>
            </a:r>
          </a:p>
          <a:p>
            <a:pPr eaLnBrk="1" hangingPunct="1"/>
            <a:endParaRPr lang="en-US" altLang="ko-KR" sz="2000" dirty="0">
              <a:sym typeface="Wingdings" panose="05000000000000000000" pitchFamily="2" charset="2"/>
            </a:endParaRPr>
          </a:p>
          <a:p>
            <a:pPr eaLnBrk="1" hangingPunct="1">
              <a:buFontTx/>
              <a:buAutoNum type="arabicPeriod" startAt="4"/>
            </a:pPr>
            <a:r>
              <a:rPr lang="en-US" altLang="ko-KR" sz="2000" dirty="0">
                <a:sym typeface="Wingdings" panose="05000000000000000000" pitchFamily="2" charset="2"/>
              </a:rPr>
              <a:t>Bacteria?</a:t>
            </a:r>
          </a:p>
          <a:p>
            <a:pPr eaLnBrk="1" hangingPunct="1"/>
            <a:r>
              <a:rPr lang="en-US" altLang="ko-KR" sz="2000" dirty="0">
                <a:sym typeface="Wingdings" panose="05000000000000000000" pitchFamily="2" charset="2"/>
              </a:rPr>
              <a:t>	</a:t>
            </a:r>
            <a:r>
              <a:rPr lang="en-US" altLang="ko-KR" sz="2000" dirty="0" err="1">
                <a:sym typeface="Wingdings" panose="05000000000000000000" pitchFamily="2" charset="2"/>
              </a:rPr>
              <a:t>Exoelectrogens</a:t>
            </a:r>
            <a:r>
              <a:rPr lang="en-US" altLang="ko-KR" sz="2000" dirty="0">
                <a:sym typeface="Wingdings" panose="05000000000000000000" pitchFamily="2" charset="2"/>
              </a:rPr>
              <a:t> (electroactive) vs Non-</a:t>
            </a:r>
            <a:r>
              <a:rPr lang="en-US" altLang="ko-KR" sz="2000" dirty="0" err="1">
                <a:sym typeface="Wingdings" panose="05000000000000000000" pitchFamily="2" charset="2"/>
              </a:rPr>
              <a:t>exoelectrogens</a:t>
            </a:r>
            <a:r>
              <a:rPr lang="en-US" altLang="ko-KR" sz="2000" dirty="0">
                <a:sym typeface="Wingdings" panose="05000000000000000000" pitchFamily="2" charset="2"/>
              </a:rPr>
              <a:t> </a:t>
            </a:r>
          </a:p>
          <a:p>
            <a:pPr eaLnBrk="1" hangingPunct="1"/>
            <a:r>
              <a:rPr lang="en-US" altLang="ko-KR" sz="2000" dirty="0">
                <a:sym typeface="Wingdings" panose="05000000000000000000" pitchFamily="2" charset="2"/>
              </a:rPr>
              <a:t>	 </a:t>
            </a:r>
            <a:r>
              <a:rPr lang="en-US" altLang="ko-KR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Both </a:t>
            </a:r>
            <a:r>
              <a:rPr lang="en-US" altLang="ko-KR" sz="2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exo</a:t>
            </a:r>
            <a:r>
              <a:rPr lang="en-US" altLang="ko-KR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- and non-</a:t>
            </a:r>
            <a:r>
              <a:rPr lang="en-US" altLang="ko-KR" sz="2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exoelectrogens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966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6091"/>
          </a:xfrm>
        </p:spPr>
        <p:txBody>
          <a:bodyPr/>
          <a:lstStyle/>
          <a:p>
            <a:pPr algn="ctr"/>
            <a:r>
              <a:rPr lang="en-US" altLang="ko-KR" b="1" dirty="0"/>
              <a:t>Redox mediators?</a:t>
            </a:r>
            <a:endParaRPr lang="ko-KR" altLang="en-US" b="1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19" y="2139411"/>
            <a:ext cx="5389331" cy="2981202"/>
          </a:xfrm>
          <a:prstGeom prst="rect">
            <a:avLst/>
          </a:prstGeom>
        </p:spPr>
      </p:pic>
      <p:sp>
        <p:nvSpPr>
          <p:cNvPr id="5" name="Text Box 73"/>
          <p:cNvSpPr txBox="1">
            <a:spLocks noChangeArrowheads="1"/>
          </p:cNvSpPr>
          <p:nvPr/>
        </p:nvSpPr>
        <p:spPr bwMode="auto">
          <a:xfrm>
            <a:off x="2806048" y="5387812"/>
            <a:ext cx="1993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dirty="0">
                <a:latin typeface="Verdana" panose="020B0604030504040204" pitchFamily="34" charset="0"/>
              </a:rPr>
              <a:t>Mediator-type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264" y="2139411"/>
            <a:ext cx="4932091" cy="297510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3796" y="5387812"/>
            <a:ext cx="2591025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41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590800" y="1524000"/>
            <a:ext cx="7620000" cy="4648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800" dirty="0">
                <a:solidFill>
                  <a:srgbClr val="FF0000"/>
                </a:solidFill>
                <a:latin typeface="Arial" charset="0"/>
              </a:rPr>
              <a:t>• </a:t>
            </a:r>
            <a:r>
              <a:rPr lang="en-US" altLang="ko-KR" sz="2800" dirty="0" err="1">
                <a:solidFill>
                  <a:srgbClr val="FF0000"/>
                </a:solidFill>
                <a:latin typeface="Arial" charset="0"/>
              </a:rPr>
              <a:t>Exoelectrogens</a:t>
            </a:r>
            <a:r>
              <a:rPr lang="en-US" altLang="ko-KR" sz="2800" dirty="0">
                <a:solidFill>
                  <a:srgbClr val="FF0000"/>
                </a:solidFill>
                <a:latin typeface="Arial" charset="0"/>
              </a:rPr>
              <a:t> : </a:t>
            </a:r>
            <a:r>
              <a:rPr lang="en-US" altLang="ko-KR" sz="2800" dirty="0" err="1">
                <a:solidFill>
                  <a:srgbClr val="FF0000"/>
                </a:solidFill>
                <a:latin typeface="Arial" charset="0"/>
              </a:rPr>
              <a:t>electroactive</a:t>
            </a:r>
            <a:r>
              <a:rPr lang="en-US" altLang="ko-KR" sz="2800" dirty="0">
                <a:solidFill>
                  <a:srgbClr val="FF0000"/>
                </a:solidFill>
                <a:latin typeface="Arial" charset="0"/>
              </a:rPr>
              <a:t> bacteria</a:t>
            </a:r>
          </a:p>
          <a:p>
            <a:pPr>
              <a:defRPr/>
            </a:pPr>
            <a:r>
              <a:rPr lang="en-US" altLang="ko-KR" sz="2400" dirty="0">
                <a:latin typeface="Arial" charset="0"/>
              </a:rPr>
              <a:t>   – Transfer electrons </a:t>
            </a:r>
            <a:r>
              <a:rPr lang="en-US" altLang="ko-KR" sz="2400" dirty="0" err="1">
                <a:latin typeface="Arial" charset="0"/>
              </a:rPr>
              <a:t>exocellularly</a:t>
            </a:r>
            <a:r>
              <a:rPr lang="en-US" altLang="ko-KR" sz="2400" dirty="0">
                <a:latin typeface="Arial" charset="0"/>
              </a:rPr>
              <a:t> in three ways</a:t>
            </a:r>
          </a:p>
          <a:p>
            <a:pPr marL="360363">
              <a:defRPr/>
            </a:pPr>
            <a:r>
              <a:rPr lang="en-US" altLang="ko-KR" sz="2400" dirty="0">
                <a:latin typeface="Arial" charset="0"/>
              </a:rPr>
              <a:t>• Self-produced mediators</a:t>
            </a:r>
          </a:p>
          <a:p>
            <a:pPr marL="360363">
              <a:defRPr/>
            </a:pPr>
            <a:r>
              <a:rPr lang="en-US" altLang="ko-KR" sz="2400" dirty="0">
                <a:latin typeface="Arial" charset="0"/>
              </a:rPr>
              <a:t>• </a:t>
            </a:r>
            <a:r>
              <a:rPr lang="en-US" altLang="ko-KR" sz="2400" dirty="0" err="1">
                <a:latin typeface="Arial" charset="0"/>
              </a:rPr>
              <a:t>Nanowires</a:t>
            </a:r>
            <a:endParaRPr lang="en-US" altLang="ko-KR" sz="2400" dirty="0">
              <a:latin typeface="Arial" charset="0"/>
            </a:endParaRPr>
          </a:p>
          <a:p>
            <a:pPr>
              <a:defRPr/>
            </a:pPr>
            <a:r>
              <a:rPr lang="en-US" altLang="ko-KR" sz="2400" dirty="0">
                <a:latin typeface="Arial" charset="0"/>
              </a:rPr>
              <a:t>	– Conductive appendages</a:t>
            </a:r>
          </a:p>
          <a:p>
            <a:pPr marL="360363">
              <a:defRPr/>
            </a:pPr>
            <a:r>
              <a:rPr lang="en-US" altLang="ko-KR" sz="2400" dirty="0">
                <a:latin typeface="Arial" charset="0"/>
              </a:rPr>
              <a:t>• Membrane-bound electron carriers</a:t>
            </a:r>
          </a:p>
          <a:p>
            <a:pPr>
              <a:defRPr/>
            </a:pPr>
            <a:r>
              <a:rPr lang="en-US" altLang="ko-KR" sz="2400" dirty="0">
                <a:latin typeface="Arial" charset="0"/>
              </a:rPr>
              <a:t>	– Anode is used instead of the normal terminal</a:t>
            </a:r>
          </a:p>
          <a:p>
            <a:pPr marL="1163638" indent="-1163638">
              <a:defRPr/>
            </a:pPr>
            <a:r>
              <a:rPr lang="en-US" altLang="ko-KR" sz="2400" dirty="0">
                <a:latin typeface="Arial" charset="0"/>
              </a:rPr>
              <a:t>              electron acceptors</a:t>
            </a:r>
          </a:p>
          <a:p>
            <a:pPr>
              <a:defRPr/>
            </a:pPr>
            <a:r>
              <a:rPr lang="en-US" altLang="ko-KR" sz="2400" dirty="0">
                <a:latin typeface="Arial" charset="0"/>
              </a:rPr>
              <a:t>	– Common species </a:t>
            </a:r>
            <a:r>
              <a:rPr lang="en-US" altLang="ko-KR" sz="2400" i="1" dirty="0" err="1">
                <a:latin typeface="Arial" charset="0"/>
              </a:rPr>
              <a:t>Geobacter</a:t>
            </a:r>
            <a:r>
              <a:rPr lang="en-US" altLang="ko-KR" sz="2400" i="1" dirty="0">
                <a:latin typeface="Arial" charset="0"/>
              </a:rPr>
              <a:t> and </a:t>
            </a:r>
            <a:r>
              <a:rPr lang="en-US" altLang="ko-KR" sz="2400" i="1" dirty="0" err="1">
                <a:latin typeface="Arial" charset="0"/>
              </a:rPr>
              <a:t>Shewanella</a:t>
            </a:r>
            <a:endParaRPr lang="en-US" altLang="ko-KR" sz="2400" i="1" dirty="0">
              <a:latin typeface="Arial" charset="0"/>
            </a:endParaRPr>
          </a:p>
          <a:p>
            <a:pPr>
              <a:defRPr/>
            </a:pPr>
            <a:r>
              <a:rPr lang="en-US" altLang="ko-KR" sz="2400" dirty="0">
                <a:latin typeface="Arial" charset="0"/>
              </a:rPr>
              <a:t>	– Metal-reducing bacteria</a:t>
            </a:r>
          </a:p>
          <a:p>
            <a:pPr>
              <a:defRPr/>
            </a:pPr>
            <a:endParaRPr lang="en-US" altLang="ko-KR" sz="2400" dirty="0">
              <a:solidFill>
                <a:srgbClr val="FF0000"/>
              </a:solidFill>
              <a:latin typeface="Arial" charset="0"/>
            </a:endParaRPr>
          </a:p>
          <a:p>
            <a:pPr>
              <a:defRPr/>
            </a:pPr>
            <a:r>
              <a:rPr lang="en-US" altLang="ko-KR" sz="2400" dirty="0">
                <a:solidFill>
                  <a:srgbClr val="FF0000"/>
                </a:solidFill>
                <a:latin typeface="Arial" charset="0"/>
              </a:rPr>
              <a:t>• </a:t>
            </a:r>
            <a:r>
              <a:rPr lang="en-US" altLang="ko-KR" sz="2800" dirty="0">
                <a:solidFill>
                  <a:srgbClr val="FF0000"/>
                </a:solidFill>
                <a:latin typeface="Arial" charset="0"/>
              </a:rPr>
              <a:t>Non-</a:t>
            </a:r>
            <a:r>
              <a:rPr lang="en-US" altLang="ko-KR" sz="2800" dirty="0" err="1">
                <a:solidFill>
                  <a:srgbClr val="FF0000"/>
                </a:solidFill>
                <a:latin typeface="Arial" charset="0"/>
              </a:rPr>
              <a:t>exoelectrogens</a:t>
            </a:r>
            <a:r>
              <a:rPr lang="en-US" altLang="ko-KR" sz="2800" dirty="0">
                <a:solidFill>
                  <a:srgbClr val="FF0000"/>
                </a:solidFill>
                <a:latin typeface="Arial" charset="0"/>
              </a:rPr>
              <a:t> : </a:t>
            </a:r>
            <a:r>
              <a:rPr lang="en-US" altLang="ko-KR" sz="2800" dirty="0" err="1">
                <a:solidFill>
                  <a:srgbClr val="FF0000"/>
                </a:solidFill>
                <a:latin typeface="Arial" charset="0"/>
              </a:rPr>
              <a:t>electroinactive</a:t>
            </a:r>
            <a:r>
              <a:rPr lang="en-US" altLang="ko-KR" sz="2800" dirty="0">
                <a:solidFill>
                  <a:srgbClr val="FF0000"/>
                </a:solidFill>
                <a:latin typeface="Arial" charset="0"/>
              </a:rPr>
              <a:t> bacteria</a:t>
            </a:r>
          </a:p>
        </p:txBody>
      </p:sp>
      <p:sp>
        <p:nvSpPr>
          <p:cNvPr id="46083" name="TextBox 4"/>
          <p:cNvSpPr txBox="1">
            <a:spLocks noChangeArrowheads="1"/>
          </p:cNvSpPr>
          <p:nvPr/>
        </p:nvSpPr>
        <p:spPr bwMode="auto">
          <a:xfrm>
            <a:off x="2743201" y="762000"/>
            <a:ext cx="3844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ko-KR" sz="3200" b="1">
                <a:latin typeface="Verdana" panose="020B0604030504040204" pitchFamily="34" charset="0"/>
                <a:ea typeface="굴림" panose="020B0600000101010101" pitchFamily="50" charset="-127"/>
              </a:rPr>
              <a:t>Microorganisms</a:t>
            </a:r>
            <a:endParaRPr lang="ko-KR" altLang="en-US" sz="3200" b="1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92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865" y="1063846"/>
            <a:ext cx="9475084" cy="483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40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723" y="1514181"/>
            <a:ext cx="5639209" cy="37907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4912" y="309096"/>
            <a:ext cx="9837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/>
              <a:t>Discovery of direct electron transfer between microbes and electrode</a:t>
            </a:r>
            <a:endParaRPr lang="ko-KR" alt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84602" y="5340197"/>
            <a:ext cx="5608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Cyclic voltammetry of </a:t>
            </a:r>
            <a:r>
              <a:rPr lang="en-US" altLang="ko-KR" i="1" dirty="0" err="1"/>
              <a:t>Shewanella</a:t>
            </a:r>
            <a:r>
              <a:rPr lang="en-US" altLang="ko-KR" i="1" dirty="0"/>
              <a:t> </a:t>
            </a:r>
            <a:r>
              <a:rPr lang="en-US" altLang="ko-KR" i="1" dirty="0" err="1"/>
              <a:t>putrefaciens</a:t>
            </a:r>
            <a:r>
              <a:rPr lang="en-US" altLang="ko-KR" i="1" dirty="0"/>
              <a:t> </a:t>
            </a:r>
            <a:r>
              <a:rPr lang="en-US" altLang="ko-KR" dirty="0"/>
              <a:t>IR-1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26383" y="5744836"/>
            <a:ext cx="6179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Kim, B. H. et al. J. </a:t>
            </a:r>
            <a:r>
              <a:rPr lang="en-US" altLang="ko-KR" dirty="0" err="1"/>
              <a:t>Microbiol</a:t>
            </a:r>
            <a:r>
              <a:rPr lang="en-US" altLang="ko-KR" dirty="0"/>
              <a:t>. </a:t>
            </a:r>
            <a:r>
              <a:rPr lang="en-US" altLang="ko-KR" dirty="0" err="1"/>
              <a:t>Biotechnol</a:t>
            </a:r>
            <a:r>
              <a:rPr lang="en-US" altLang="ko-KR" dirty="0"/>
              <a:t>. 1999, 7, 127-131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93550" y="1781666"/>
            <a:ext cx="1149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oxidation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493550" y="2435228"/>
            <a:ext cx="1175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reduction</a:t>
            </a:r>
            <a:endParaRPr lang="ko-KR" altLang="en-US" dirty="0"/>
          </a:p>
        </p:txBody>
      </p:sp>
      <p:cxnSp>
        <p:nvCxnSpPr>
          <p:cNvPr id="11" name="직선 화살표 연결선 10"/>
          <p:cNvCxnSpPr>
            <a:stCxn id="8" idx="1"/>
          </p:cNvCxnSpPr>
          <p:nvPr/>
        </p:nvCxnSpPr>
        <p:spPr>
          <a:xfrm flipH="1">
            <a:off x="5920033" y="1966332"/>
            <a:ext cx="2573517" cy="107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>
            <a:stCxn id="9" idx="1"/>
          </p:cNvCxnSpPr>
          <p:nvPr/>
        </p:nvCxnSpPr>
        <p:spPr>
          <a:xfrm flipH="1">
            <a:off x="5232327" y="2619894"/>
            <a:ext cx="3261223" cy="838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998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85334" y="104516"/>
            <a:ext cx="10515600" cy="822652"/>
          </a:xfrm>
        </p:spPr>
        <p:txBody>
          <a:bodyPr>
            <a:normAutofit/>
          </a:bodyPr>
          <a:lstStyle/>
          <a:p>
            <a:r>
              <a:rPr lang="en-US" altLang="ko-KR" sz="4000" b="1" dirty="0"/>
              <a:t>Electron-transfer mechanisms in bioanode</a:t>
            </a:r>
            <a:endParaRPr lang="ko-KR" altLang="en-US" sz="40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416" y="1245472"/>
            <a:ext cx="8282545" cy="55140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09144" y="876140"/>
            <a:ext cx="4665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Trends in Biotechnology 2008, 27, 168-178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6396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222</Words>
  <Application>Microsoft Office PowerPoint</Application>
  <PresentationFormat>와이드스크린</PresentationFormat>
  <Paragraphs>64</Paragraphs>
  <Slides>16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3" baseType="lpstr">
      <vt:lpstr>굴림</vt:lpstr>
      <vt:lpstr>맑은 고딕</vt:lpstr>
      <vt:lpstr>Arial</vt:lpstr>
      <vt:lpstr>Calibri</vt:lpstr>
      <vt:lpstr>Verdana</vt:lpstr>
      <vt:lpstr>Wingdings</vt:lpstr>
      <vt:lpstr>Office 테마</vt:lpstr>
      <vt:lpstr>Chapter 2 Exoelectrogens (전자방출균) -Electron transfer</vt:lpstr>
      <vt:lpstr>PowerPoint 프레젠테이션</vt:lpstr>
      <vt:lpstr>연구 수준</vt:lpstr>
      <vt:lpstr>Components of MFCs</vt:lpstr>
      <vt:lpstr>Redox mediators?</vt:lpstr>
      <vt:lpstr>PowerPoint 프레젠테이션</vt:lpstr>
      <vt:lpstr>PowerPoint 프레젠테이션</vt:lpstr>
      <vt:lpstr>PowerPoint 프레젠테이션</vt:lpstr>
      <vt:lpstr>Electron-transfer mechanisms in bioanode</vt:lpstr>
      <vt:lpstr>PowerPoint 프레젠테이션</vt:lpstr>
      <vt:lpstr>Microbial biofilm and nanowire formation</vt:lpstr>
      <vt:lpstr>Electrically conductive bacterial nanowires produced by Shewanella oneidensis strain MR-1</vt:lpstr>
      <vt:lpstr>Appendage formation of Geobacter sulfurreducens</vt:lpstr>
      <vt:lpstr>PowerPoint 프레젠테이션</vt:lpstr>
      <vt:lpstr>Exoelectrogens in anode -known electron transfer intermediaries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Exoelectrogens (전자방출균)</dc:title>
  <dc:creator>Sunghyun Kim</dc:creator>
  <cp:lastModifiedBy>Sunghyun Kim</cp:lastModifiedBy>
  <cp:revision>13</cp:revision>
  <dcterms:created xsi:type="dcterms:W3CDTF">2017-03-08T06:25:50Z</dcterms:created>
  <dcterms:modified xsi:type="dcterms:W3CDTF">2017-03-08T11:12:06Z</dcterms:modified>
</cp:coreProperties>
</file>