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6" r:id="rId2"/>
    <p:sldMasterId id="2147483888" r:id="rId3"/>
  </p:sldMasterIdLst>
  <p:notesMasterIdLst>
    <p:notesMasterId r:id="rId27"/>
  </p:notesMasterIdLst>
  <p:sldIdLst>
    <p:sldId id="257" r:id="rId4"/>
    <p:sldId id="327" r:id="rId5"/>
    <p:sldId id="303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716" autoAdjust="0"/>
  </p:normalViewPr>
  <p:slideViewPr>
    <p:cSldViewPr snapToGrid="0">
      <p:cViewPr varScale="1">
        <p:scale>
          <a:sx n="91" d="100"/>
          <a:sy n="91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92BF-13D3-4E8D-9AA7-205CA6D1552F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CD1B-C7A2-4CBD-B624-10E9DA4408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51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CD1B-C7A2-4CBD-B624-10E9DA44086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53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3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chosen this paper. 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paper title is "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Enhanced photocurrent production by bio-dyes of photosynthetic macromolecules on designed TiO</a:t>
            </a:r>
            <a:r>
              <a:rPr lang="en-US" altLang="ko-KR" sz="1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 film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paper designed three types of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films on FTO glass for the sensitization of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Photosystem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(PSI) and light-harvesting complex II (LHCII), and explored the effects of pigment-protein complex on the performance of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biohybrid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photovoltaic cells.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5502C-448D-46B0-A97D-DAC71BF2EB8D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1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4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3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paper, three types of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electrodes were designed.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latinLnBrk="0">
              <a:buFont typeface="Wingdings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 type TiO</a:t>
            </a:r>
            <a:r>
              <a:rPr lang="en-US" altLang="ko-KR" sz="1200" b="1" baseline="-25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 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was composed of 6 layers of ~2 </a:t>
            </a:r>
            <a:r>
              <a:rPr lang="el-GR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 thick transparent layer (</a:t>
            </a:r>
            <a:r>
              <a:rPr lang="en-US" altLang="ko-KR" sz="1200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mesoporous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TiO</a:t>
            </a:r>
            <a:r>
              <a:rPr lang="en-US" altLang="ko-KR" sz="1200" baseline="-25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: ~20 nm particle size).</a:t>
            </a:r>
          </a:p>
          <a:p>
            <a:pPr algn="just" latinLnBrk="0">
              <a:buFont typeface="Wingdings" pitchFamily="2" charset="2"/>
              <a:buChar char="Ø"/>
            </a:pPr>
            <a:endParaRPr lang="en-US" altLang="ko-KR" sz="12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latinLnBrk="0">
              <a:buFont typeface="Wingdings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6+1 type TiO</a:t>
            </a:r>
            <a:r>
              <a:rPr lang="en-US" altLang="ko-KR" sz="1200" b="1" baseline="-25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 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was composed of  ~2 </a:t>
            </a:r>
            <a:r>
              <a:rPr lang="el-GR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 scattering layer (porous layer : ~200 nm particle size) on top of the 6 type TiO</a:t>
            </a:r>
            <a:r>
              <a:rPr lang="en-US" altLang="ko-KR" sz="1200" baseline="-25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electrode.</a:t>
            </a:r>
          </a:p>
          <a:p>
            <a:pPr algn="just" latinLnBrk="0">
              <a:buFont typeface="Wingdings" pitchFamily="2" charset="2"/>
              <a:buChar char="Ø"/>
            </a:pPr>
            <a:endParaRPr lang="en-US" altLang="ko-KR" sz="12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latinLnBrk="0">
              <a:buFont typeface="Wingdings" pitchFamily="2" charset="2"/>
              <a:buNone/>
            </a:pPr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1+1 type TiO</a:t>
            </a:r>
            <a:r>
              <a:rPr lang="en-US" altLang="ko-KR" sz="1200" b="1" baseline="-25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 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was composed of a ~2 </a:t>
            </a:r>
            <a:r>
              <a:rPr lang="en-US" altLang="ko-KR" sz="1200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μm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scattering layer (porous layer : ~200 nm particle size) on top of ~2 </a:t>
            </a:r>
            <a:r>
              <a:rPr lang="el-GR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 thick transparent layer (</a:t>
            </a:r>
            <a:r>
              <a:rPr lang="en-US" altLang="ko-KR" sz="1200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mesoporous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TiO</a:t>
            </a:r>
            <a:r>
              <a:rPr lang="en-US" altLang="ko-KR" sz="1200" baseline="-25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sz="12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: ~20 nm particle size).</a:t>
            </a:r>
            <a:endParaRPr lang="ko-KR" altLang="en-US" sz="12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endParaRPr lang="ko-KR" altLang="en-US" sz="12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paper used two photosynthetic protein complexes, PS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LHC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II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bio-sensitizer.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stromal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side of PS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LHC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II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more carboxyl groups on the surface and it will tend to be preferentially fixed on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possible binding modes of carboxyl group to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 coordinate covalent,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carboxylate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hydrogen bonds.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6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paper, surfactant DDM instead of Triton X-100 was used to keep </a:t>
            </a:r>
            <a:r>
              <a:rPr lang="en-US" altLang="ko-KR" sz="1200" dirty="0" smtClean="0"/>
              <a:t>PSI or LHCII,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 inhibit the formation of multilayer on the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surface.</a:t>
            </a:r>
            <a:endParaRPr lang="en-US" altLang="ko-KR" sz="1200" baseline="0" dirty="0" smtClean="0"/>
          </a:p>
          <a:p>
            <a:endParaRPr lang="en-US" altLang="ko-KR" sz="1200" baseline="0" dirty="0" smtClean="0"/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in figure 3 and 4a, the PSI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solubilized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DDM solution is not very stable and some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trimers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dissociate to monomers.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the LHCII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solubilized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DDM solution is stable.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96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pigments of PSI and LHCII on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electrode are non-covalent binding, and can be easily extracted by a mixed solvent of 80% acetone.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 is the pigments concentration of PSI or LHCII on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electrode.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Comparing the 6+1 with the 6 type electrode, addition of the scattering layer (porous layer : ~200 nm particle size) helps to increase the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adsorbance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PSI and LHCII.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PSI, the PS1 can be fixed not only on the surface but also in the inner, but cannot diffuse into the inner deeper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mesopore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transparent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 LHCII can be fixed not only on the surface but also in the inner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mesopores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both the scattering layer and the transparent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results indicate that enhancing the thickness of the transparent layer can increase the absorbance of LHCII.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21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 PSI-SSC, the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adsorbances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PSI on the 6+1 type and 1+1 type electrodes are similar, but resistance of the 6+1 type is higher than the 1+1 type.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in figure 6a, the efficiency of 1+1 type (PSI-SSC) is better than the 6+1 type (PSI-SSC).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 LHCII-SSC, the adsorption of LHCII  on the 6+1 type is deeper than the 1+1 type, and the addition of the scattering layer increases the light absorption by LHCII in the transparent layer.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in figure 6b, the efficiency of 6+1 type (LHCII-SSC) is better than the 1+1 type (LHCII-SSC).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results indicate that the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adsorbance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bio-dye and the resistance of equivalent circuit for sensitized solar cell (SSC) has an important effect on the performance.</a:t>
            </a: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6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in figure 7, the IPCE spectra of PSI-SSC or LHCII-SSC is similar to the absorption spectrum in solution.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IPCE results indicate that LHCII or PSI can be excited by the captured photons and inject electrons into the conducting band of the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film.</a:t>
            </a:r>
          </a:p>
          <a:p>
            <a:pPr algn="just"/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7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open circuit voltage of PSI-SSC and LHCII-SSC is 0.59 and 0.60 V respectively, which is approximately indicated by the splitting between the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Fermi level and the chemical potential of the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redox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electrolyte.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PSI-SSC has the efficient energy transfer in the antenna system and the high efficiency of charge regeneration than the LHCII-SSC.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overall performance of PSI-SSC is higher than the LHCII-SSC.</a:t>
            </a: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7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1a shows the absorption spectra of LHCII isolated from spinach and after immobilization on an APS-ITO electrode.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4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1b,c shows the fluorescence images of LHCII on the electrode with APS dot patterns and the fluorescence intensity profile.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6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selective attachment indicates that the assembly of LHCII onto the APS-ITO electrode was affected by electrostatic interactions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cationic surface of the electrode and the anionic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stromal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side of the LHCII polypeptide which includes anionic residues 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aspartic acid or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glutamic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in the sequence of the protein.</a:t>
            </a:r>
            <a:endParaRPr lang="ko-KR" altLang="en-US" dirty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9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(a) Photocurrent response of LHCII assembled on an APS-ITO electrode in buffer solution when illuminated at 670 nm (solid line) and 465 nm (dotted line).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2b shows the action spectra expanded from the point where the largest negative current was obtained as shown in Figure 2a, in conjunction with the absorption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spectrum of the LHCII assembled onto APS-ITO.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1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2c shows the absorption and photocurrent response spectra of the LHCII assembled on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iodide / tri-iodide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redox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of an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ionic liquid based electrolyte.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2d shows the I−V characteristics of the dye-sensitized solar cells (DSSC) for LHCII (Scheme 1d).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LHCII was assembled onto a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nanostructured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film.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likely that assembly of LHCII on the electrode was facilitated by the many carboxyl residues such as aspartic acid or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glutamic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acid, contained in the protein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of LHCII, which binds easily to the surface of TiO</a:t>
            </a:r>
            <a:r>
              <a:rPr lang="en-US" altLang="ko-K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4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0B8A6-5A9D-4DC9-B643-586443A16F7E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36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70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09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3672"/>
            <a:ext cx="2133600" cy="26813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0D74-3009-4B50-9181-33AAF474A1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8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5B8A-3835-46E6-9651-B9FC1164946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8E9E-357E-421E-ACBA-6D93545A89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0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8BEE-A2B5-4AA0-9F00-DBDDB1EE06E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0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DD00C-75EE-4C3D-AF24-E979A474A3F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0A0E-2A84-4DBD-AE62-A76F12CE016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57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9F64-B5AF-4E41-A6B5-9D8BD1EA00F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7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C8B4-94CE-42F9-879B-B562D79FE60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1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07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1287-6CDC-4225-A8CC-DDA854BA181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2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8E23-992B-4AC0-AD0F-975183E295F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4942-B0A7-4B03-B606-5BF43DA6247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5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3672"/>
            <a:ext cx="2133600" cy="26813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0D74-3009-4B50-9181-33AAF474A1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1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5B8A-3835-46E6-9651-B9FC1164946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17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8E9E-357E-421E-ACBA-6D93545A890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17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8BEE-A2B5-4AA0-9F00-DBDDB1EE06E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2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DD00C-75EE-4C3D-AF24-E979A474A3F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3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0A0E-2A84-4DBD-AE62-A76F12CE016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9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9F64-B5AF-4E41-A6B5-9D8BD1EA00F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7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424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C8B4-94CE-42F9-879B-B562D79FE60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23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1287-6CDC-4225-A8CC-DDA854BA181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74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8E23-992B-4AC0-AD0F-975183E295F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62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4942-B0A7-4B03-B606-5BF43DA6247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92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6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94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65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07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66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1C0D-F0C8-45A8-BCC3-00ACF26E2D3C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31C9-C247-4C2E-B5E4-2B938AD90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3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6E26E-CE8B-4E66-9F29-772A5AA54626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6E26E-CE8B-4E66-9F29-772A5AA54626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857" y="166544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Photo-sensitization by </a:t>
            </a:r>
            <a:r>
              <a:rPr lang="en-US" altLang="ko-KR" sz="4800" b="1" dirty="0" smtClean="0"/>
              <a:t>Light-Harvesting </a:t>
            </a:r>
            <a:r>
              <a:rPr lang="en-US" altLang="ko-KR" sz="4800" b="1" dirty="0"/>
              <a:t>Complex (</a:t>
            </a:r>
            <a:r>
              <a:rPr lang="en-US" altLang="ko-KR" sz="4800" b="1" dirty="0" smtClean="0"/>
              <a:t>LHC) </a:t>
            </a:r>
            <a:r>
              <a:rPr lang="en-US" altLang="ko-KR" sz="4800" b="1" dirty="0" smtClean="0"/>
              <a:t>as</a:t>
            </a:r>
            <a:r>
              <a:rPr lang="ko-KR" altLang="en-US" sz="4800" b="1" dirty="0" smtClean="0"/>
              <a:t> </a:t>
            </a:r>
            <a:r>
              <a:rPr lang="en-US" altLang="ko-KR" sz="4800" b="1" dirty="0" smtClean="0"/>
              <a:t>a photocurrent generation unit</a:t>
            </a:r>
            <a:endParaRPr lang="en-US" altLang="ko-K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8956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79512" y="5870992"/>
            <a:ext cx="8678768" cy="830997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The absorption spectrum of LHCII on the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nanostructured film was approximately consistent with the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spectrum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in aqueous solution, indicating that the pigment complexes in the LHCII system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assembled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on the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film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were stable and the native state was preserved.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939674" y="933993"/>
            <a:ext cx="5408574" cy="3984848"/>
            <a:chOff x="4788024" y="2780928"/>
            <a:chExt cx="4032448" cy="2808312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2924944"/>
              <a:ext cx="2160240" cy="1216136"/>
            </a:xfrm>
            <a:prstGeom prst="rect">
              <a:avLst/>
            </a:prstGeom>
            <a:noFill/>
            <a:ln w="28575">
              <a:noFill/>
              <a:round/>
              <a:headEnd/>
              <a:tailEnd/>
            </a:ln>
          </p:spPr>
        </p:pic>
        <p:grpSp>
          <p:nvGrpSpPr>
            <p:cNvPr id="75" name="그룹 74"/>
            <p:cNvGrpSpPr/>
            <p:nvPr/>
          </p:nvGrpSpPr>
          <p:grpSpPr>
            <a:xfrm>
              <a:off x="4788024" y="2780928"/>
              <a:ext cx="1656184" cy="2808312"/>
              <a:chOff x="4860032" y="3140968"/>
              <a:chExt cx="1656184" cy="2448272"/>
            </a:xfrm>
          </p:grpSpPr>
          <p:pic>
            <p:nvPicPr>
              <p:cNvPr id="7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2040" y="3140968"/>
                <a:ext cx="1584176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32040" y="4365104"/>
                <a:ext cx="1584175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직사각형 73"/>
              <p:cNvSpPr/>
              <p:nvPr/>
            </p:nvSpPr>
            <p:spPr>
              <a:xfrm>
                <a:off x="4860032" y="3140968"/>
                <a:ext cx="1656184" cy="244827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76" name="Picture 2" descr="http://photochemistryportal.net/home/wp-content/uploads/2009/08/run3-tio2.jpg?w=300"/>
            <p:cNvPicPr>
              <a:picLocks noChangeAspect="1" noChangeArrowheads="1"/>
            </p:cNvPicPr>
            <p:nvPr/>
          </p:nvPicPr>
          <p:blipFill>
            <a:blip r:embed="rId6" cstate="print"/>
            <a:srcRect l="3571" t="17085" r="60714" b="17084"/>
            <a:stretch>
              <a:fillRect/>
            </a:stretch>
          </p:blipFill>
          <p:spPr bwMode="auto">
            <a:xfrm>
              <a:off x="6804248" y="4509120"/>
              <a:ext cx="1584176" cy="1013036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78" name="타원 77"/>
            <p:cNvSpPr/>
            <p:nvPr/>
          </p:nvSpPr>
          <p:spPr>
            <a:xfrm>
              <a:off x="7073992" y="4616560"/>
              <a:ext cx="936104" cy="7399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타원 78"/>
            <p:cNvSpPr/>
            <p:nvPr/>
          </p:nvSpPr>
          <p:spPr>
            <a:xfrm>
              <a:off x="5076056" y="3645024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>
              <a:off x="5984728" y="3637024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1" name="타원 80"/>
            <p:cNvSpPr/>
            <p:nvPr/>
          </p:nvSpPr>
          <p:spPr>
            <a:xfrm>
              <a:off x="5990824" y="4962504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2" name="타원 81"/>
            <p:cNvSpPr/>
            <p:nvPr/>
          </p:nvSpPr>
          <p:spPr>
            <a:xfrm>
              <a:off x="5175496" y="496860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3" name="타원 82"/>
            <p:cNvSpPr/>
            <p:nvPr/>
          </p:nvSpPr>
          <p:spPr>
            <a:xfrm>
              <a:off x="7317448" y="3284984"/>
              <a:ext cx="323464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cxnSp>
          <p:nvCxnSpPr>
            <p:cNvPr id="85" name="직선 화살표 연결선 84"/>
            <p:cNvCxnSpPr>
              <a:stCxn id="83" idx="4"/>
              <a:endCxn id="78" idx="0"/>
            </p:cNvCxnSpPr>
            <p:nvPr/>
          </p:nvCxnSpPr>
          <p:spPr>
            <a:xfrm>
              <a:off x="7479180" y="4005064"/>
              <a:ext cx="62864" cy="6114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직사각형 93"/>
            <p:cNvSpPr/>
            <p:nvPr/>
          </p:nvSpPr>
          <p:spPr>
            <a:xfrm>
              <a:off x="6444208" y="2780928"/>
              <a:ext cx="2376264" cy="2808312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9432" y="4576955"/>
            <a:ext cx="3782224" cy="136931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1" name="Rectangle 6"/>
          <p:cNvSpPr>
            <a:spLocks noChangeArrowheads="1"/>
          </p:cNvSpPr>
          <p:nvPr/>
        </p:nvSpPr>
        <p:spPr bwMode="auto">
          <a:xfrm>
            <a:off x="472477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Photocurrent measurement of immobilized-LHC Ⅱ on TIO</a:t>
            </a:r>
            <a:r>
              <a:rPr kumimoji="1" lang="en-US" altLang="ko-KR" sz="1600" b="1" baseline="-25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" name="그림 12" descr="번짐버튼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259" y="294894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700" name="Picture 4" descr="http://jandimall.com/shop/data/editor/1275974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00034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Comparison of immobilized-LHC Ⅱ on APS-ITO and TIO</a:t>
            </a:r>
            <a:r>
              <a:rPr kumimoji="1" lang="en-US" altLang="ko-KR" sz="1600" b="1" baseline="-25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2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" name="그림 12" descr="번짐버튼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124744"/>
            <a:ext cx="7560840" cy="2016224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225202" y="5462116"/>
            <a:ext cx="8477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Remarkable enhancement of the photocurrent was observed when measured in the iodide/tri-iodide redox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system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of an ionic liquid based electrolyte on the </a:t>
            </a:r>
            <a:r>
              <a:rPr kumimoji="1" lang="en-US" altLang="ko-KR" sz="16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TiO</a:t>
            </a:r>
            <a:r>
              <a:rPr kumimoji="1" lang="en-US" altLang="ko-KR" sz="16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electrode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in comparison to that on the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ITO electrode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.</a:t>
            </a:r>
            <a:endParaRPr kumimoji="1" lang="en-US" altLang="ko-KR" sz="16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12976"/>
            <a:ext cx="2520280" cy="1728192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print"/>
          <a:srcRect l="72698" b="74369"/>
          <a:stretch>
            <a:fillRect/>
          </a:stretch>
        </p:blipFill>
        <p:spPr bwMode="auto">
          <a:xfrm>
            <a:off x="3275856" y="3212976"/>
            <a:ext cx="1872208" cy="172819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pic>
      <p:sp>
        <p:nvSpPr>
          <p:cNvPr id="37" name="직사각형 36"/>
          <p:cNvSpPr/>
          <p:nvPr/>
        </p:nvSpPr>
        <p:spPr>
          <a:xfrm>
            <a:off x="3275856" y="1953408"/>
            <a:ext cx="194421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6360" y="1961408"/>
            <a:ext cx="1944216" cy="10801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500034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cap="all" dirty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1" lang="en-US" altLang="ko-KR" sz="2000" b="1" dirty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onclusion.</a:t>
            </a:r>
            <a:endParaRPr kumimoji="1" lang="ko-KR" altLang="en-US" sz="2000" b="1" cap="all" dirty="0">
              <a:ln w="0"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387028" y="1413024"/>
            <a:ext cx="84521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The photocurrent action spectrum was reasonably consistent with the absorption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spectrum 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of LHCII, indicating chlorophyll-a clusters on the stromal chlorophylls play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an 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important role on the photocurrent activity.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1" lang="en-US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1" lang="en-US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Conversion efficiency of the photocurrent measured in the iodide/tri-iodide redox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system 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of an ionic liquid based electrolyte on the TiO</a:t>
            </a:r>
            <a:r>
              <a:rPr kumimoji="1"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electrode was significantly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enhanced 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in comparison to that on the APS-ITO electrode.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1" lang="en-US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1" lang="en-US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These results indicate that LHCII acts as an effective photosensitizer material with a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wide 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absorption band, and it is a potential candidate for </a:t>
            </a:r>
            <a:r>
              <a:rPr kumimoji="1" lang="en-US" altLang="ko-K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photoenergy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conversion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materials.</a:t>
            </a:r>
            <a:endParaRPr kumimoji="1" lang="ko-KR" altLang="en-US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839" y="9617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Enhanced photocurrent production by bio-dyes of photosynthetic macromolecules on designed TiO</a:t>
            </a:r>
            <a:r>
              <a:rPr kumimoji="1" lang="en-US" altLang="ko-KR" sz="2400" b="1" baseline="-250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en-US" altLang="ko-KR" sz="24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film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0908" y="1953048"/>
            <a:ext cx="5617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Daoyong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Yu</a:t>
            </a:r>
            <a:r>
              <a:rPr kumimoji="1" lang="en-US" altLang="ko-KR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1,2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, </a:t>
            </a:r>
            <a:r>
              <a:rPr kumimoji="1" lang="en-US" altLang="ko-KR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Mengfei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Wang</a:t>
            </a:r>
            <a:r>
              <a:rPr kumimoji="1" lang="en-US" altLang="ko-KR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, </a:t>
            </a:r>
            <a:r>
              <a:rPr kumimoji="1" lang="en-US" altLang="ko-KR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Guoliang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Zhu</a:t>
            </a:r>
            <a:r>
              <a:rPr kumimoji="1" lang="en-US" altLang="ko-KR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, </a:t>
            </a:r>
            <a:r>
              <a:rPr kumimoji="1" lang="en-US" altLang="ko-KR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Baosheng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Ge</a:t>
            </a:r>
            <a:r>
              <a:rPr kumimoji="1" lang="en-US" altLang="ko-KR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1,2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, </a:t>
            </a:r>
            <a:r>
              <a:rPr kumimoji="1" lang="en-US" altLang="ko-KR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Shuang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Liu</a:t>
            </a:r>
            <a:r>
              <a:rPr kumimoji="1" lang="en-US" altLang="ko-KR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1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&amp; Fang Huang</a:t>
            </a:r>
            <a:r>
              <a:rPr kumimoji="1" lang="en-US" altLang="ko-KR" sz="1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1,2</a:t>
            </a:r>
            <a:endParaRPr kumimoji="1" lang="ko-KR" altLang="en-US" sz="1100" b="1" baseline="30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2678" y="543635"/>
            <a:ext cx="538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altLang="ko-KR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Reports,</a:t>
            </a:r>
            <a:r>
              <a:rPr lang="en-US" altLang="ko-K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ko-KR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ko-K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9375 </a:t>
            </a:r>
            <a:r>
              <a:rPr lang="en-US" altLang="ko-K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endParaRPr lang="en-US" altLang="ko-KR" b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78" y="2784876"/>
            <a:ext cx="8115622" cy="35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2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179513" y="104932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I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ntroduction</a:t>
            </a:r>
            <a:endParaRPr kumimoji="1" lang="ko-KR" altLang="en-US" sz="2000" b="1" dirty="0">
              <a:solidFill>
                <a:srgbClr val="333399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99992" y="4196114"/>
            <a:ext cx="45365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ko-KR" sz="16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1500" b="1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Photosystem</a:t>
            </a:r>
            <a:r>
              <a:rPr kumimoji="1" lang="en-US" altLang="ko-KR" sz="15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Ⅰ(</a:t>
            </a:r>
            <a:r>
              <a:rPr kumimoji="1" lang="en-US" altLang="ko-KR" sz="1500" b="1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PSⅠ</a:t>
            </a:r>
            <a:r>
              <a:rPr kumimoji="1" lang="en-US" altLang="ko-KR" sz="15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and Light-harvesting complex II(LHCII)</a:t>
            </a:r>
          </a:p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endParaRPr kumimoji="1" lang="en-US" altLang="ko-KR" sz="14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144000" algn="just" fontAlgn="base" latinLnBrk="0">
              <a:spcBef>
                <a:spcPct val="0"/>
              </a:spcBef>
              <a:spcAft>
                <a:spcPct val="0"/>
              </a:spcAft>
              <a:buFont typeface="Arial Unicode MS" pitchFamily="50" charset="-127"/>
              <a:buChar char="-"/>
            </a:pPr>
            <a:r>
              <a:rPr kumimoji="1" lang="en-US" altLang="ko-KR" sz="13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13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PSⅠ</a:t>
            </a:r>
            <a:r>
              <a:rPr kumimoji="1" lang="en-US" altLang="ko-KR" sz="13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and LHCII existed in </a:t>
            </a:r>
            <a:r>
              <a:rPr kumimoji="1" lang="en-US" altLang="ko-KR" sz="13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thylakoid</a:t>
            </a:r>
            <a:r>
              <a:rPr kumimoji="1" lang="en-US" altLang="ko-KR" sz="13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membrane of photosynthetic bacteria and plants and are a viable alternative natural </a:t>
            </a:r>
            <a:r>
              <a:rPr kumimoji="1" lang="en-US" altLang="ko-KR" sz="13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photosensitizers</a:t>
            </a:r>
            <a:r>
              <a:rPr kumimoji="1" lang="en-US" altLang="ko-KR" sz="13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 marL="144000" algn="just" fontAlgn="base" latinLnBrk="0">
              <a:spcBef>
                <a:spcPct val="0"/>
              </a:spcBef>
              <a:spcAft>
                <a:spcPct val="0"/>
              </a:spcAft>
              <a:buFont typeface="Arial Unicode MS" pitchFamily="50" charset="-127"/>
              <a:buChar char="-"/>
            </a:pPr>
            <a:endParaRPr kumimoji="1" lang="en-US" altLang="ko-KR" sz="13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144000" algn="just" fontAlgn="base" latinLnBrk="0">
              <a:spcBef>
                <a:spcPct val="0"/>
              </a:spcBef>
              <a:spcAft>
                <a:spcPct val="0"/>
              </a:spcAft>
              <a:buFont typeface="Arial Unicode MS" pitchFamily="50" charset="-127"/>
              <a:buChar char="-"/>
            </a:pPr>
            <a:r>
              <a:rPr kumimoji="1" lang="en-US" altLang="ko-KR" sz="13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The photons of light is collected by light-harvesting antenna complexes of </a:t>
            </a:r>
            <a:r>
              <a:rPr kumimoji="1" lang="en-US" altLang="ko-KR" sz="13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PSⅠ</a:t>
            </a:r>
            <a:r>
              <a:rPr kumimoji="1" lang="en-US" altLang="ko-KR" sz="13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and LHCII with internal quantum yield near 100%.</a:t>
            </a:r>
            <a:endParaRPr kumimoji="1" lang="ko-KR" altLang="en-US" sz="13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4274" name="Picture 2" descr="http://www.ryerson.ca/content/dam/solar/GroupPhotos/DSSC%20Research%20Tutorial/DSSC-slide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268" y="1033578"/>
            <a:ext cx="5792764" cy="2774311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179513" y="633468"/>
            <a:ext cx="4572000" cy="400110"/>
          </a:xfrm>
          <a:prstGeom prst="rect">
            <a:avLst/>
          </a:prstGeom>
        </p:spPr>
        <p:txBody>
          <a:bodyPr wrap="square" lIns="72000" rIns="108000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ko-KR" sz="20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Dye Sensitized Solar Sell (DSSC) </a:t>
            </a:r>
          </a:p>
        </p:txBody>
      </p:sp>
      <p:pic>
        <p:nvPicPr>
          <p:cNvPr id="16" name="Picture 2" descr="http://origin-ars.els-cdn.com/content/image/1-s2.0-S0960852409017106-gr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35496" y="4303355"/>
            <a:ext cx="2031015" cy="1851731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179513" y="6248345"/>
            <a:ext cx="166763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FF0000"/>
                </a:solidFill>
              </a:rPr>
              <a:t>&lt;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Photosystem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Ⅰ&gt; 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/>
          <a:srcRect b="19298"/>
          <a:stretch>
            <a:fillRect/>
          </a:stretch>
        </p:blipFill>
        <p:spPr bwMode="auto">
          <a:xfrm>
            <a:off x="2123728" y="4077071"/>
            <a:ext cx="2451352" cy="216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2195736" y="6248345"/>
            <a:ext cx="247856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FF0000"/>
                </a:solidFill>
              </a:rPr>
              <a:t>&lt; </a:t>
            </a:r>
            <a:r>
              <a:rPr lang="en-US" altLang="ko-KR" sz="12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Light-harvesting complex II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&gt;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I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ntroduction</a:t>
            </a:r>
            <a:endParaRPr kumimoji="1" lang="ko-KR" altLang="en-US" sz="2000" b="1" dirty="0">
              <a:solidFill>
                <a:srgbClr val="333399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7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/>
          <p:cNvGrpSpPr/>
          <p:nvPr/>
        </p:nvGrpSpPr>
        <p:grpSpPr>
          <a:xfrm>
            <a:off x="1731323" y="1443183"/>
            <a:ext cx="6984776" cy="4638709"/>
            <a:chOff x="971600" y="980728"/>
            <a:chExt cx="6984776" cy="4638709"/>
          </a:xfrm>
        </p:grpSpPr>
        <p:grpSp>
          <p:nvGrpSpPr>
            <p:cNvPr id="26" name="그룹 25"/>
            <p:cNvGrpSpPr/>
            <p:nvPr/>
          </p:nvGrpSpPr>
          <p:grpSpPr>
            <a:xfrm>
              <a:off x="971600" y="980728"/>
              <a:ext cx="6984776" cy="4638709"/>
              <a:chOff x="0" y="980728"/>
              <a:chExt cx="5201690" cy="4638709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389290" y="980728"/>
                <a:ext cx="4758774" cy="2334453"/>
                <a:chOff x="251520" y="1124744"/>
                <a:chExt cx="4758774" cy="2334453"/>
              </a:xfrm>
            </p:grpSpPr>
            <p:sp>
              <p:nvSpPr>
                <p:cNvPr id="19" name="직사각형 18"/>
                <p:cNvSpPr/>
                <p:nvPr/>
              </p:nvSpPr>
              <p:spPr>
                <a:xfrm>
                  <a:off x="3125755" y="3212976"/>
                  <a:ext cx="1884539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nl-NL" altLang="ko-KR" sz="1000" i="1" dirty="0">
                      <a:solidFill>
                        <a:srgbClr val="00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Adv. Funct. Mater. 2014, 24, 7467–7477</a:t>
                  </a:r>
                  <a:endParaRPr kumimoji="1" lang="ko-KR" altLang="en-US" sz="1000" i="1" dirty="0"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grpSp>
              <p:nvGrpSpPr>
                <p:cNvPr id="23" name="그룹 22"/>
                <p:cNvGrpSpPr/>
                <p:nvPr/>
              </p:nvGrpSpPr>
              <p:grpSpPr>
                <a:xfrm>
                  <a:off x="251520" y="1124744"/>
                  <a:ext cx="4544272" cy="2088232"/>
                  <a:chOff x="251520" y="1124744"/>
                  <a:chExt cx="5959701" cy="2232248"/>
                </a:xfrm>
              </p:grpSpPr>
              <p:pic>
                <p:nvPicPr>
                  <p:cNvPr id="522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1520" y="1124744"/>
                    <a:ext cx="2952328" cy="2232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2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414069" y="1124744"/>
                    <a:ext cx="2797152" cy="2232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5" name="그룹 24"/>
              <p:cNvGrpSpPr/>
              <p:nvPr/>
            </p:nvGrpSpPr>
            <p:grpSpPr>
              <a:xfrm>
                <a:off x="0" y="3429000"/>
                <a:ext cx="5201690" cy="2190437"/>
                <a:chOff x="251520" y="4077072"/>
                <a:chExt cx="5201690" cy="2190437"/>
              </a:xfrm>
            </p:grpSpPr>
            <p:sp>
              <p:nvSpPr>
                <p:cNvPr id="20" name="직사각형 19"/>
                <p:cNvSpPr/>
                <p:nvPr/>
              </p:nvSpPr>
              <p:spPr>
                <a:xfrm>
                  <a:off x="3088990" y="6021288"/>
                  <a:ext cx="2364220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1000" i="1" dirty="0">
                      <a:solidFill>
                        <a:srgbClr val="00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Phys. Chem. Chem. Phys., 2014, 16, 20856--20865</a:t>
                  </a:r>
                  <a:endParaRPr kumimoji="1" lang="ko-KR" altLang="en-US" sz="1000" i="1" dirty="0"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grpSp>
              <p:nvGrpSpPr>
                <p:cNvPr id="22" name="그룹 21"/>
                <p:cNvGrpSpPr/>
                <p:nvPr/>
              </p:nvGrpSpPr>
              <p:grpSpPr>
                <a:xfrm>
                  <a:off x="251520" y="4077072"/>
                  <a:ext cx="5148064" cy="1947975"/>
                  <a:chOff x="0" y="4077072"/>
                  <a:chExt cx="6156176" cy="2452031"/>
                </a:xfrm>
              </p:grpSpPr>
              <p:pic>
                <p:nvPicPr>
                  <p:cNvPr id="522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 t="37756"/>
                  <a:stretch>
                    <a:fillRect/>
                  </a:stretch>
                </p:blipFill>
                <p:spPr bwMode="auto">
                  <a:xfrm>
                    <a:off x="0" y="4077072"/>
                    <a:ext cx="3168352" cy="2378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23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131840" y="4077072"/>
                    <a:ext cx="3024336" cy="24520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27" name="타원 26"/>
            <p:cNvSpPr/>
            <p:nvPr/>
          </p:nvSpPr>
          <p:spPr>
            <a:xfrm>
              <a:off x="971600" y="3284984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9" name="Picture 2" descr="http://origin-ars.els-cdn.com/content/image/1-s2.0-S0960852409017106-gr1.jpg"/>
          <p:cNvPicPr>
            <a:picLocks noChangeAspect="1" noChangeArrowheads="1"/>
          </p:cNvPicPr>
          <p:nvPr/>
        </p:nvPicPr>
        <p:blipFill>
          <a:blip r:embed="rId8">
            <a:lum contrast="10000"/>
          </a:blip>
          <a:srcRect/>
          <a:stretch>
            <a:fillRect/>
          </a:stretch>
        </p:blipFill>
        <p:spPr bwMode="auto">
          <a:xfrm>
            <a:off x="291163" y="1659207"/>
            <a:ext cx="1794075" cy="1635707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795219" y="3315391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FF0000"/>
                </a:solidFill>
              </a:rPr>
              <a:t>&lt;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PSⅠ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&gt; 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print"/>
          <a:srcRect t="34838" b="19298"/>
          <a:stretch>
            <a:fillRect/>
          </a:stretch>
        </p:blipFill>
        <p:spPr bwMode="auto">
          <a:xfrm>
            <a:off x="220287" y="4262528"/>
            <a:ext cx="1943084" cy="13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665132" y="5702688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FF0000"/>
                </a:solidFill>
              </a:rPr>
              <a:t>&lt; </a:t>
            </a:r>
            <a:r>
              <a:rPr lang="en-US" altLang="ko-KR" sz="12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LHC II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&gt;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08520" y="2771760"/>
            <a:ext cx="9035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1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Top view photos of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 of (a) 6 type, (b) 6+1 type, and (c) 1+1 type, and schematic presentation of electrodes of (d) 6 type, (e) 6+1 type, and (f) 1+1 type.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4460"/>
          <a:stretch>
            <a:fillRect/>
          </a:stretch>
        </p:blipFill>
        <p:spPr bwMode="auto">
          <a:xfrm>
            <a:off x="1331640" y="548804"/>
            <a:ext cx="6336704" cy="221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412" y="3008254"/>
            <a:ext cx="6412940" cy="16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1187624" y="4638452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2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Top view SEM images of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nanocrystalline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electrodes. (a) </a:t>
            </a:r>
            <a:r>
              <a:rPr kumimoji="1" lang="en-US" altLang="ko-KR" sz="900" b="1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 type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; (b) </a:t>
            </a:r>
            <a:r>
              <a:rPr kumimoji="1" lang="en-US" altLang="ko-KR" sz="9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6+1 type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; (c) </a:t>
            </a: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1+1 type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Inner images’ width 1 mm.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634" y="4945484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6 type TiO</a:t>
            </a:r>
            <a:r>
              <a:rPr kumimoji="1" lang="en-US" altLang="ko-KR" sz="1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electrode 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was composed of 6 layers of ~2 </a:t>
            </a:r>
            <a:r>
              <a:rPr kumimoji="1" lang="el-GR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μ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 thick transparent layer (</a:t>
            </a:r>
            <a:r>
              <a:rPr kumimoji="1" lang="en-US" altLang="ko-K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mesoporous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TiO</a:t>
            </a:r>
            <a:r>
              <a:rPr kumimoji="1" lang="en-US" altLang="ko-K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: ~20 nm particle size).</a:t>
            </a: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4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6+1 type TiO</a:t>
            </a:r>
            <a:r>
              <a:rPr kumimoji="1" lang="en-US" altLang="ko-KR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electrode 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was composed of  ~2 </a:t>
            </a:r>
            <a:r>
              <a:rPr kumimoji="1" lang="el-GR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μ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 scattering layer (porous layer : ~200 nm particle size) on top of the 6 type TiO</a:t>
            </a:r>
            <a:r>
              <a:rPr kumimoji="1" lang="en-US" altLang="ko-K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electrode.</a:t>
            </a: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4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1+1 type TiO</a:t>
            </a:r>
            <a:r>
              <a:rPr kumimoji="1" lang="en-US" altLang="ko-KR" sz="1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electrode 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was composed of a ~2 </a:t>
            </a:r>
            <a:r>
              <a:rPr kumimoji="1" lang="en-US" altLang="ko-K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μm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scattering layer (porous layer : ~200 nm particle size) on top of ~2 </a:t>
            </a:r>
            <a:r>
              <a:rPr kumimoji="1" lang="el-GR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μ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 thick transparent layer (</a:t>
            </a:r>
            <a:r>
              <a:rPr kumimoji="1" lang="en-US" altLang="ko-K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mesoporous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TiO</a:t>
            </a:r>
            <a:r>
              <a:rPr kumimoji="1" lang="en-US" altLang="ko-KR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: ~20 nm particle size).</a:t>
            </a:r>
            <a:endParaRPr kumimoji="1" lang="ko-KR" altLang="en-US" sz="14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22762" y="1484908"/>
            <a:ext cx="606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 type </a:t>
            </a:r>
            <a:endParaRPr kumimoji="1"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133206" y="1501805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6+1 type </a:t>
            </a:r>
            <a:endParaRPr kumimoji="1"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547338" y="1482755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1+1 type </a:t>
            </a:r>
            <a:endParaRPr kumimoji="1"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251520" y="2349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Experimental section</a:t>
            </a:r>
            <a:endParaRPr kumimoji="1" lang="ko-KR" altLang="en-US" sz="2000" b="1" dirty="0">
              <a:solidFill>
                <a:srgbClr val="333399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" name="그림 12" descr="번짐버튼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476" y="2603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Experimental section</a:t>
            </a:r>
            <a:endParaRPr kumimoji="1" lang="ko-KR" altLang="en-US" sz="2000" b="1" dirty="0">
              <a:solidFill>
                <a:srgbClr val="333399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7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688504"/>
            <a:ext cx="7272808" cy="239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827584" y="306476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S1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Dimensional size of PSI (PDB ID: 1JB0) and LHCII (PDB ID: 1RWT). (a) PSI monomer. (b)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Lumenal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side of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trimeric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PSI complex constructed from 1JB0. (c) LHCII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trimer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Marked sizes are measured by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PyMOL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590922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The assembly of PSI or LHCII on the electrode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is facilitated by the many carboxyl residues such as aspartic (D) or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glutamic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acid (E), in the protein sequences of PSI or LHCII, which bind easily to the surface of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.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92663" y="3496816"/>
            <a:ext cx="3435321" cy="2198501"/>
            <a:chOff x="755576" y="3831752"/>
            <a:chExt cx="3435321" cy="2198501"/>
          </a:xfrm>
        </p:grpSpPr>
        <p:grpSp>
          <p:nvGrpSpPr>
            <p:cNvPr id="23" name="그룹 22"/>
            <p:cNvGrpSpPr/>
            <p:nvPr/>
          </p:nvGrpSpPr>
          <p:grpSpPr>
            <a:xfrm>
              <a:off x="755576" y="3831752"/>
              <a:ext cx="2520280" cy="2189336"/>
              <a:chOff x="755576" y="3831752"/>
              <a:chExt cx="2520280" cy="2189336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755576" y="3831752"/>
                <a:ext cx="2520000" cy="1079920"/>
                <a:chOff x="-4128068" y="2132856"/>
                <a:chExt cx="3587300" cy="1800000"/>
              </a:xfrm>
            </p:grpSpPr>
            <p:pic>
              <p:nvPicPr>
                <p:cNvPr id="3" name="Picture 2"/>
                <p:cNvPicPr preferRelativeResize="0"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-4128068" y="2132856"/>
                  <a:ext cx="1800000" cy="180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" name="Picture 3"/>
                <p:cNvPicPr preferRelativeResize="0"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-2340768" y="2132856"/>
                  <a:ext cx="1800000" cy="180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그룹 17"/>
              <p:cNvGrpSpPr/>
              <p:nvPr/>
            </p:nvGrpSpPr>
            <p:grpSpPr>
              <a:xfrm>
                <a:off x="755576" y="4941168"/>
                <a:ext cx="2520280" cy="1079920"/>
                <a:chOff x="-3996752" y="4797152"/>
                <a:chExt cx="3603032" cy="1800000"/>
              </a:xfrm>
            </p:grpSpPr>
            <p:pic>
              <p:nvPicPr>
                <p:cNvPr id="5" name="Picture 4"/>
                <p:cNvPicPr preferRelativeResize="0"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-3996752" y="4797152"/>
                  <a:ext cx="1800000" cy="180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7" name="Picture 5"/>
                <p:cNvPicPr preferRelativeResize="0"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-2193720" y="4797152"/>
                  <a:ext cx="1800000" cy="180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5" name="직사각형 24"/>
            <p:cNvSpPr/>
            <p:nvPr/>
          </p:nvSpPr>
          <p:spPr>
            <a:xfrm>
              <a:off x="3239996" y="4570348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&lt; PSI &gt; </a:t>
              </a:r>
              <a:endParaRPr kumimoji="1" lang="ko-KR" altLang="en-US" sz="14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239996" y="5722476"/>
              <a:ext cx="9509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&lt; LHCII &gt;</a:t>
              </a:r>
              <a:endParaRPr kumimoji="1" lang="ko-KR" altLang="en-US" sz="14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860032" y="3424808"/>
            <a:ext cx="3384376" cy="2563713"/>
            <a:chOff x="4716016" y="3501008"/>
            <a:chExt cx="3384376" cy="2563713"/>
          </a:xfrm>
        </p:grpSpPr>
        <p:grpSp>
          <p:nvGrpSpPr>
            <p:cNvPr id="22" name="그룹 21"/>
            <p:cNvGrpSpPr/>
            <p:nvPr/>
          </p:nvGrpSpPr>
          <p:grpSpPr>
            <a:xfrm>
              <a:off x="4716016" y="3501008"/>
              <a:ext cx="3228724" cy="2346446"/>
              <a:chOff x="4427984" y="3928636"/>
              <a:chExt cx="2952328" cy="2134843"/>
            </a:xfrm>
          </p:grpSpPr>
          <p:pic>
            <p:nvPicPr>
              <p:cNvPr id="3079" name="Picture 7" descr="Full-size image (40 K)"/>
              <p:cNvPicPr>
                <a:picLocks noChangeAspect="1" noChangeArrowheads="1"/>
              </p:cNvPicPr>
              <p:nvPr/>
            </p:nvPicPr>
            <p:blipFill>
              <a:blip r:embed="rId9"/>
              <a:srcRect t="49412"/>
              <a:stretch>
                <a:fillRect/>
              </a:stretch>
            </p:blipFill>
            <p:spPr bwMode="auto">
              <a:xfrm>
                <a:off x="4427984" y="3928636"/>
                <a:ext cx="2952328" cy="213484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</p:pic>
          <p:sp>
            <p:nvSpPr>
              <p:cNvPr id="21" name="타원 20"/>
              <p:cNvSpPr/>
              <p:nvPr/>
            </p:nvSpPr>
            <p:spPr>
              <a:xfrm>
                <a:off x="4451181" y="4014675"/>
                <a:ext cx="245921" cy="2249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5724128" y="5849277"/>
              <a:ext cx="237626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800" i="1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H. Hug et al. / Applied Energy 115 (2014) 216–225</a:t>
              </a:r>
              <a:endParaRPr kumimoji="1" lang="ko-KR" altLang="en-US" sz="800" i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-57150" y="4144888"/>
            <a:ext cx="1080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err="1">
                <a:solidFill>
                  <a:srgbClr val="FF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Stromal</a:t>
            </a:r>
            <a:r>
              <a:rPr kumimoji="1" lang="en-US" altLang="ko-KR" sz="1200" b="1" dirty="0">
                <a:solidFill>
                  <a:srgbClr val="FF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side </a:t>
            </a:r>
            <a:endParaRPr kumimoji="1" lang="ko-KR" altLang="en-US" sz="1200" b="1" dirty="0">
              <a:solidFill>
                <a:srgbClr val="FF66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827584" y="3424808"/>
            <a:ext cx="2808312" cy="576064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827584" y="4576936"/>
            <a:ext cx="2808312" cy="576064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cxnSp>
        <p:nvCxnSpPr>
          <p:cNvPr id="34" name="직선 화살표 연결선 33"/>
          <p:cNvCxnSpPr>
            <a:stCxn id="31" idx="1"/>
            <a:endCxn id="30" idx="0"/>
          </p:cNvCxnSpPr>
          <p:nvPr/>
        </p:nvCxnSpPr>
        <p:spPr>
          <a:xfrm rot="10800000" flipV="1">
            <a:off x="483224" y="3712840"/>
            <a:ext cx="344361" cy="43204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32" idx="1"/>
            <a:endCxn id="30" idx="2"/>
          </p:cNvCxnSpPr>
          <p:nvPr/>
        </p:nvCxnSpPr>
        <p:spPr>
          <a:xfrm rot="10800000">
            <a:off x="483224" y="4421888"/>
            <a:ext cx="344361" cy="44308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51520" y="5144085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The PSI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trimer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solubilized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in DDM solution is not very stable and some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trimers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dissociate to monomers.</a:t>
            </a: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Additionally, the high concentration(400 </a:t>
            </a:r>
            <a:r>
              <a:rPr kumimoji="1" lang="el-GR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μ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g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Chl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/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mL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) of PSI trimmer is stable than the low concentration(80 </a:t>
            </a:r>
            <a:r>
              <a:rPr kumimoji="1" lang="el-GR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μ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g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Chl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/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mL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39030"/>
            <a:ext cx="6228184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915816" y="4487302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4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Fluorescence spectra of (a) PSI solutions and PSI-TiO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electrodes, (b) LHCII solutions and LHCII-TiO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electrodes, normalized at maxima.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16" y="2039030"/>
            <a:ext cx="2088232" cy="21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5496" y="4227145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3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Sucrose density gradient centrifugation of DDM-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solubilized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PSI after incubation of 30 min and 96 h respectively, performed by the method described in Ref. 42.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53" name="Picture 5" descr="n-Dodecyl β-D-maltoside ≥98% (GC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1030918"/>
            <a:ext cx="2016224" cy="792585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6555235" y="1551668"/>
            <a:ext cx="21932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100" i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</a:t>
            </a:r>
            <a:r>
              <a:rPr kumimoji="1" lang="en-US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r>
              <a:rPr kumimoji="1" lang="en-US" sz="11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Dodecyl</a:t>
            </a:r>
            <a:r>
              <a:rPr kumimoji="1" lang="en-US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l-GR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β-</a:t>
            </a:r>
            <a:r>
              <a:rPr kumimoji="1" lang="en-US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D-</a:t>
            </a:r>
            <a:r>
              <a:rPr kumimoji="1" lang="en-US" sz="11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maltoside</a:t>
            </a:r>
            <a:r>
              <a:rPr kumimoji="1" lang="en-US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sz="11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(DDM)</a:t>
            </a:r>
          </a:p>
        </p:txBody>
      </p:sp>
      <p:pic>
        <p:nvPicPr>
          <p:cNvPr id="2055" name="Picture 7" descr="Triton™ X-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1100939"/>
            <a:ext cx="1584176" cy="650059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1475656" y="1551668"/>
            <a:ext cx="3169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100" i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</a:t>
            </a:r>
            <a:r>
              <a:rPr kumimoji="1" lang="en-US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r>
              <a:rPr kumimoji="1" lang="en-US" sz="11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Octylphenoxypolyethoxyethanol</a:t>
            </a:r>
            <a:r>
              <a:rPr kumimoji="1" lang="en-US" sz="1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sz="11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(Triton X-100)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R</a:t>
            </a:r>
            <a:r>
              <a:rPr kumimoji="1" lang="en-US" altLang="ko-KR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esults</a:t>
            </a:r>
            <a:r>
              <a:rPr kumimoji="1" lang="en-US" altLang="ko-KR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1" name="그림 12" descr="번짐버튼B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7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0" y="2032273"/>
            <a:ext cx="6264697" cy="22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6372200" y="3307467"/>
            <a:ext cx="277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5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(a) Top view photos of PSI-sensitized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 of 1+1, 6+1 and 6 types. (b) Top view photos of LHCII-sensitized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 of 1+1, 6+1 and 6 types. Adsorption models of PSI@TiO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 of (c) 6, (d) 6+1, and (e) 1+1 types. Adsorption models of LHCII@TiO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 of (f) 6, (g) 6+1, and (h) 1+1 types.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R</a:t>
            </a:r>
            <a:r>
              <a:rPr kumimoji="1" lang="en-US" altLang="ko-KR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esults</a:t>
            </a:r>
            <a:r>
              <a:rPr kumimoji="1" lang="en-US" altLang="ko-KR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" name="그림 12" descr="번짐버튼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79512" y="4637454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PSI and LHCII are macromolecules, and the size screening effect of the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mesopore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in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layer controls the adsorption depth of these macromolecular bio-dyes.</a:t>
            </a: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In the case of PSI, the PSI can be fixed not only on the surface but also in the inner, but can’t diffuse into the inner deeper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mesopore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of the transparent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layer.</a:t>
            </a: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However, the LHCII can be fixed not only on the surface but also in the inner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mesopores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of both the scattering layer and the transparent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layer.</a:t>
            </a:r>
          </a:p>
        </p:txBody>
      </p:sp>
      <p:cxnSp>
        <p:nvCxnSpPr>
          <p:cNvPr id="19" name="직선 화살표 연결선 18"/>
          <p:cNvCxnSpPr>
            <a:stCxn id="17" idx="2"/>
          </p:cNvCxnSpPr>
          <p:nvPr/>
        </p:nvCxnSpPr>
        <p:spPr>
          <a:xfrm rot="5400000">
            <a:off x="6687108" y="2322004"/>
            <a:ext cx="144016" cy="917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36364" t="4460" r="3293" b="61570"/>
          <a:stretch>
            <a:fillRect/>
          </a:stretch>
        </p:blipFill>
        <p:spPr bwMode="auto">
          <a:xfrm>
            <a:off x="5292080" y="1916832"/>
            <a:ext cx="38519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454" y="764704"/>
            <a:ext cx="6571778" cy="12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50354" y="1340768"/>
            <a:ext cx="3096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 Monomer diameters: </a:t>
            </a:r>
            <a:r>
              <a:rPr kumimoji="1" lang="en-US" altLang="ko-KR" sz="8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~13 nm</a:t>
            </a:r>
            <a:r>
              <a:rPr kumimoji="1" lang="en-US" altLang="ko-KR" sz="800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</a:t>
            </a:r>
            <a:r>
              <a:rPr kumimoji="1" lang="en-US" altLang="ko-KR" sz="800" dirty="0" err="1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Trimer</a:t>
            </a:r>
            <a:r>
              <a:rPr kumimoji="1" lang="en-US" altLang="ko-KR" sz="800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diameters</a:t>
            </a:r>
            <a:r>
              <a:rPr kumimoji="1" lang="en-US" altLang="ko-KR" sz="800" b="1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~ 22 nm</a:t>
            </a:r>
            <a:r>
              <a:rPr kumimoji="1" lang="en-US" altLang="ko-KR" sz="800" dirty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)</a:t>
            </a:r>
            <a:endParaRPr kumimoji="1" lang="ko-KR" altLang="en-US" sz="800" dirty="0">
              <a:solidFill>
                <a:srgbClr val="0066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7275" y="1729963"/>
            <a:ext cx="14687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dirty="0">
                <a:solidFill>
                  <a:srgbClr val="0099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 </a:t>
            </a:r>
            <a:r>
              <a:rPr kumimoji="1" lang="en-US" altLang="ko-KR" sz="800" dirty="0" err="1">
                <a:solidFill>
                  <a:srgbClr val="0099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Trimer</a:t>
            </a:r>
            <a:r>
              <a:rPr kumimoji="1" lang="en-US" altLang="ko-KR" sz="800" dirty="0">
                <a:solidFill>
                  <a:srgbClr val="0099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diameters</a:t>
            </a:r>
            <a:r>
              <a:rPr kumimoji="1" lang="en-US" altLang="ko-KR" sz="800" b="1" dirty="0">
                <a:solidFill>
                  <a:srgbClr val="0099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~ 6 nm</a:t>
            </a:r>
            <a:r>
              <a:rPr kumimoji="1" lang="en-US" altLang="ko-KR" sz="800" dirty="0">
                <a:solidFill>
                  <a:srgbClr val="0099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)</a:t>
            </a:r>
            <a:endParaRPr kumimoji="1" lang="ko-KR" altLang="en-US" sz="800" dirty="0">
              <a:solidFill>
                <a:srgbClr val="0099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44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49" y="1170801"/>
            <a:ext cx="3867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FF0000"/>
                </a:solidFill>
              </a:rPr>
              <a:t>Dye </a:t>
            </a:r>
            <a:r>
              <a:rPr lang="en-US" altLang="ko-KR" sz="2100" b="1" dirty="0">
                <a:solidFill>
                  <a:srgbClr val="FF0000"/>
                </a:solidFill>
              </a:rPr>
              <a:t>sensitization</a:t>
            </a:r>
            <a:endParaRPr lang="ko-KR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9" y="1654175"/>
            <a:ext cx="3550444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445001" y="1367009"/>
            <a:ext cx="4203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ko-KR" sz="1500" b="1" dirty="0">
                <a:solidFill>
                  <a:srgbClr val="0066FF"/>
                </a:solidFill>
              </a:rPr>
              <a:t>An approach to better utilization of </a:t>
            </a:r>
            <a:r>
              <a:rPr lang="en-US" altLang="ko-KR" sz="1500" b="1" dirty="0">
                <a:solidFill>
                  <a:srgbClr val="FF0000"/>
                </a:solidFill>
              </a:rPr>
              <a:t>longer wavelength</a:t>
            </a:r>
            <a:r>
              <a:rPr lang="en-US" altLang="ko-KR" sz="1500" b="1" dirty="0">
                <a:solidFill>
                  <a:srgbClr val="0066FF"/>
                </a:solidFill>
              </a:rPr>
              <a:t> </a:t>
            </a:r>
            <a:r>
              <a:rPr lang="en-US" altLang="ko-KR" sz="1500" b="1" dirty="0">
                <a:solidFill>
                  <a:srgbClr val="0066FF"/>
                </a:solidFill>
              </a:rPr>
              <a:t>light</a:t>
            </a:r>
          </a:p>
          <a:p>
            <a:pPr marL="406004" indent="-139304"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ko-KR" sz="1500" dirty="0"/>
              <a:t>A </a:t>
            </a:r>
            <a:r>
              <a:rPr lang="en-US" altLang="ko-KR" sz="1500" dirty="0"/>
              <a:t>thin layer of dye, D, </a:t>
            </a:r>
            <a:r>
              <a:rPr lang="en-US" altLang="ko-KR" sz="1500" dirty="0"/>
              <a:t>is coated </a:t>
            </a:r>
            <a:r>
              <a:rPr lang="en-US" altLang="ko-KR" sz="1500" dirty="0"/>
              <a:t>on the </a:t>
            </a:r>
            <a:r>
              <a:rPr lang="en-US" altLang="ko-KR" sz="1500" dirty="0"/>
              <a:t>semiconductor</a:t>
            </a:r>
          </a:p>
          <a:p>
            <a:pPr marL="406004" indent="-139304"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ko-KR" sz="1500" b="1" dirty="0" err="1"/>
              <a:t>E</a:t>
            </a:r>
            <a:r>
              <a:rPr lang="en-US" altLang="ko-KR" sz="1500" b="1" baseline="-25000" dirty="0" err="1"/>
              <a:t>g</a:t>
            </a:r>
            <a:r>
              <a:rPr lang="en-US" altLang="ko-KR" sz="1500" b="1" dirty="0"/>
              <a:t> &gt; </a:t>
            </a:r>
            <a:r>
              <a:rPr lang="en-US" altLang="ko-KR" sz="1500" b="1" dirty="0">
                <a:latin typeface="Symbol" pitchFamily="18" charset="2"/>
              </a:rPr>
              <a:t>D</a:t>
            </a:r>
            <a:endParaRPr lang="ko-KR" altLang="en-US" sz="1500" b="1" dirty="0">
              <a:latin typeface="Symbol" pitchFamily="18" charset="2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231900" y="2870200"/>
            <a:ext cx="31751" cy="17780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3500" y="3625850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dirty="0" err="1"/>
              <a:t>E</a:t>
            </a:r>
            <a:r>
              <a:rPr lang="en-US" altLang="ko-KR" sz="1350" baseline="-25000" dirty="0" err="1"/>
              <a:t>g</a:t>
            </a:r>
            <a:endParaRPr lang="ko-KR" alt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914756" y="2509452"/>
            <a:ext cx="449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/>
              <a:t>CB</a:t>
            </a:r>
            <a:endParaRPr lang="ko-KR" alt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25822" y="4757352"/>
            <a:ext cx="426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/>
              <a:t>VB</a:t>
            </a:r>
            <a:endParaRPr lang="ko-KR" alt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45207" y="1715701"/>
            <a:ext cx="7681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</a:rPr>
              <a:t>HOMO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1706" y="3325768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</a:rPr>
              <a:t>LUMO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3435353" y="2089150"/>
            <a:ext cx="6350" cy="1079501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0755" y="2222500"/>
            <a:ext cx="301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>
                <a:latin typeface="Symbol" pitchFamily="18" charset="2"/>
              </a:rPr>
              <a:t>D</a:t>
            </a:r>
            <a:endParaRPr lang="ko-KR" altLang="en-US" sz="1350" b="1" dirty="0"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3450" y="3073401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arenR"/>
            </a:pPr>
            <a:r>
              <a:rPr lang="en-US" altLang="ko-KR" sz="1500" dirty="0"/>
              <a:t>D </a:t>
            </a:r>
            <a:r>
              <a:rPr lang="en-US" altLang="ko-KR" sz="1500" dirty="0">
                <a:sym typeface="Wingdings" pitchFamily="2" charset="2"/>
              </a:rPr>
              <a:t> D</a:t>
            </a:r>
            <a:r>
              <a:rPr lang="en-US" altLang="ko-KR" sz="1500" baseline="30000" dirty="0">
                <a:sym typeface="Wingdings" pitchFamily="2" charset="2"/>
              </a:rPr>
              <a:t>+</a:t>
            </a:r>
            <a:r>
              <a:rPr lang="en-US" altLang="ko-KR" sz="1500" dirty="0">
                <a:sym typeface="Wingdings" pitchFamily="2" charset="2"/>
              </a:rPr>
              <a:t> + e</a:t>
            </a:r>
            <a:r>
              <a:rPr lang="en-US" altLang="ko-KR" sz="1500" baseline="30000" dirty="0">
                <a:sym typeface="Wingdings" pitchFamily="2" charset="2"/>
              </a:rPr>
              <a:t>-</a:t>
            </a:r>
            <a:endParaRPr lang="en-US" altLang="ko-KR" sz="1500" dirty="0">
              <a:sym typeface="Wingdings" pitchFamily="2" charset="2"/>
            </a:endParaRPr>
          </a:p>
          <a:p>
            <a:pPr marL="257175" indent="-257175">
              <a:buFont typeface="+mj-lt"/>
              <a:buAutoNum type="arabicParenR"/>
            </a:pPr>
            <a:r>
              <a:rPr lang="en-US" altLang="ko-KR" sz="1500" dirty="0">
                <a:sym typeface="Wingdings" pitchFamily="2" charset="2"/>
              </a:rPr>
              <a:t>e</a:t>
            </a:r>
            <a:r>
              <a:rPr lang="en-US" altLang="ko-KR" sz="1500" baseline="30000" dirty="0">
                <a:sym typeface="Wingdings" pitchFamily="2" charset="2"/>
              </a:rPr>
              <a:t>-</a:t>
            </a:r>
            <a:r>
              <a:rPr lang="en-US" altLang="ko-KR" sz="1500" dirty="0">
                <a:sym typeface="Wingdings" pitchFamily="2" charset="2"/>
              </a:rPr>
              <a:t> is delivered to CB.</a:t>
            </a:r>
          </a:p>
          <a:p>
            <a:pPr marL="257175" indent="-257175">
              <a:buFont typeface="+mj-lt"/>
              <a:buAutoNum type="arabicParenR"/>
            </a:pPr>
            <a:r>
              <a:rPr lang="en-US" altLang="ko-KR" sz="1500" dirty="0">
                <a:sym typeface="Wingdings" pitchFamily="2" charset="2"/>
              </a:rPr>
              <a:t>D</a:t>
            </a:r>
            <a:r>
              <a:rPr lang="en-US" altLang="ko-KR" sz="1500" baseline="30000" dirty="0">
                <a:sym typeface="Wingdings" pitchFamily="2" charset="2"/>
              </a:rPr>
              <a:t>+</a:t>
            </a:r>
            <a:r>
              <a:rPr lang="en-US" altLang="ko-KR" sz="1500" dirty="0">
                <a:sym typeface="Wingdings" pitchFamily="2" charset="2"/>
              </a:rPr>
              <a:t> + R  D + O</a:t>
            </a:r>
          </a:p>
          <a:p>
            <a:pPr marL="257175" indent="-257175">
              <a:buFont typeface="+mj-lt"/>
              <a:buAutoNum type="arabicParenR"/>
            </a:pPr>
            <a:r>
              <a:rPr lang="en-US" altLang="ko-KR" sz="1500" dirty="0">
                <a:sym typeface="Wingdings" pitchFamily="2" charset="2"/>
              </a:rPr>
              <a:t>O + e</a:t>
            </a:r>
            <a:r>
              <a:rPr lang="en-US" altLang="ko-KR" sz="1500" baseline="30000" dirty="0">
                <a:sym typeface="Wingdings" pitchFamily="2" charset="2"/>
              </a:rPr>
              <a:t>-</a:t>
            </a:r>
            <a:r>
              <a:rPr lang="en-US" altLang="ko-KR" sz="1500" dirty="0">
                <a:sym typeface="Wingdings" pitchFamily="2" charset="2"/>
              </a:rPr>
              <a:t>  R at the counter electrode</a:t>
            </a:r>
          </a:p>
        </p:txBody>
      </p:sp>
    </p:spTree>
    <p:extLst>
      <p:ext uri="{BB962C8B-B14F-4D97-AF65-F5344CB8AC3E}">
        <p14:creationId xmlns:p14="http://schemas.microsoft.com/office/powerpoint/2010/main" val="903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R</a:t>
            </a:r>
            <a:r>
              <a:rPr kumimoji="1" lang="en-US" altLang="ko-KR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esults</a:t>
            </a:r>
            <a:r>
              <a:rPr kumimoji="1" lang="en-US" altLang="ko-KR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 b="66929"/>
          <a:stretch>
            <a:fillRect/>
          </a:stretch>
        </p:blipFill>
        <p:spPr bwMode="auto">
          <a:xfrm>
            <a:off x="100983" y="714028"/>
            <a:ext cx="29588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t="33071" b="33859"/>
          <a:stretch>
            <a:fillRect/>
          </a:stretch>
        </p:blipFill>
        <p:spPr bwMode="auto">
          <a:xfrm>
            <a:off x="3089315" y="714028"/>
            <a:ext cx="29588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t="66929"/>
          <a:stretch>
            <a:fillRect/>
          </a:stretch>
        </p:blipFill>
        <p:spPr bwMode="auto">
          <a:xfrm>
            <a:off x="6077648" y="714028"/>
            <a:ext cx="29588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79512" y="29327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6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The current-voltage characteristics measured under AM 1.5 G solar irradiance (100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mW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cm</a:t>
            </a:r>
            <a:r>
              <a:rPr kumimoji="1" lang="en-US" altLang="ko-KR" sz="900" baseline="30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photon flux) for (a) PSI-sensitized, (b) LHCII-sensitized, and (c) blank solar cells with different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electrodes.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43609" y="4947062"/>
            <a:ext cx="828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In the case of  PSI-SSC, the </a:t>
            </a:r>
            <a:r>
              <a:rPr kumimoji="1" lang="en-US" altLang="ko-K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adsorbances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of PSI on the </a:t>
            </a:r>
            <a:r>
              <a:rPr kumimoji="1"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6+1 type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and </a:t>
            </a:r>
            <a:r>
              <a:rPr kumimoji="1" lang="en-US" altLang="ko-K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1+1 type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electrodes are similar, but resistance of the </a:t>
            </a:r>
            <a:r>
              <a:rPr kumimoji="1"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6+1 type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is higher than the </a:t>
            </a:r>
            <a:r>
              <a:rPr kumimoji="1" lang="en-US" altLang="ko-K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1+1 type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.</a:t>
            </a:r>
          </a:p>
          <a:p>
            <a:pPr marL="171450" indent="-1714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4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171450" indent="-1714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In the case of  LHCII-SSC, the adsorption of LHCII  on the </a:t>
            </a:r>
            <a:r>
              <a:rPr kumimoji="1" lang="en-US" altLang="ko-K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6+1 type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is deeper than the </a:t>
            </a:r>
            <a:r>
              <a:rPr kumimoji="1" lang="en-US" altLang="ko-K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1+1 type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, and the addition of the scattering layer increases the light absorption by LHCII in the transparent layer.</a:t>
            </a:r>
          </a:p>
          <a:p>
            <a:pPr marL="171450" indent="-1714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4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171450" indent="-171450" algn="just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These results indicate that the </a:t>
            </a:r>
            <a:r>
              <a:rPr kumimoji="1" lang="en-US" altLang="ko-K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adsorbance</a:t>
            </a:r>
            <a:r>
              <a:rPr kumimoji="1" lang="en-US" altLang="ko-KR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of bio-dye and the resistance of equivalent circuit for sensitized solar cell (SSC) has an important effect on the performance.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523886" y="4131617"/>
            <a:ext cx="3397687" cy="291411"/>
            <a:chOff x="465316" y="4590653"/>
            <a:chExt cx="3397687" cy="291411"/>
          </a:xfrm>
        </p:grpSpPr>
        <p:sp>
          <p:nvSpPr>
            <p:cNvPr id="26" name="직사각형 25"/>
            <p:cNvSpPr/>
            <p:nvPr/>
          </p:nvSpPr>
          <p:spPr>
            <a:xfrm>
              <a:off x="1833468" y="4590653"/>
              <a:ext cx="7922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 </a:t>
              </a:r>
              <a:r>
                <a:rPr kumimoji="1" lang="en-US" altLang="ko-KR" sz="1200" b="1" baseline="-250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6+1 type</a:t>
              </a:r>
              <a:endParaRPr kumimoji="1" lang="ko-KR" altLang="en-US" sz="12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203848" y="4590653"/>
              <a:ext cx="659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 </a:t>
              </a:r>
              <a:r>
                <a:rPr kumimoji="1" lang="en-US" altLang="ko-KR" sz="1200" b="1" baseline="-2500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6 type</a:t>
              </a:r>
              <a:endParaRPr kumimoji="1" lang="ko-KR" altLang="en-US" sz="1200" b="1" baseline="-250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65316" y="4590653"/>
              <a:ext cx="7922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 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1+1 type</a:t>
              </a:r>
              <a:endParaRPr kumimoji="1" lang="ko-KR" altLang="en-US" sz="1200" b="1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413173" y="4599945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=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843808" y="4605065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&gt;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23886" y="4386436"/>
            <a:ext cx="3420129" cy="296049"/>
            <a:chOff x="465316" y="5166717"/>
            <a:chExt cx="3420129" cy="296049"/>
          </a:xfrm>
        </p:grpSpPr>
        <p:sp>
          <p:nvSpPr>
            <p:cNvPr id="29" name="직사각형 28"/>
            <p:cNvSpPr/>
            <p:nvPr/>
          </p:nvSpPr>
          <p:spPr>
            <a:xfrm>
              <a:off x="465316" y="5166717"/>
              <a:ext cx="8146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 1+1 type</a:t>
              </a:r>
              <a:endParaRPr kumimoji="1" lang="ko-KR" altLang="en-US" sz="1200" b="1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33468" y="5166717"/>
              <a:ext cx="8146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 </a:t>
              </a:r>
              <a:r>
                <a:rPr kumimoji="1" lang="en-US" altLang="ko-KR" sz="1200" b="1" baseline="-250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6+1 type</a:t>
              </a:r>
              <a:endParaRPr kumimoji="1" lang="ko-KR" altLang="en-US" sz="12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203848" y="5166717"/>
              <a:ext cx="6815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 </a:t>
              </a:r>
              <a:r>
                <a:rPr kumimoji="1" lang="en-US" altLang="ko-KR" sz="1200" b="1" baseline="-2500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6 type</a:t>
              </a:r>
              <a:endParaRPr kumimoji="1" lang="ko-KR" altLang="en-US" sz="1200" b="1" baseline="-250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868191" y="5185767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=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433364" y="5185767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&lt;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278642" y="4140909"/>
            <a:ext cx="3397687" cy="286291"/>
            <a:chOff x="465316" y="4590653"/>
            <a:chExt cx="3397687" cy="286291"/>
          </a:xfrm>
        </p:grpSpPr>
        <p:sp>
          <p:nvSpPr>
            <p:cNvPr id="40" name="직사각형 39"/>
            <p:cNvSpPr/>
            <p:nvPr/>
          </p:nvSpPr>
          <p:spPr>
            <a:xfrm>
              <a:off x="1833468" y="4590653"/>
              <a:ext cx="7922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 </a:t>
              </a:r>
              <a:r>
                <a:rPr kumimoji="1" lang="en-US" altLang="ko-KR" sz="1200" b="1" baseline="-250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6+1 type</a:t>
              </a:r>
              <a:endParaRPr kumimoji="1" lang="ko-KR" altLang="en-US" sz="12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203848" y="4590653"/>
              <a:ext cx="659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 </a:t>
              </a:r>
              <a:r>
                <a:rPr kumimoji="1" lang="en-US" altLang="ko-KR" sz="1200" b="1" baseline="-2500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6 type</a:t>
              </a:r>
              <a:endParaRPr kumimoji="1" lang="ko-KR" altLang="en-US" sz="1200" b="1" baseline="-250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65316" y="4590653"/>
              <a:ext cx="7922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 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1+1 type</a:t>
              </a:r>
              <a:endParaRPr kumimoji="1" lang="ko-KR" altLang="en-US" sz="1200" b="1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486898" y="4599945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&lt;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843808" y="4599945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&gt;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278642" y="4386436"/>
            <a:ext cx="3420129" cy="296049"/>
            <a:chOff x="465316" y="5166717"/>
            <a:chExt cx="3420129" cy="296049"/>
          </a:xfrm>
        </p:grpSpPr>
        <p:sp>
          <p:nvSpPr>
            <p:cNvPr id="46" name="직사각형 45"/>
            <p:cNvSpPr/>
            <p:nvPr/>
          </p:nvSpPr>
          <p:spPr>
            <a:xfrm>
              <a:off x="465316" y="5166717"/>
              <a:ext cx="8146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 1+1 type</a:t>
              </a:r>
              <a:endParaRPr kumimoji="1" lang="ko-KR" altLang="en-US" sz="1200" b="1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833468" y="5166717"/>
              <a:ext cx="8146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 </a:t>
              </a:r>
              <a:r>
                <a:rPr kumimoji="1" lang="en-US" altLang="ko-KR" sz="1200" b="1" baseline="-250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6+1 type</a:t>
              </a:r>
              <a:endParaRPr kumimoji="1" lang="ko-KR" altLang="en-US" sz="12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203848" y="5166717"/>
              <a:ext cx="6815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</a:t>
              </a:r>
              <a:r>
                <a:rPr kumimoji="1" lang="en-US" altLang="ko-KR" sz="1200" b="1" baseline="-250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 </a:t>
              </a:r>
              <a:r>
                <a:rPr kumimoji="1" lang="en-US" altLang="ko-KR" sz="1200" b="1" baseline="-2500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6 type</a:t>
              </a:r>
              <a:endParaRPr kumimoji="1" lang="ko-KR" altLang="en-US" sz="1200" b="1" baseline="-250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868191" y="5185767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=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471464" y="5185767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&lt;</a:t>
              </a:r>
              <a:endParaRPr kumimoji="1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23528" y="3267521"/>
            <a:ext cx="3888432" cy="926579"/>
            <a:chOff x="323528" y="3726557"/>
            <a:chExt cx="3888432" cy="926579"/>
          </a:xfrm>
        </p:grpSpPr>
        <p:grpSp>
          <p:nvGrpSpPr>
            <p:cNvPr id="25" name="그룹 24"/>
            <p:cNvGrpSpPr/>
            <p:nvPr/>
          </p:nvGrpSpPr>
          <p:grpSpPr>
            <a:xfrm>
              <a:off x="323528" y="3772085"/>
              <a:ext cx="3888432" cy="881051"/>
              <a:chOff x="395536" y="3717032"/>
              <a:chExt cx="5400600" cy="14401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6565" r="43845" b="48692"/>
              <a:stretch>
                <a:fillRect/>
              </a:stretch>
            </p:blipFill>
            <p:spPr bwMode="auto">
              <a:xfrm>
                <a:off x="4283968" y="3717032"/>
                <a:ext cx="1512168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8021" r="20523" b="48692"/>
              <a:stretch>
                <a:fillRect/>
              </a:stretch>
            </p:blipFill>
            <p:spPr bwMode="auto">
              <a:xfrm>
                <a:off x="2303748" y="3717032"/>
                <a:ext cx="1656184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9477" b="48692"/>
              <a:stretch>
                <a:fillRect/>
              </a:stretch>
            </p:blipFill>
            <p:spPr bwMode="auto">
              <a:xfrm>
                <a:off x="395536" y="3717032"/>
                <a:ext cx="1584176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직사각형 52"/>
            <p:cNvSpPr/>
            <p:nvPr/>
          </p:nvSpPr>
          <p:spPr>
            <a:xfrm>
              <a:off x="323528" y="378904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691680" y="3726557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059832" y="378904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59585" y="3330004"/>
            <a:ext cx="3732895" cy="847141"/>
            <a:chOff x="5159585" y="3789040"/>
            <a:chExt cx="3732895" cy="847141"/>
          </a:xfrm>
        </p:grpSpPr>
        <p:grpSp>
          <p:nvGrpSpPr>
            <p:cNvPr id="51" name="그룹 50"/>
            <p:cNvGrpSpPr/>
            <p:nvPr/>
          </p:nvGrpSpPr>
          <p:grpSpPr>
            <a:xfrm>
              <a:off x="5159585" y="3844093"/>
              <a:ext cx="3732895" cy="792088"/>
              <a:chOff x="5159585" y="3844093"/>
              <a:chExt cx="3732895" cy="792088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7088" t="53873" r="22389"/>
              <a:stretch>
                <a:fillRect/>
              </a:stretch>
            </p:blipFill>
            <p:spPr bwMode="auto">
              <a:xfrm>
                <a:off x="6455729" y="3844093"/>
                <a:ext cx="1140607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9477" t="53873"/>
              <a:stretch>
                <a:fillRect/>
              </a:stretch>
            </p:blipFill>
            <p:spPr bwMode="auto">
              <a:xfrm>
                <a:off x="5159585" y="3844093"/>
                <a:ext cx="1140607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632" t="53873" r="44778"/>
              <a:stretch>
                <a:fillRect/>
              </a:stretch>
            </p:blipFill>
            <p:spPr bwMode="auto">
              <a:xfrm>
                <a:off x="7803719" y="3844093"/>
                <a:ext cx="1088761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" name="직사각형 55"/>
            <p:cNvSpPr/>
            <p:nvPr/>
          </p:nvSpPr>
          <p:spPr>
            <a:xfrm>
              <a:off x="5167114" y="384199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400775" y="3813423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812360" y="378904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2" name="모서리가 둥근 직사각형 61"/>
          <p:cNvSpPr/>
          <p:nvPr/>
        </p:nvSpPr>
        <p:spPr>
          <a:xfrm>
            <a:off x="395536" y="3334891"/>
            <a:ext cx="1152128" cy="136815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6516216" y="3334891"/>
            <a:ext cx="1152128" cy="1368152"/>
          </a:xfrm>
          <a:prstGeom prst="round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57151" y="642020"/>
            <a:ext cx="2949724" cy="2304256"/>
          </a:xfrm>
          <a:prstGeom prst="roundRect">
            <a:avLst>
              <a:gd name="adj" fmla="val 50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3069358" y="642020"/>
            <a:ext cx="2952328" cy="2304256"/>
          </a:xfrm>
          <a:prstGeom prst="roundRect">
            <a:avLst>
              <a:gd name="adj" fmla="val 509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R</a:t>
            </a:r>
            <a:r>
              <a:rPr kumimoji="1" lang="en-US" altLang="ko-KR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esults</a:t>
            </a:r>
            <a:r>
              <a:rPr kumimoji="1" lang="en-US" altLang="ko-KR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179" y="1196752"/>
            <a:ext cx="85242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323528" y="43651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7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Incident photocurrent conversion efficiencies (IPCE) as a function of wavelength. (a) PSI-SSC, (b) LHCII-SSC with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photoanodes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possessing different layers of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on conductive FTO glass.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008" y="5139189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The IPCE spectra of PSI-SSC or LHCII-SSC is similar to the absorption spectrum in solution.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These IPCE results indicate that LHCII or PSI can be excited by the captured photons and inject electrons into the conducting band of the TiO</a:t>
            </a:r>
            <a:r>
              <a:rPr kumimoji="1" lang="en-US" altLang="ko-KR" sz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50" charset="-127"/>
                <a:cs typeface="Times New Roman" panose="02020603050405020304" pitchFamily="18" charset="0"/>
              </a:rPr>
              <a:t> film.</a:t>
            </a:r>
          </a:p>
        </p:txBody>
      </p:sp>
    </p:spTree>
    <p:extLst>
      <p:ext uri="{BB962C8B-B14F-4D97-AF65-F5344CB8AC3E}">
        <p14:creationId xmlns:p14="http://schemas.microsoft.com/office/powerpoint/2010/main" val="18893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R</a:t>
            </a:r>
            <a:r>
              <a:rPr kumimoji="1" lang="en-US" altLang="ko-KR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esults</a:t>
            </a:r>
            <a:r>
              <a:rPr kumimoji="1" lang="en-US" altLang="ko-KR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92328"/>
            <a:ext cx="5904656" cy="258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66929"/>
          <a:stretch>
            <a:fillRect/>
          </a:stretch>
        </p:blipFill>
        <p:spPr bwMode="auto">
          <a:xfrm>
            <a:off x="1619672" y="836712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33071" b="33859"/>
          <a:stretch>
            <a:fillRect/>
          </a:stretch>
        </p:blipFill>
        <p:spPr bwMode="auto">
          <a:xfrm>
            <a:off x="4716016" y="836712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043608" y="5949280"/>
            <a:ext cx="72728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8 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Simple energy level diagram for bio-sensitized solar cell. The potentials are shown for (a) PSI-SSC and (b) LHCII-SSC. The primary free energy losses are associated with electron injection from the excited sensitizer into the TiO</a:t>
            </a:r>
            <a:r>
              <a:rPr kumimoji="1" lang="en-US" altLang="ko-KR" sz="900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conduction band (CB) and regeneration of the dye by the </a:t>
            </a:r>
            <a:r>
              <a:rPr kumimoji="1" lang="en-US" altLang="ko-KR" sz="900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redox</a:t>
            </a:r>
            <a:r>
              <a:rPr kumimoji="1" lang="en-US" altLang="ko-KR" sz="9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couple.</a:t>
            </a:r>
            <a:endParaRPr kumimoji="1" lang="ko-KR" altLang="en-US" sz="90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707904" y="2780928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842348" y="285293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cxnSp>
        <p:nvCxnSpPr>
          <p:cNvPr id="19" name="직선 화살표 연결선 18"/>
          <p:cNvCxnSpPr>
            <a:stCxn id="14" idx="4"/>
          </p:cNvCxnSpPr>
          <p:nvPr/>
        </p:nvCxnSpPr>
        <p:spPr>
          <a:xfrm rot="5400000">
            <a:off x="3077834" y="3987062"/>
            <a:ext cx="1584176" cy="36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7" idx="4"/>
          </p:cNvCxnSpPr>
          <p:nvPr/>
        </p:nvCxnSpPr>
        <p:spPr>
          <a:xfrm rot="5400000">
            <a:off x="6157224" y="3932008"/>
            <a:ext cx="1512168" cy="218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1897038" y="1575842"/>
            <a:ext cx="216024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032623" y="1791906"/>
            <a:ext cx="216024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cxnSp>
        <p:nvCxnSpPr>
          <p:cNvPr id="28" name="직선 화살표 연결선 27"/>
          <p:cNvCxnSpPr>
            <a:stCxn id="25" idx="2"/>
          </p:cNvCxnSpPr>
          <p:nvPr/>
        </p:nvCxnSpPr>
        <p:spPr>
          <a:xfrm rot="16200000" flipH="1">
            <a:off x="1245802" y="2695090"/>
            <a:ext cx="2141230" cy="622734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7" idx="2"/>
          </p:cNvCxnSpPr>
          <p:nvPr/>
        </p:nvCxnSpPr>
        <p:spPr>
          <a:xfrm rot="16200000" flipH="1">
            <a:off x="4397789" y="2894751"/>
            <a:ext cx="1925168" cy="439477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25" idx="2"/>
          </p:cNvCxnSpPr>
          <p:nvPr/>
        </p:nvCxnSpPr>
        <p:spPr>
          <a:xfrm rot="16200000" flipH="1">
            <a:off x="1065782" y="2875110"/>
            <a:ext cx="3365366" cy="1486830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16200000" flipH="1">
            <a:off x="4283968" y="3068960"/>
            <a:ext cx="3024336" cy="1296144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771800" y="2678723"/>
            <a:ext cx="960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</a:t>
            </a:r>
            <a:r>
              <a:rPr kumimoji="1" lang="en-US" altLang="ko-KR" sz="10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OC</a:t>
            </a:r>
            <a:r>
              <a:rPr kumimoji="1"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= 0.59 V</a:t>
            </a:r>
            <a:endParaRPr kumimoji="1" lang="ko-KR" altLang="en-US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917467" y="2678723"/>
            <a:ext cx="886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</a:t>
            </a:r>
            <a:r>
              <a:rPr kumimoji="1" lang="en-US" altLang="ko-KR" sz="1000" b="1" baseline="-25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OC</a:t>
            </a:r>
            <a:r>
              <a:rPr kumimoji="1"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= 0.6 V</a:t>
            </a:r>
            <a:endParaRPr kumimoji="1" lang="ko-KR" altLang="en-US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69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500034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cap="all" dirty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1" lang="en-US" altLang="ko-KR" sz="2000" b="1" dirty="0">
                <a:ln w="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onclusion.</a:t>
            </a:r>
            <a:endParaRPr kumimoji="1" lang="ko-KR" altLang="en-US" sz="2000" b="1" cap="all" dirty="0">
              <a:ln w="0"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323528" y="162880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PSI 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and LHCII exist in thylakoid membrane of photosynthetic bacteria and plants and are a viable alternative natural photosensitizers. </a:t>
            </a:r>
          </a:p>
          <a:p>
            <a:pPr algn="just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kumimoji="1" lang="en-US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algn="just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The morphology of TiO</a:t>
            </a:r>
            <a:r>
              <a:rPr kumimoji="1"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film has a large effect on both the </a:t>
            </a:r>
            <a:r>
              <a:rPr kumimoji="1" lang="en-US" altLang="ko-K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adsorbance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and the depth of bio-dye adsorption.</a:t>
            </a:r>
          </a:p>
          <a:p>
            <a:pPr algn="just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algn="just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PSI shows its merit of high efficiency for captured energy transfer, charge separation and transfer in the electron transfer chain (ETC), and electron injection from F</a:t>
            </a:r>
            <a:r>
              <a:rPr kumimoji="1"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B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to the TiO</a:t>
            </a:r>
            <a:r>
              <a:rPr kumimoji="1"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conducting band.</a:t>
            </a:r>
          </a:p>
        </p:txBody>
      </p:sp>
    </p:spTree>
    <p:extLst>
      <p:ext uri="{BB962C8B-B14F-4D97-AF65-F5344CB8AC3E}">
        <p14:creationId xmlns:p14="http://schemas.microsoft.com/office/powerpoint/2010/main" val="25985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79512" y="684386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Immobilization and Photocurrent Activity of a Light-Harvesting Antenna Complex II, LHCII, Isolated from a Plant on Electrodes</a:t>
            </a:r>
            <a:endParaRPr kumimoji="1" lang="ko-KR" altLang="en-US" sz="2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4487" y="381154"/>
            <a:ext cx="2739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Macro Lett. 2012, 1, 296−299</a:t>
            </a:r>
            <a:endParaRPr lang="ko-KR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211" y="1757059"/>
            <a:ext cx="5827218" cy="451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500034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I</a:t>
            </a:r>
            <a:r>
              <a:rPr kumimoji="1" lang="en-US" altLang="ko-KR" sz="2000" b="1" dirty="0">
                <a:solidFill>
                  <a:srgbClr val="333399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ntroduction</a:t>
            </a:r>
            <a:endParaRPr kumimoji="1" lang="ko-KR" altLang="en-US" sz="2000" b="1" dirty="0">
              <a:solidFill>
                <a:srgbClr val="333399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139" y="2228348"/>
            <a:ext cx="3551946" cy="275301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539552" y="558924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In this paper, LHCII was successfully immobilized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on an ITO electrode with APS or with APS dot patterning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and </a:t>
            </a:r>
            <a:r>
              <a:rPr kumimoji="1" lang="en-US" altLang="ko-KR" sz="16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on a TiO</a:t>
            </a:r>
            <a:r>
              <a:rPr kumimoji="1" lang="en-US" altLang="ko-KR" sz="16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16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electrode.</a:t>
            </a:r>
            <a:endParaRPr kumimoji="1" lang="ko-KR" altLang="en-US" sz="1600" dirty="0">
              <a:solidFill>
                <a:srgbClr val="0000FF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0" y="1958457"/>
            <a:ext cx="5467673" cy="3102428"/>
            <a:chOff x="4788024" y="1412776"/>
            <a:chExt cx="3960440" cy="2016224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-107" b="74369"/>
            <a:stretch>
              <a:fillRect/>
            </a:stretch>
          </p:blipFill>
          <p:spPr bwMode="auto">
            <a:xfrm>
              <a:off x="4788024" y="1412776"/>
              <a:ext cx="3960440" cy="20162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798502" y="1421379"/>
              <a:ext cx="216024" cy="33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3528" y="783771"/>
            <a:ext cx="8693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Immobilization of LHCII onto an ITO modified with APS by electrostatic attraction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APS: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3-aminopropyltriethoxysilane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Stromal side of LHCII – negatively charged, amine surface – positively charged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39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22986" y="151843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Identification of immobilized-LHC Ⅱ on APS-ITO 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" name="그림 12" descr="번짐버튼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124" y="1111177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8" y="645996"/>
            <a:ext cx="8084347" cy="4038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타원 21"/>
          <p:cNvSpPr/>
          <p:nvPr/>
        </p:nvSpPr>
        <p:spPr>
          <a:xfrm>
            <a:off x="1929695" y="1687246"/>
            <a:ext cx="144016" cy="14401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196463" y="2328350"/>
            <a:ext cx="144016" cy="14401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069372" y="2579791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135982" y="1934996"/>
            <a:ext cx="15841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513148" y="836061"/>
            <a:ext cx="26612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Chlorophyll-a   : 435 nm and 674 nm</a:t>
            </a:r>
            <a:endParaRPr kumimoji="1" lang="ko-KR" altLang="en-US" sz="105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Chlorophyll-b   : 472 nm and 651 nm </a:t>
            </a:r>
          </a:p>
        </p:txBody>
      </p:sp>
      <p:pic>
        <p:nvPicPr>
          <p:cNvPr id="28" name="그림 27" descr="chlorophyll 흡수 스펙트럼03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138" y="3904832"/>
            <a:ext cx="3018276" cy="1884489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53" name="직사각형 52"/>
          <p:cNvSpPr/>
          <p:nvPr/>
        </p:nvSpPr>
        <p:spPr>
          <a:xfrm>
            <a:off x="240525" y="6027003"/>
            <a:ext cx="8608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The absorption spectrum of LHCII on APS-ITO was largely consistent with the spectrum in aqueous solution,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indicating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that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the pigment complexes in LHCII were successfully assembled on the electrode without denaturation.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2924" y="4954048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Solid : after immobilization</a:t>
            </a:r>
          </a:p>
          <a:p>
            <a:r>
              <a:rPr lang="en-US" altLang="ko-KR" sz="16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Dotted : in solution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3520966" y="3100552"/>
            <a:ext cx="1481958" cy="1853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7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038837" y="3360203"/>
            <a:ext cx="4916208" cy="3380382"/>
            <a:chOff x="251520" y="1916832"/>
            <a:chExt cx="3816424" cy="2736304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916832"/>
              <a:ext cx="3816424" cy="2736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" name="모서리가 둥근 직사각형 29"/>
            <p:cNvSpPr/>
            <p:nvPr/>
          </p:nvSpPr>
          <p:spPr>
            <a:xfrm>
              <a:off x="2555776" y="2420888"/>
              <a:ext cx="1368152" cy="2880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cxnSp>
          <p:nvCxnSpPr>
            <p:cNvPr id="47" name="직선 화살표 연결선 46"/>
            <p:cNvCxnSpPr/>
            <p:nvPr/>
          </p:nvCxnSpPr>
          <p:spPr>
            <a:xfrm>
              <a:off x="2915816" y="2636912"/>
              <a:ext cx="0" cy="93610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타원 54"/>
            <p:cNvSpPr/>
            <p:nvPr/>
          </p:nvSpPr>
          <p:spPr>
            <a:xfrm>
              <a:off x="2987824" y="3914768"/>
              <a:ext cx="288032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3006112" y="2465464"/>
              <a:ext cx="144016" cy="1714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cxnSp>
          <p:nvCxnSpPr>
            <p:cNvPr id="63" name="직선 화살표 연결선 62"/>
            <p:cNvCxnSpPr>
              <a:endCxn id="55" idx="0"/>
            </p:cNvCxnSpPr>
            <p:nvPr/>
          </p:nvCxnSpPr>
          <p:spPr>
            <a:xfrm>
              <a:off x="3087264" y="2636912"/>
              <a:ext cx="44576" cy="12778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타원 65"/>
            <p:cNvSpPr/>
            <p:nvPr/>
          </p:nvSpPr>
          <p:spPr>
            <a:xfrm>
              <a:off x="2834664" y="2457464"/>
              <a:ext cx="144016" cy="17144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Identification  of immobilized-LHC Ⅱ on APS-ITO 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6" name="그림 12" descr="번짐버튼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/>
          <a:srcRect l="-107" b="74369"/>
          <a:stretch>
            <a:fillRect/>
          </a:stretch>
        </p:blipFill>
        <p:spPr bwMode="auto">
          <a:xfrm>
            <a:off x="455148" y="877699"/>
            <a:ext cx="5322867" cy="2325276"/>
          </a:xfrm>
          <a:prstGeom prst="rect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81577" y="892130"/>
            <a:ext cx="290338" cy="42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859380" y="2132610"/>
            <a:ext cx="483897" cy="422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22986" y="3330003"/>
            <a:ext cx="5516426" cy="767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No fluorescence of LHCII was observed on the </a:t>
            </a:r>
            <a:r>
              <a:rPr kumimoji="1" lang="en-US" altLang="ko-KR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SiOH</a:t>
            </a:r>
            <a:r>
              <a:rPr kumimoji="1"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domain that is not modified with APS.</a:t>
            </a:r>
            <a:endParaRPr kumimoji="1" lang="ko-KR" altLang="en-US" sz="1400" dirty="0">
              <a:solidFill>
                <a:srgbClr val="FF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68" name="직선 화살표 연결선 67"/>
          <p:cNvCxnSpPr>
            <a:stCxn id="56" idx="4"/>
          </p:cNvCxnSpPr>
          <p:nvPr/>
        </p:nvCxnSpPr>
        <p:spPr>
          <a:xfrm>
            <a:off x="5101328" y="2555387"/>
            <a:ext cx="2647854" cy="32730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4348221" y="1357994"/>
            <a:ext cx="672093" cy="83886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b="45596"/>
          <a:stretch>
            <a:fillRect/>
          </a:stretch>
        </p:blipFill>
        <p:spPr bwMode="auto">
          <a:xfrm>
            <a:off x="1259632" y="1196752"/>
            <a:ext cx="5832648" cy="2739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259632" y="2420888"/>
            <a:ext cx="3888432" cy="1440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037416" y="1781960"/>
            <a:ext cx="16779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Cationic surface (Electrode) </a:t>
            </a:r>
            <a:endParaRPr kumimoji="1" lang="ko-KR" altLang="en-US" sz="9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037416" y="1604848"/>
            <a:ext cx="17556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u="sng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Anionic </a:t>
            </a:r>
            <a:r>
              <a:rPr kumimoji="1" lang="en-US" altLang="ko-KR" sz="900" b="1" u="sng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stromal</a:t>
            </a:r>
            <a:r>
              <a:rPr kumimoji="1" lang="en-US" altLang="ko-KR" sz="900" b="1" u="sng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side (LHC II)</a:t>
            </a:r>
            <a:endParaRPr kumimoji="1" lang="ko-KR" altLang="en-US" sz="900" b="1" u="sng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588224" y="1647088"/>
            <a:ext cx="504056" cy="144016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588224" y="1807488"/>
            <a:ext cx="504056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092280" y="3666792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u="sng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Anionic </a:t>
            </a:r>
            <a:r>
              <a:rPr kumimoji="1" lang="en-US" altLang="ko-KR" sz="900" b="1" u="sng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stromal</a:t>
            </a:r>
            <a:r>
              <a:rPr kumimoji="1" lang="en-US" altLang="ko-KR" sz="900" b="1" u="sng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side </a:t>
            </a:r>
            <a:endParaRPr kumimoji="1" lang="ko-KR" altLang="en-US" sz="900" b="1" u="sng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076056" y="3447288"/>
            <a:ext cx="2096616" cy="432048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608512" cy="36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89" y="2970592"/>
            <a:ext cx="4527359" cy="26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39" y="4005064"/>
            <a:ext cx="3168353" cy="122413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301208"/>
            <a:ext cx="3168351" cy="12241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6103962" y="6321513"/>
            <a:ext cx="240680" cy="208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806010" y="6320369"/>
            <a:ext cx="240680" cy="208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812644" y="5066134"/>
            <a:ext cx="193166" cy="1977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7092280" y="5301208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652120" y="5445224"/>
            <a:ext cx="45262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630402" y="4045322"/>
            <a:ext cx="452622" cy="22952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7635070" y="3971664"/>
            <a:ext cx="452622" cy="22952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691202" y="5065372"/>
            <a:ext cx="193166" cy="1977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cxnSp>
        <p:nvCxnSpPr>
          <p:cNvPr id="38" name="직선 화살표 연결선 37"/>
          <p:cNvCxnSpPr>
            <a:endCxn id="2052" idx="1"/>
          </p:cNvCxnSpPr>
          <p:nvPr/>
        </p:nvCxnSpPr>
        <p:spPr>
          <a:xfrm>
            <a:off x="4716016" y="4581128"/>
            <a:ext cx="216023" cy="36004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728716" y="5572286"/>
            <a:ext cx="216023" cy="3600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51520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Identification  of immobilized-LHC Ⅱ on APS-ITO 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7" name="그림 12" descr="번짐버튼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986" y="28575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/>
          <p:cNvSpPr/>
          <p:nvPr/>
        </p:nvSpPr>
        <p:spPr>
          <a:xfrm>
            <a:off x="7080377" y="2000240"/>
            <a:ext cx="1984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Electrostatic interactions</a:t>
            </a:r>
            <a:endParaRPr kumimoji="1" lang="ko-KR" altLang="en-US" sz="1200" b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5445224"/>
            <a:ext cx="62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COO</a:t>
            </a:r>
            <a:r>
              <a:rPr kumimoji="1" lang="en-US" altLang="ko-KR" sz="1400" b="1" baseline="30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1" lang="ko-KR" altLang="en-US" sz="1400" b="1" baseline="30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53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4499992" y="1052736"/>
            <a:ext cx="4320480" cy="4536504"/>
            <a:chOff x="4427984" y="1268760"/>
            <a:chExt cx="4320480" cy="4536504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268760"/>
              <a:ext cx="4320480" cy="33123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4581128"/>
              <a:ext cx="424847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직사각형 32"/>
          <p:cNvSpPr/>
          <p:nvPr/>
        </p:nvSpPr>
        <p:spPr>
          <a:xfrm>
            <a:off x="4427984" y="980728"/>
            <a:ext cx="2160240" cy="15841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3744416" cy="2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96752"/>
            <a:ext cx="3390884" cy="23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7032" y="1052736"/>
            <a:ext cx="2808312" cy="14173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5" name="직사각형 44"/>
          <p:cNvSpPr/>
          <p:nvPr/>
        </p:nvSpPr>
        <p:spPr>
          <a:xfrm>
            <a:off x="395536" y="1052736"/>
            <a:ext cx="3960440" cy="47525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735224" y="2492896"/>
            <a:ext cx="1296144" cy="10984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2655216" y="1268760"/>
            <a:ext cx="1296144" cy="108012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673392" y="3960488"/>
            <a:ext cx="1584176" cy="50405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664248" y="4499976"/>
            <a:ext cx="1584176" cy="2880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FFFFFF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5536" y="6033911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Cathodic photocurrents were observed, implying that </a:t>
            </a:r>
            <a:r>
              <a:rPr kumimoji="1" lang="en-US" altLang="ko-K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photoinduced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dirty="0">
                <a:solidFill>
                  <a:srgbClr val="008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electron transfer from LHCII to MV</a:t>
            </a:r>
            <a:r>
              <a:rPr kumimoji="1" lang="en-US" altLang="ko-KR" sz="1600" baseline="30000" dirty="0">
                <a:solidFill>
                  <a:srgbClr val="008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2+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occurred more efficiently than the </a:t>
            </a:r>
            <a:r>
              <a:rPr kumimoji="1" lang="en-US" altLang="ko-KR" sz="1600" dirty="0">
                <a:solidFill>
                  <a:srgbClr val="00B0F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back electron transfer to the electrode.</a:t>
            </a:r>
            <a:endParaRPr kumimoji="1" lang="ko-KR" altLang="en-US" sz="1600" dirty="0">
              <a:solidFill>
                <a:srgbClr val="00B0F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72477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Photocurrent measurement of immobilized-LHC Ⅱ on APS-ITO 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7" name="그림 12" descr="번짐버튼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259" y="294894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4764660" y="965384"/>
            <a:ext cx="1285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670 nm (solid line)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465 nm (dotted line)</a:t>
            </a:r>
            <a:endParaRPr kumimoji="1" lang="ko-KR" altLang="en-US" sz="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38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31259" y="915893"/>
            <a:ext cx="6457209" cy="4088324"/>
            <a:chOff x="395536" y="841028"/>
            <a:chExt cx="4392488" cy="3174067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913036"/>
              <a:ext cx="4320480" cy="31020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2483768" y="841028"/>
              <a:ext cx="2304256" cy="1728192"/>
            </a:xfrm>
            <a:prstGeom prst="rect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3203848" y="1129060"/>
              <a:ext cx="360040" cy="3600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3851920" y="148910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cxnSp>
          <p:nvCxnSpPr>
            <p:cNvPr id="60" name="직선 화살표 연결선 59"/>
            <p:cNvCxnSpPr>
              <a:endCxn id="54" idx="2"/>
            </p:cNvCxnSpPr>
            <p:nvPr/>
          </p:nvCxnSpPr>
          <p:spPr>
            <a:xfrm>
              <a:off x="2051720" y="1561108"/>
              <a:ext cx="1800200" cy="10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화살표 연결선 63"/>
            <p:cNvCxnSpPr/>
            <p:nvPr/>
          </p:nvCxnSpPr>
          <p:spPr>
            <a:xfrm flipV="1">
              <a:off x="2051720" y="1273076"/>
              <a:ext cx="1152128" cy="57606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직사각형 66"/>
          <p:cNvSpPr/>
          <p:nvPr/>
        </p:nvSpPr>
        <p:spPr>
          <a:xfrm>
            <a:off x="368104" y="512464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Efficient photocurrent responses were observed upon illumination around </a:t>
            </a:r>
            <a:r>
              <a:rPr kumimoji="1" lang="en-US" altLang="ko-KR" sz="1600" dirty="0">
                <a:solidFill>
                  <a:srgbClr val="0000FF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470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and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670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nm corresponding to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chlorophyll-a/b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in the complex, and this response was particularly efficient for </a:t>
            </a:r>
            <a:r>
              <a:rPr kumimoji="1" lang="en-US" altLang="ko-KR" sz="1600" dirty="0">
                <a:solidFill>
                  <a:srgbClr val="FF3399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chlorophyll-a.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1" lang="en-US" altLang="ko-KR" sz="16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The energy absorbed by the stromal chlorophylls is quickly focused on chlorophyll-a clusters such as </a:t>
            </a:r>
            <a:r>
              <a:rPr kumimoji="1" lang="en-US" altLang="ko-KR" sz="1600" dirty="0">
                <a:solidFill>
                  <a:srgbClr val="FF3399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five </a:t>
            </a:r>
            <a:r>
              <a:rPr kumimoji="1" lang="en-US" altLang="ko-KR" sz="1600" dirty="0" err="1">
                <a:solidFill>
                  <a:srgbClr val="FF3399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Chl</a:t>
            </a:r>
            <a:r>
              <a:rPr kumimoji="1" lang="en-US" altLang="ko-KR" sz="1600" dirty="0">
                <a:solidFill>
                  <a:srgbClr val="FF3399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a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and </a:t>
            </a:r>
            <a:r>
              <a:rPr kumimoji="1"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is further transmitted to the neighboring LHCs or reaction centers.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72477" y="260350"/>
            <a:ext cx="8464579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Photocurrent measurement of immobilized-LHC Ⅱ on APS-ITO electrode.</a:t>
            </a:r>
            <a:endParaRPr kumimoji="1" lang="ko-KR" altLang="en-US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4" name="그림 12" descr="번짐버튼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59" y="294894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5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2817</Words>
  <Application>Microsoft Office PowerPoint</Application>
  <PresentationFormat>화면 슬라이드 쇼(4:3)</PresentationFormat>
  <Paragraphs>240</Paragraphs>
  <Slides>23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Arial Unicode MS</vt:lpstr>
      <vt:lpstr>굴림</vt:lpstr>
      <vt:lpstr>돋움</vt:lpstr>
      <vt:lpstr>맑은 고딕</vt:lpstr>
      <vt:lpstr>Arial</vt:lpstr>
      <vt:lpstr>Calibri</vt:lpstr>
      <vt:lpstr>Calibri Light</vt:lpstr>
      <vt:lpstr>Symbol</vt:lpstr>
      <vt:lpstr>Times New Roman</vt:lpstr>
      <vt:lpstr>Wingdings</vt:lpstr>
      <vt:lpstr>Office 테마</vt:lpstr>
      <vt:lpstr>기본 디자인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33</cp:revision>
  <dcterms:created xsi:type="dcterms:W3CDTF">2017-05-08T11:41:47Z</dcterms:created>
  <dcterms:modified xsi:type="dcterms:W3CDTF">2017-05-15T13:31:58Z</dcterms:modified>
</cp:coreProperties>
</file>